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3.xml"/>
  <Override ContentType="application/vnd.openxmlformats-officedocument.drawingml.chart+xml" PartName="/ppt/charts/chart2.xml"/>
  <Override ContentType="application/vnd.openxmlformats-officedocument.drawingml.chart+xml" PartName="/ppt/charts/chart1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3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</p:sldIdLst>
  <p:sldSz cy="6858000" cx="12192000"/>
  <p:notesSz cx="6858000" cy="9144000"/>
  <p:embeddedFontLst>
    <p:embeddedFont>
      <p:font typeface="Work Sans"/>
      <p:regular r:id="rId90"/>
      <p:bold r:id="rId91"/>
      <p:italic r:id="rId92"/>
      <p:boldItalic r:id="rId93"/>
    </p:embeddedFont>
    <p:embeddedFont>
      <p:font typeface="Open Sans"/>
      <p:regular r:id="rId94"/>
      <p:bold r:id="rId95"/>
      <p:italic r:id="rId96"/>
      <p:boldItalic r:id="rId9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98" roundtripDataSignature="AMtx7mh+A+5FgEoogxXA97v8zsArPEDD7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95" Type="http://schemas.openxmlformats.org/officeDocument/2006/relationships/font" Target="fonts/OpenSans-bold.fntdata"/><Relationship Id="rId94" Type="http://schemas.openxmlformats.org/officeDocument/2006/relationships/font" Target="fonts/OpenSans-regular.fntdata"/><Relationship Id="rId97" Type="http://schemas.openxmlformats.org/officeDocument/2006/relationships/font" Target="fonts/OpenSans-boldItalic.fntdata"/><Relationship Id="rId96" Type="http://schemas.openxmlformats.org/officeDocument/2006/relationships/font" Target="fonts/OpenSans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98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91" Type="http://schemas.openxmlformats.org/officeDocument/2006/relationships/font" Target="fonts/WorkSans-bold.fntdata"/><Relationship Id="rId90" Type="http://schemas.openxmlformats.org/officeDocument/2006/relationships/font" Target="fonts/WorkSans-regular.fntdata"/><Relationship Id="rId93" Type="http://schemas.openxmlformats.org/officeDocument/2006/relationships/font" Target="fonts/WorkSans-boldItalic.fntdata"/><Relationship Id="rId92" Type="http://schemas.openxmlformats.org/officeDocument/2006/relationships/font" Target="fonts/WorkSans-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8" Type="http://schemas.openxmlformats.org/officeDocument/2006/relationships/slide" Target="slides/slide84.xml"/><Relationship Id="rId87" Type="http://schemas.openxmlformats.org/officeDocument/2006/relationships/slide" Target="slides/slide83.xml"/><Relationship Id="rId89" Type="http://schemas.openxmlformats.org/officeDocument/2006/relationships/slide" Target="slides/slide85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69" Type="http://schemas.openxmlformats.org/officeDocument/2006/relationships/slide" Target="slides/slide6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9" Type="http://schemas.openxmlformats.org/officeDocument/2006/relationships/slide" Target="slides/slide55.xml"/><Relationship Id="rId58" Type="http://schemas.openxmlformats.org/officeDocument/2006/relationships/slide" Target="slides/slide54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E:\Juan%20Pablo\ESAP\contrato%202021\ejecuci&#243;n%20contractual\Octubre\popis.xlsx" TargetMode="External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E:\Juan%20Pablo\ESAP\contrato%202021\ejecuci&#243;n%20contractual\Octubre\popis.xlsx" TargetMode="External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E:\Juan%20Pablo\ESAP\contrato%202021\ejecuci&#243;n%20contractual\Octubre\pop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2800" dirty="0" err="1">
                <a:solidFill>
                  <a:schemeClr val="tx2"/>
                </a:solidFill>
                <a:latin typeface="Work Sans" pitchFamily="2" charset="0"/>
              </a:rPr>
              <a:t>Beneficiarios</a:t>
            </a:r>
            <a:r>
              <a:rPr lang="en-US" sz="2800" dirty="0">
                <a:solidFill>
                  <a:schemeClr val="tx2"/>
                </a:solidFill>
                <a:latin typeface="Work Sans" pitchFamily="2" charset="0"/>
              </a:rPr>
              <a:t> de Colfuturo</a:t>
            </a:r>
            <a:r>
              <a:rPr lang="en-US" sz="2800" baseline="0" dirty="0">
                <a:solidFill>
                  <a:schemeClr val="tx2"/>
                </a:solidFill>
                <a:latin typeface="Work Sans" pitchFamily="2" charset="0"/>
              </a:rPr>
              <a:t> por </a:t>
            </a:r>
            <a:r>
              <a:rPr lang="en-US" sz="2800" baseline="0" dirty="0" err="1">
                <a:solidFill>
                  <a:schemeClr val="tx2"/>
                </a:solidFill>
                <a:latin typeface="Work Sans" pitchFamily="2" charset="0"/>
              </a:rPr>
              <a:t>país</a:t>
            </a:r>
            <a:r>
              <a:rPr lang="en-US" sz="2800" baseline="0" dirty="0">
                <a:solidFill>
                  <a:schemeClr val="tx2"/>
                </a:solidFill>
                <a:latin typeface="Work Sans" pitchFamily="2" charset="0"/>
              </a:rPr>
              <a:t>  1992 -2021</a:t>
            </a:r>
            <a:endParaRPr lang="en-US" sz="2800" dirty="0">
              <a:solidFill>
                <a:schemeClr val="tx2"/>
              </a:solidFill>
              <a:latin typeface="Work Sans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Países!$B$1</c:f>
              <c:strCache>
                <c:ptCount val="1"/>
                <c:pt idx="0">
                  <c:v>Beneficiarios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Países!$A$2:$A$10</c:f>
              <c:strCache>
                <c:ptCount val="9"/>
                <c:pt idx="0">
                  <c:v>Estados Unidos</c:v>
                </c:pt>
                <c:pt idx="1">
                  <c:v>Reino Unido</c:v>
                </c:pt>
                <c:pt idx="2">
                  <c:v>Alemania</c:v>
                </c:pt>
                <c:pt idx="3">
                  <c:v>Francia</c:v>
                </c:pt>
                <c:pt idx="4">
                  <c:v>España</c:v>
                </c:pt>
                <c:pt idx="5">
                  <c:v>Paises Bajos</c:v>
                </c:pt>
                <c:pt idx="6">
                  <c:v>Australia</c:v>
                </c:pt>
                <c:pt idx="7">
                  <c:v>Italia </c:v>
                </c:pt>
                <c:pt idx="8">
                  <c:v>Canadá</c:v>
                </c:pt>
              </c:strCache>
            </c:strRef>
          </c:cat>
          <c:val>
            <c:numRef>
              <c:f>Países!$B$2:$B$10</c:f>
              <c:numCache>
                <c:formatCode>General</c:formatCode>
                <c:ptCount val="9"/>
                <c:pt idx="0">
                  <c:v>4459</c:v>
                </c:pt>
                <c:pt idx="1">
                  <c:v>3945</c:v>
                </c:pt>
                <c:pt idx="2">
                  <c:v>1942</c:v>
                </c:pt>
                <c:pt idx="3">
                  <c:v>1398</c:v>
                </c:pt>
                <c:pt idx="4">
                  <c:v>1332</c:v>
                </c:pt>
                <c:pt idx="5">
                  <c:v>1096</c:v>
                </c:pt>
                <c:pt idx="6">
                  <c:v>1147</c:v>
                </c:pt>
                <c:pt idx="7">
                  <c:v>1022</c:v>
                </c:pt>
                <c:pt idx="8">
                  <c:v>553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9B-45C8-B168-B243D88F321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12586720"/>
        <c:axId val="2012587136"/>
      </c:barChart>
      <c:catAx>
        <c:axId val="201258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12587136"/>
        <c:crosses val="autoZero"/>
        <c:auto val="1"/>
        <c:lblAlgn val="ctr"/>
        <c:lblOffset val="100"/>
        <c:noMultiLvlLbl val="0"/>
      </c:catAx>
      <c:valAx>
        <c:axId val="2012587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12586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s-CO" dirty="0">
                <a:solidFill>
                  <a:schemeClr val="tx2"/>
                </a:solidFill>
                <a:latin typeface="Work Sans" pitchFamily="2" charset="0"/>
              </a:rPr>
              <a:t>Beneficiarios Por lugar de nacimiento Colfuturo 1992-2021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'Departamento Nacimiento'!$B$1</c:f>
              <c:strCache>
                <c:ptCount val="1"/>
                <c:pt idx="0">
                  <c:v>Beneficiarios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'Departamento Nacimiento'!$A$2:$A$13</c:f>
              <c:strCache>
                <c:ptCount val="12"/>
                <c:pt idx="0">
                  <c:v>Antioquía</c:v>
                </c:pt>
                <c:pt idx="1">
                  <c:v>Valle del Cauca</c:v>
                </c:pt>
                <c:pt idx="2">
                  <c:v>Bogotá</c:v>
                </c:pt>
                <c:pt idx="3">
                  <c:v>Santander</c:v>
                </c:pt>
                <c:pt idx="4">
                  <c:v>Atlántico</c:v>
                </c:pt>
                <c:pt idx="5">
                  <c:v>Boyacá</c:v>
                </c:pt>
                <c:pt idx="6">
                  <c:v>Cundinamarca</c:v>
                </c:pt>
                <c:pt idx="7">
                  <c:v>Bolívar</c:v>
                </c:pt>
                <c:pt idx="8">
                  <c:v>Nariño</c:v>
                </c:pt>
                <c:pt idx="9">
                  <c:v>Cauca </c:v>
                </c:pt>
                <c:pt idx="10">
                  <c:v>Huila</c:v>
                </c:pt>
                <c:pt idx="11">
                  <c:v>Meta</c:v>
                </c:pt>
              </c:strCache>
            </c:strRef>
          </c:cat>
          <c:val>
            <c:numRef>
              <c:f>'Departamento Nacimiento'!$B$2:$B$13</c:f>
              <c:numCache>
                <c:formatCode>General</c:formatCode>
                <c:ptCount val="12"/>
                <c:pt idx="0">
                  <c:v>2326</c:v>
                </c:pt>
                <c:pt idx="1">
                  <c:v>1369</c:v>
                </c:pt>
                <c:pt idx="2">
                  <c:v>1324</c:v>
                </c:pt>
                <c:pt idx="3">
                  <c:v>1194</c:v>
                </c:pt>
                <c:pt idx="4">
                  <c:v>687</c:v>
                </c:pt>
                <c:pt idx="5">
                  <c:v>418</c:v>
                </c:pt>
                <c:pt idx="6">
                  <c:v>331</c:v>
                </c:pt>
                <c:pt idx="7">
                  <c:v>319</c:v>
                </c:pt>
                <c:pt idx="8">
                  <c:v>256</c:v>
                </c:pt>
                <c:pt idx="9">
                  <c:v>200</c:v>
                </c:pt>
                <c:pt idx="10">
                  <c:v>157</c:v>
                </c:pt>
                <c:pt idx="11">
                  <c:v>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44-4CE1-A224-6D70D3F3517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21880128"/>
        <c:axId val="2021878880"/>
      </c:barChart>
      <c:catAx>
        <c:axId val="2021880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21878880"/>
        <c:crosses val="autoZero"/>
        <c:auto val="1"/>
        <c:lblAlgn val="ctr"/>
        <c:lblOffset val="100"/>
        <c:noMultiLvlLbl val="0"/>
      </c:catAx>
      <c:valAx>
        <c:axId val="20218788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21880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s-CO" b="1" dirty="0">
                <a:solidFill>
                  <a:schemeClr val="tx2"/>
                </a:solidFill>
                <a:latin typeface="Work Sans" pitchFamily="2" charset="0"/>
              </a:rPr>
              <a:t>Ciudad de estudio de pregrado beneficiarios Colfuturo 1992 -2021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'Ciudad Pregrado'!$B$1</c:f>
              <c:strCache>
                <c:ptCount val="1"/>
                <c:pt idx="0">
                  <c:v>Beneficiarios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'Ciudad Pregrado'!$A$2:$A$7</c:f>
              <c:strCache>
                <c:ptCount val="6"/>
                <c:pt idx="0">
                  <c:v>Bogotá</c:v>
                </c:pt>
                <c:pt idx="1">
                  <c:v>Medellín</c:v>
                </c:pt>
                <c:pt idx="2">
                  <c:v>Cali</c:v>
                </c:pt>
                <c:pt idx="3">
                  <c:v>Bucaramanga</c:v>
                </c:pt>
                <c:pt idx="4">
                  <c:v>Barranquilla</c:v>
                </c:pt>
                <c:pt idx="5">
                  <c:v>Cartagena</c:v>
                </c:pt>
              </c:strCache>
            </c:strRef>
          </c:cat>
          <c:val>
            <c:numRef>
              <c:f>'Ciudad Pregrado'!$B$2:$B$7</c:f>
              <c:numCache>
                <c:formatCode>General</c:formatCode>
                <c:ptCount val="6"/>
                <c:pt idx="0">
                  <c:v>12012</c:v>
                </c:pt>
                <c:pt idx="1">
                  <c:v>2197</c:v>
                </c:pt>
                <c:pt idx="2">
                  <c:v>970</c:v>
                </c:pt>
                <c:pt idx="3">
                  <c:v>644</c:v>
                </c:pt>
                <c:pt idx="4">
                  <c:v>514</c:v>
                </c:pt>
                <c:pt idx="5">
                  <c:v>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CF-4E0C-A87B-9E61B81FFCC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865192112"/>
        <c:axId val="1865201680"/>
      </c:barChart>
      <c:catAx>
        <c:axId val="1865192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CO"/>
          </a:p>
        </c:txPr>
        <c:crossAx val="1865201680"/>
        <c:crosses val="autoZero"/>
        <c:auto val="1"/>
        <c:lblAlgn val="ctr"/>
        <c:lblOffset val="100"/>
        <c:noMultiLvlLbl val="0"/>
      </c:catAx>
      <c:valAx>
        <c:axId val="18652016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65192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MX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7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87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87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96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96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6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96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7"/>
          <p:cNvSpPr txBox="1"/>
          <p:nvPr>
            <p:ph type="title"/>
          </p:nvPr>
        </p:nvSpPr>
        <p:spPr>
          <a:xfrm rot="5400000">
            <a:off x="7772400" y="1295400"/>
            <a:ext cx="48768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97"/>
          <p:cNvSpPr txBox="1"/>
          <p:nvPr>
            <p:ph idx="1" type="body"/>
          </p:nvPr>
        </p:nvSpPr>
        <p:spPr>
          <a:xfrm rot="5400000">
            <a:off x="2184400" y="-1346200"/>
            <a:ext cx="4876800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97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97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97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88"/>
          <p:cNvSpPr txBox="1"/>
          <p:nvPr>
            <p:ph idx="1"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88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88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88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9"/>
          <p:cNvSpPr txBox="1"/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1"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89"/>
          <p:cNvSpPr txBox="1"/>
          <p:nvPr>
            <p:ph idx="1" type="body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72440" lvl="0" marL="457200" algn="l">
              <a:spcBef>
                <a:spcPts val="768"/>
              </a:spcBef>
              <a:spcAft>
                <a:spcPts val="0"/>
              </a:spcAft>
              <a:buClr>
                <a:schemeClr val="dk1"/>
              </a:buClr>
              <a:buSzPts val="3840"/>
              <a:buChar char="•"/>
              <a:defRPr sz="3840"/>
            </a:lvl1pPr>
            <a:lvl2pPr indent="-441960" lvl="1" marL="914400" algn="l">
              <a:spcBef>
                <a:spcPts val="672"/>
              </a:spcBef>
              <a:spcAft>
                <a:spcPts val="0"/>
              </a:spcAft>
              <a:buClr>
                <a:schemeClr val="dk1"/>
              </a:buClr>
              <a:buSzPts val="3360"/>
              <a:buChar char="–"/>
              <a:defRPr sz="3359"/>
            </a:lvl2pPr>
            <a:lvl3pPr indent="-411480" lvl="2" marL="1371600" algn="l"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Char char="•"/>
              <a:defRPr sz="2880"/>
            </a:lvl3pPr>
            <a:lvl4pPr indent="-381000" lvl="3" marL="1828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28" name="Google Shape;28;p89"/>
          <p:cNvSpPr txBox="1"/>
          <p:nvPr>
            <p:ph idx="2" type="body"/>
          </p:nvPr>
        </p:nvSpPr>
        <p:spPr>
          <a:xfrm>
            <a:off x="609602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/>
            </a:lvl1pPr>
            <a:lvl2pPr indent="-228600" lvl="1" marL="91440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44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080"/>
            </a:lvl4pPr>
            <a:lvl5pPr indent="-228600" lvl="4" marL="22860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080"/>
            </a:lvl5pPr>
            <a:lvl6pPr indent="-228600" lvl="5" marL="27432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080"/>
            </a:lvl6pPr>
            <a:lvl7pPr indent="-228600" lvl="6" marL="32004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080"/>
            </a:lvl7pPr>
            <a:lvl8pPr indent="-228600" lvl="7" marL="36576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080"/>
            </a:lvl8pPr>
            <a:lvl9pPr indent="-228600" lvl="8" marL="41148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080"/>
            </a:lvl9pPr>
          </a:lstStyle>
          <a:p/>
        </p:txBody>
      </p:sp>
      <p:sp>
        <p:nvSpPr>
          <p:cNvPr id="29" name="Google Shape;29;p89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89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9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el título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0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90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0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90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1"/>
          <p:cNvSpPr txBox="1"/>
          <p:nvPr>
            <p:ph idx="1" type="body"/>
          </p:nvPr>
        </p:nvSpPr>
        <p:spPr>
          <a:xfrm>
            <a:off x="609600" y="1333500"/>
            <a:ext cx="5384800" cy="3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41960" lvl="0" marL="457200" algn="l">
              <a:spcBef>
                <a:spcPts val="672"/>
              </a:spcBef>
              <a:spcAft>
                <a:spcPts val="0"/>
              </a:spcAft>
              <a:buClr>
                <a:schemeClr val="dk1"/>
              </a:buClr>
              <a:buSzPts val="3360"/>
              <a:buChar char="•"/>
              <a:defRPr sz="3359"/>
            </a:lvl1pPr>
            <a:lvl2pPr indent="-411480" lvl="1" marL="914400" algn="l"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Char char="–"/>
              <a:defRPr sz="288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65760" lvl="3" marL="182880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Char char="–"/>
              <a:defRPr sz="2160"/>
            </a:lvl4pPr>
            <a:lvl5pPr indent="-365760" lvl="4" marL="228600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Char char="»"/>
              <a:defRPr sz="2160"/>
            </a:lvl5pPr>
            <a:lvl6pPr indent="-365760" lvl="5" marL="274320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Char char="•"/>
              <a:defRPr sz="2160"/>
            </a:lvl6pPr>
            <a:lvl7pPr indent="-365760" lvl="6" marL="320040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Char char="•"/>
              <a:defRPr sz="2160"/>
            </a:lvl7pPr>
            <a:lvl8pPr indent="-365759" lvl="7" marL="365760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Char char="•"/>
              <a:defRPr sz="2160"/>
            </a:lvl8pPr>
            <a:lvl9pPr indent="-365759" lvl="8" marL="411480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Char char="•"/>
              <a:defRPr sz="2160"/>
            </a:lvl9pPr>
          </a:lstStyle>
          <a:p/>
        </p:txBody>
      </p:sp>
      <p:sp>
        <p:nvSpPr>
          <p:cNvPr id="40" name="Google Shape;40;p91"/>
          <p:cNvSpPr txBox="1"/>
          <p:nvPr>
            <p:ph idx="2" type="body"/>
          </p:nvPr>
        </p:nvSpPr>
        <p:spPr>
          <a:xfrm>
            <a:off x="6197600" y="1333500"/>
            <a:ext cx="5384800" cy="3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41960" lvl="0" marL="457200" algn="l">
              <a:spcBef>
                <a:spcPts val="672"/>
              </a:spcBef>
              <a:spcAft>
                <a:spcPts val="0"/>
              </a:spcAft>
              <a:buClr>
                <a:schemeClr val="dk1"/>
              </a:buClr>
              <a:buSzPts val="3360"/>
              <a:buChar char="•"/>
              <a:defRPr sz="3359"/>
            </a:lvl1pPr>
            <a:lvl2pPr indent="-411480" lvl="1" marL="914400" algn="l"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Char char="–"/>
              <a:defRPr sz="288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65760" lvl="3" marL="182880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Char char="–"/>
              <a:defRPr sz="2160"/>
            </a:lvl4pPr>
            <a:lvl5pPr indent="-365760" lvl="4" marL="228600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Char char="»"/>
              <a:defRPr sz="2160"/>
            </a:lvl5pPr>
            <a:lvl6pPr indent="-365760" lvl="5" marL="274320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Char char="•"/>
              <a:defRPr sz="2160"/>
            </a:lvl6pPr>
            <a:lvl7pPr indent="-365760" lvl="6" marL="320040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Char char="•"/>
              <a:defRPr sz="2160"/>
            </a:lvl7pPr>
            <a:lvl8pPr indent="-365759" lvl="7" marL="365760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Char char="•"/>
              <a:defRPr sz="2160"/>
            </a:lvl8pPr>
            <a:lvl9pPr indent="-365759" lvl="8" marL="411480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Char char="•"/>
              <a:defRPr sz="2160"/>
            </a:lvl9pPr>
          </a:lstStyle>
          <a:p/>
        </p:txBody>
      </p:sp>
      <p:sp>
        <p:nvSpPr>
          <p:cNvPr id="41" name="Google Shape;41;p91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91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1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2"/>
          <p:cNvSpPr txBox="1"/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92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768"/>
              </a:spcBef>
              <a:spcAft>
                <a:spcPts val="0"/>
              </a:spcAft>
              <a:buClr>
                <a:srgbClr val="888888"/>
              </a:buClr>
              <a:buSzPts val="384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672"/>
              </a:spcBef>
              <a:spcAft>
                <a:spcPts val="0"/>
              </a:spcAft>
              <a:buClr>
                <a:srgbClr val="888888"/>
              </a:buClr>
              <a:buSzPts val="336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76"/>
              </a:spcBef>
              <a:spcAft>
                <a:spcPts val="0"/>
              </a:spcAft>
              <a:buClr>
                <a:srgbClr val="888888"/>
              </a:buClr>
              <a:buSzPts val="288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7" name="Google Shape;47;p92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2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2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3"/>
          <p:cNvSpPr txBox="1"/>
          <p:nvPr>
            <p:ph type="title"/>
          </p:nvPr>
        </p:nvSpPr>
        <p:spPr>
          <a:xfrm>
            <a:off x="963084" y="4406901"/>
            <a:ext cx="10363200" cy="1362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b="1" sz="48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3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432"/>
              </a:spcBef>
              <a:spcAft>
                <a:spcPts val="0"/>
              </a:spcAft>
              <a:buClr>
                <a:srgbClr val="888888"/>
              </a:buClr>
              <a:buSzPts val="2160"/>
              <a:buNone/>
              <a:defRPr sz="216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84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336"/>
              </a:spcBef>
              <a:spcAft>
                <a:spcPts val="0"/>
              </a:spcAft>
              <a:buClr>
                <a:srgbClr val="888888"/>
              </a:buClr>
              <a:buSzPts val="1680"/>
              <a:buNone/>
              <a:defRPr sz="1679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336"/>
              </a:spcBef>
              <a:spcAft>
                <a:spcPts val="0"/>
              </a:spcAft>
              <a:buClr>
                <a:srgbClr val="888888"/>
              </a:buClr>
              <a:buSzPts val="1680"/>
              <a:buNone/>
              <a:defRPr sz="1679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336"/>
              </a:spcBef>
              <a:spcAft>
                <a:spcPts val="0"/>
              </a:spcAft>
              <a:buClr>
                <a:srgbClr val="888888"/>
              </a:buClr>
              <a:buSzPts val="1680"/>
              <a:buNone/>
              <a:defRPr sz="1679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336"/>
              </a:spcBef>
              <a:spcAft>
                <a:spcPts val="0"/>
              </a:spcAft>
              <a:buClr>
                <a:srgbClr val="888888"/>
              </a:buClr>
              <a:buSzPts val="1680"/>
              <a:buNone/>
              <a:defRPr sz="1679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336"/>
              </a:spcBef>
              <a:spcAft>
                <a:spcPts val="0"/>
              </a:spcAft>
              <a:buClr>
                <a:srgbClr val="888888"/>
              </a:buClr>
              <a:buSzPts val="1680"/>
              <a:buNone/>
              <a:defRPr sz="1679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336"/>
              </a:spcBef>
              <a:spcAft>
                <a:spcPts val="0"/>
              </a:spcAft>
              <a:buClr>
                <a:srgbClr val="888888"/>
              </a:buClr>
              <a:buSzPts val="1680"/>
              <a:buNone/>
              <a:defRPr sz="1679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3" name="Google Shape;53;p93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93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3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8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4"/>
          <p:cNvSpPr txBox="1"/>
          <p:nvPr>
            <p:ph idx="1" type="body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  <a:defRPr b="1" sz="2880"/>
            </a:lvl1pPr>
            <a:lvl2pPr indent="-2286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2pPr>
            <a:lvl3pPr indent="-228600" lvl="2" marL="137160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 b="1" sz="2160"/>
            </a:lvl3pPr>
            <a:lvl4pPr indent="-228600" lvl="3" marL="18288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4pPr>
            <a:lvl5pPr indent="-228600" lvl="4" marL="22860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5pPr>
            <a:lvl6pPr indent="-228600" lvl="5" marL="27432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6pPr>
            <a:lvl7pPr indent="-228600" lvl="6" marL="32004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7pPr>
            <a:lvl8pPr indent="-228600" lvl="7" marL="36576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8pPr>
            <a:lvl9pPr indent="-228600" lvl="8" marL="41148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9pPr>
          </a:lstStyle>
          <a:p/>
        </p:txBody>
      </p:sp>
      <p:sp>
        <p:nvSpPr>
          <p:cNvPr id="59" name="Google Shape;59;p94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1480" lvl="0" marL="457200" algn="l"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Char char="•"/>
              <a:defRPr sz="288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65760" lvl="2" marL="137160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Char char="•"/>
              <a:defRPr sz="2160"/>
            </a:lvl3pPr>
            <a:lvl4pPr indent="-350519" lvl="3" marL="18288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–"/>
              <a:defRPr sz="1920"/>
            </a:lvl4pPr>
            <a:lvl5pPr indent="-350520" lvl="4" marL="22860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»"/>
              <a:defRPr sz="1920"/>
            </a:lvl5pPr>
            <a:lvl6pPr indent="-350520" lvl="5" marL="27432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6pPr>
            <a:lvl7pPr indent="-350520" lvl="6" marL="32004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7pPr>
            <a:lvl8pPr indent="-350520" lvl="7" marL="36576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8pPr>
            <a:lvl9pPr indent="-350520" lvl="8" marL="41148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9pPr>
          </a:lstStyle>
          <a:p/>
        </p:txBody>
      </p:sp>
      <p:sp>
        <p:nvSpPr>
          <p:cNvPr id="60" name="Google Shape;60;p94"/>
          <p:cNvSpPr txBox="1"/>
          <p:nvPr>
            <p:ph idx="3" type="body"/>
          </p:nvPr>
        </p:nvSpPr>
        <p:spPr>
          <a:xfrm>
            <a:off x="6193369" y="1535114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  <a:defRPr b="1" sz="2880"/>
            </a:lvl1pPr>
            <a:lvl2pPr indent="-2286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2pPr>
            <a:lvl3pPr indent="-228600" lvl="2" marL="137160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 b="1" sz="2160"/>
            </a:lvl3pPr>
            <a:lvl4pPr indent="-228600" lvl="3" marL="18288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4pPr>
            <a:lvl5pPr indent="-228600" lvl="4" marL="22860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5pPr>
            <a:lvl6pPr indent="-228600" lvl="5" marL="27432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6pPr>
            <a:lvl7pPr indent="-228600" lvl="6" marL="32004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7pPr>
            <a:lvl8pPr indent="-228600" lvl="7" marL="36576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8pPr>
            <a:lvl9pPr indent="-228600" lvl="8" marL="41148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9pPr>
          </a:lstStyle>
          <a:p/>
        </p:txBody>
      </p:sp>
      <p:sp>
        <p:nvSpPr>
          <p:cNvPr id="61" name="Google Shape;61;p94"/>
          <p:cNvSpPr txBox="1"/>
          <p:nvPr>
            <p:ph idx="4" type="body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1480" lvl="0" marL="457200" algn="l"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Char char="•"/>
              <a:defRPr sz="288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65760" lvl="2" marL="137160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2160"/>
              <a:buChar char="•"/>
              <a:defRPr sz="2160"/>
            </a:lvl3pPr>
            <a:lvl4pPr indent="-350519" lvl="3" marL="18288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–"/>
              <a:defRPr sz="1920"/>
            </a:lvl4pPr>
            <a:lvl5pPr indent="-350520" lvl="4" marL="22860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»"/>
              <a:defRPr sz="1920"/>
            </a:lvl5pPr>
            <a:lvl6pPr indent="-350520" lvl="5" marL="27432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6pPr>
            <a:lvl7pPr indent="-350520" lvl="6" marL="32004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7pPr>
            <a:lvl8pPr indent="-350520" lvl="7" marL="36576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8pPr>
            <a:lvl9pPr indent="-350520" lvl="8" marL="41148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9pPr>
          </a:lstStyle>
          <a:p/>
        </p:txBody>
      </p:sp>
      <p:sp>
        <p:nvSpPr>
          <p:cNvPr id="62" name="Google Shape;62;p94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4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4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5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1"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95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95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/>
            </a:lvl1pPr>
            <a:lvl2pPr indent="-228600" lvl="1" marL="91440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44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080"/>
            </a:lvl4pPr>
            <a:lvl5pPr indent="-228600" lvl="4" marL="22860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080"/>
            </a:lvl5pPr>
            <a:lvl6pPr indent="-228600" lvl="5" marL="27432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080"/>
            </a:lvl6pPr>
            <a:lvl7pPr indent="-228600" lvl="6" marL="32004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080"/>
            </a:lvl7pPr>
            <a:lvl8pPr indent="-228600" lvl="7" marL="36576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080"/>
            </a:lvl8pPr>
            <a:lvl9pPr indent="-228600" lvl="8" marL="4114800" algn="l">
              <a:spcBef>
                <a:spcPts val="216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080"/>
            </a:lvl9pPr>
          </a:lstStyle>
          <a:p/>
        </p:txBody>
      </p:sp>
      <p:sp>
        <p:nvSpPr>
          <p:cNvPr id="69" name="Google Shape;69;p95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5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5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80"/>
              <a:buFont typeface="Calibri"/>
              <a:buNone/>
              <a:defRPr b="0" i="0" sz="52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86"/>
          <p:cNvSpPr txBox="1"/>
          <p:nvPr>
            <p:ph idx="1"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72440" lvl="0" marL="457200" marR="0" rtl="0" algn="l">
              <a:spcBef>
                <a:spcPts val="768"/>
              </a:spcBef>
              <a:spcAft>
                <a:spcPts val="0"/>
              </a:spcAft>
              <a:buClr>
                <a:schemeClr val="dk1"/>
              </a:buClr>
              <a:buSzPts val="3840"/>
              <a:buFont typeface="Arial"/>
              <a:buChar char="•"/>
              <a:defRPr b="0" i="0" sz="38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1960" lvl="1" marL="914400" marR="0" rtl="0" algn="l">
              <a:spcBef>
                <a:spcPts val="672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–"/>
              <a:defRPr b="0" i="0" sz="33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1480" lvl="2" marL="1371600" marR="0" rtl="0" algn="l"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86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86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86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qs.com/" TargetMode="External"/><Relationship Id="rId4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timeshighereducation.com/" TargetMode="External"/><Relationship Id="rId4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shanghairanking.com/" TargetMode="External"/><Relationship Id="rId4" Type="http://schemas.openxmlformats.org/officeDocument/2006/relationships/image" Target="../media/image1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6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2.jpg"/><Relationship Id="rId4" Type="http://schemas.openxmlformats.org/officeDocument/2006/relationships/image" Target="../media/image20.jpg"/><Relationship Id="rId5" Type="http://schemas.openxmlformats.org/officeDocument/2006/relationships/image" Target="../media/image17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9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3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5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s://minciencias.gov.co/" TargetMode="External"/><Relationship Id="rId4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s://portal.icetex.gov.co/Portal" TargetMode="External"/><Relationship Id="rId4" Type="http://schemas.openxmlformats.org/officeDocument/2006/relationships/image" Target="../media/image3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www.colfuturo.org/" TargetMode="External"/><Relationship Id="rId4" Type="http://schemas.openxmlformats.org/officeDocument/2006/relationships/image" Target="../media/image3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s://www.fulbright.edu.co/" TargetMode="External"/><Relationship Id="rId4" Type="http://schemas.openxmlformats.org/officeDocument/2006/relationships/image" Target="../media/image3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s://www.daad.co/es/" TargetMode="External"/><Relationship Id="rId4" Type="http://schemas.openxmlformats.org/officeDocument/2006/relationships/image" Target="../media/image3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s://www.fundacioncarolina.org.co/" TargetMode="External"/><Relationship Id="rId4" Type="http://schemas.openxmlformats.org/officeDocument/2006/relationships/image" Target="../media/image3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hyperlink" Target="https://www.colombie.campusfrance.org/" TargetMode="External"/><Relationship Id="rId4" Type="http://schemas.openxmlformats.org/officeDocument/2006/relationships/image" Target="../media/image4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hyperlink" Target="https://www.chevening.org/scholarship/colombia/" TargetMode="External"/><Relationship Id="rId4" Type="http://schemas.openxmlformats.org/officeDocument/2006/relationships/image" Target="../media/image4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hyperlink" Target="https://www.iadb.org/es" TargetMode="External"/><Relationship Id="rId4" Type="http://schemas.openxmlformats.org/officeDocument/2006/relationships/image" Target="../media/image3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hyperlink" Target="https://web.apice.org.co/wpcms/" TargetMode="External"/><Relationship Id="rId4" Type="http://schemas.openxmlformats.org/officeDocument/2006/relationships/image" Target="../media/image4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hyperlink" Target="http://www.oas.org/ES/" TargetMode="External"/><Relationship Id="rId4" Type="http://schemas.openxmlformats.org/officeDocument/2006/relationships/image" Target="../media/image3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hyperlink" Target="https://www.banrep.gov.co/" TargetMode="External"/><Relationship Id="rId4" Type="http://schemas.openxmlformats.org/officeDocument/2006/relationships/image" Target="../media/image4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hyperlink" Target="https://www.bancomundial.org/es/home" TargetMode="External"/><Relationship Id="rId4" Type="http://schemas.openxmlformats.org/officeDocument/2006/relationships/image" Target="../media/image47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hyperlink" Target="https://www.spencer.org/" TargetMode="External"/><Relationship Id="rId4" Type="http://schemas.openxmlformats.org/officeDocument/2006/relationships/image" Target="../media/image55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hyperlink" Target="https://www.fordfoundation.org/" TargetMode="External"/><Relationship Id="rId4" Type="http://schemas.openxmlformats.org/officeDocument/2006/relationships/image" Target="../media/image44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hyperlink" Target="https://erasmus-plus.ec.europa.eu/" TargetMode="External"/><Relationship Id="rId4" Type="http://schemas.openxmlformats.org/officeDocument/2006/relationships/image" Target="../media/image46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1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chart" Target="../charts/chart1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chart" Target="../charts/chart2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chart" Target="../charts/chart3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9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6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8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2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4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0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0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7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63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5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65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64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62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58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59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1223010" y="866288"/>
            <a:ext cx="10458450" cy="55707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¿Cómo aplicar a programas en el exterior en asuntos de administración pública?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Febrero de 2022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Juan Pablo Lozano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Líder Programa de egresados</a:t>
            </a:r>
            <a:endParaRPr b="1" i="0" sz="4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"/>
          <p:cNvSpPr txBox="1"/>
          <p:nvPr>
            <p:ph type="title"/>
          </p:nvPr>
        </p:nvSpPr>
        <p:spPr>
          <a:xfrm>
            <a:off x="121186" y="273051"/>
            <a:ext cx="4957589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Open Sans"/>
              <a:buNone/>
            </a:pPr>
            <a:r>
              <a:rPr lang="es-MX" sz="26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Una mirada hacía el futuro</a:t>
            </a:r>
            <a:endParaRPr sz="260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Fotos de stock gratuitas de adentro, análisis, biología" id="145" name="Google Shape;145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2869" l="0" r="0" t="28826"/>
          <a:stretch/>
        </p:blipFill>
        <p:spPr>
          <a:xfrm>
            <a:off x="5369983" y="273051"/>
            <a:ext cx="6815667" cy="585311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46" name="Google Shape;146;p10"/>
          <p:cNvSpPr txBox="1"/>
          <p:nvPr>
            <p:ph idx="2" type="body"/>
          </p:nvPr>
        </p:nvSpPr>
        <p:spPr>
          <a:xfrm>
            <a:off x="609602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sz="2800"/>
              <a:t>Profundizar los conocimientos teóricos y prácticos en un campo específico</a:t>
            </a:r>
            <a:endParaRPr sz="2800"/>
          </a:p>
          <a:p>
            <a:pPr indent="0" lvl="0" marL="0" rtl="0" algn="l"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 txBox="1"/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lang="es-MX">
                <a:solidFill>
                  <a:srgbClr val="002060"/>
                </a:solidFill>
              </a:rPr>
              <a:t>Oportunidades de vida 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152" name="Google Shape;152;p11"/>
          <p:cNvSpPr txBox="1"/>
          <p:nvPr>
            <p:ph idx="2" type="body"/>
          </p:nvPr>
        </p:nvSpPr>
        <p:spPr>
          <a:xfrm>
            <a:off x="609602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MX" sz="2400"/>
              <a:t>Entender si existe el deseo de cambiar de profesión, cambiar de actividades laborales y cumplir intereses académicos, profesionales inclusive personales.</a:t>
            </a:r>
            <a:endParaRPr sz="2400"/>
          </a:p>
        </p:txBody>
      </p:sp>
      <p:pic>
        <p:nvPicPr>
          <p:cNvPr descr="Papel De Impresora Blanco" id="153" name="Google Shape;153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5567" y="854076"/>
            <a:ext cx="6815137" cy="4531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12"/>
          <p:cNvGrpSpPr/>
          <p:nvPr/>
        </p:nvGrpSpPr>
        <p:grpSpPr>
          <a:xfrm>
            <a:off x="2050647" y="287507"/>
            <a:ext cx="8090705" cy="5619240"/>
            <a:chOff x="0" y="22265"/>
            <a:chExt cx="8090705" cy="5619240"/>
          </a:xfrm>
        </p:grpSpPr>
        <p:sp>
          <p:nvSpPr>
            <p:cNvPr id="159" name="Google Shape;159;p12"/>
            <p:cNvSpPr/>
            <p:nvPr/>
          </p:nvSpPr>
          <p:spPr>
            <a:xfrm>
              <a:off x="0" y="656945"/>
              <a:ext cx="8090705" cy="1083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2"/>
            <p:cNvSpPr/>
            <p:nvPr/>
          </p:nvSpPr>
          <p:spPr>
            <a:xfrm>
              <a:off x="404535" y="22265"/>
              <a:ext cx="5663493" cy="126936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2"/>
            <p:cNvSpPr txBox="1"/>
            <p:nvPr/>
          </p:nvSpPr>
          <p:spPr>
            <a:xfrm>
              <a:off x="466500" y="84230"/>
              <a:ext cx="5539563" cy="11454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14050" spcFirstLastPara="1" rIns="2140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s-MX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INTERÉS DE APRENDIZAJE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rgbClr val="E36C09"/>
                </a:buClr>
                <a:buSzPts val="2000"/>
                <a:buFont typeface="Calibri"/>
                <a:buNone/>
              </a:pPr>
              <a:r>
                <a:rPr b="1" lang="es-MX" sz="2000">
                  <a:solidFill>
                    <a:srgbClr val="E36C09"/>
                  </a:solidFill>
                  <a:latin typeface="Calibri"/>
                  <a:ea typeface="Calibri"/>
                  <a:cs typeface="Calibri"/>
                  <a:sym typeface="Calibri"/>
                </a:rPr>
                <a:t>Ciencia de Datos</a:t>
              </a:r>
              <a:endParaRPr b="1" sz="200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2"/>
            <p:cNvSpPr/>
            <p:nvPr/>
          </p:nvSpPr>
          <p:spPr>
            <a:xfrm>
              <a:off x="0" y="2607425"/>
              <a:ext cx="8090705" cy="1083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2"/>
            <p:cNvSpPr/>
            <p:nvPr/>
          </p:nvSpPr>
          <p:spPr>
            <a:xfrm>
              <a:off x="404535" y="1972745"/>
              <a:ext cx="5663493" cy="126936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2"/>
            <p:cNvSpPr txBox="1"/>
            <p:nvPr/>
          </p:nvSpPr>
          <p:spPr>
            <a:xfrm>
              <a:off x="466500" y="2034710"/>
              <a:ext cx="5539563" cy="11454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14050" spcFirstLastPara="1" rIns="2140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s-MX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¿QUÉ QUIERO APRENDER?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rgbClr val="E36C09"/>
                </a:buClr>
                <a:buSzPts val="2800"/>
                <a:buFont typeface="Calibri"/>
                <a:buNone/>
              </a:pPr>
              <a:r>
                <a:rPr b="1" lang="es-MX" sz="2800">
                  <a:solidFill>
                    <a:srgbClr val="E36C09"/>
                  </a:solidFill>
                  <a:latin typeface="Calibri"/>
                  <a:ea typeface="Calibri"/>
                  <a:cs typeface="Calibri"/>
                  <a:sym typeface="Calibri"/>
                </a:rPr>
                <a:t>Herramientas ETL</a:t>
              </a:r>
              <a:endParaRPr/>
            </a:p>
          </p:txBody>
        </p:sp>
        <p:sp>
          <p:nvSpPr>
            <p:cNvPr id="165" name="Google Shape;165;p12"/>
            <p:cNvSpPr/>
            <p:nvPr/>
          </p:nvSpPr>
          <p:spPr>
            <a:xfrm>
              <a:off x="0" y="4557905"/>
              <a:ext cx="8090705" cy="1083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2"/>
            <p:cNvSpPr/>
            <p:nvPr/>
          </p:nvSpPr>
          <p:spPr>
            <a:xfrm>
              <a:off x="404535" y="3923225"/>
              <a:ext cx="5663493" cy="126936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2"/>
            <p:cNvSpPr txBox="1"/>
            <p:nvPr/>
          </p:nvSpPr>
          <p:spPr>
            <a:xfrm>
              <a:off x="466500" y="3985190"/>
              <a:ext cx="5539563" cy="11454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14050" spcFirstLastPara="1" rIns="2140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s-MX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¿POR QUÉ?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rgbClr val="E36C09"/>
                </a:buClr>
                <a:buSzPts val="1800"/>
                <a:buFont typeface="Calibri"/>
                <a:buNone/>
              </a:pPr>
              <a:r>
                <a:rPr b="1" lang="es-MX" sz="1800">
                  <a:solidFill>
                    <a:srgbClr val="E36C09"/>
                  </a:solidFill>
                  <a:latin typeface="Calibri"/>
                  <a:ea typeface="Calibri"/>
                  <a:cs typeface="Calibri"/>
                  <a:sym typeface="Calibri"/>
                </a:rPr>
                <a:t>Quiero aprender técnicas cuantitativas para realizar evaluación de impacto en políticas públicas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estra Estricta Con El Libro Apuntando A La Pizarra Garabateada" id="172" name="Google Shape;172;p13"/>
          <p:cNvPicPr preferRelativeResize="0"/>
          <p:nvPr/>
        </p:nvPicPr>
        <p:blipFill rotWithShape="1">
          <a:blip r:embed="rId3">
            <a:alphaModFix/>
          </a:blip>
          <a:srcRect b="7225" l="0" r="0" t="48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73" name="Google Shape;173;p13"/>
          <p:cNvSpPr txBox="1"/>
          <p:nvPr/>
        </p:nvSpPr>
        <p:spPr>
          <a:xfrm>
            <a:off x="1209101" y="845411"/>
            <a:ext cx="6097836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5400">
                <a:solidFill>
                  <a:srgbClr val="002060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¿Qué Tipo de Programa?</a:t>
            </a:r>
            <a:endParaRPr b="1" sz="5400">
              <a:solidFill>
                <a:srgbClr val="002060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"/>
          <p:cNvSpPr/>
          <p:nvPr/>
        </p:nvSpPr>
        <p:spPr>
          <a:xfrm>
            <a:off x="868097" y="5062852"/>
            <a:ext cx="5903089" cy="590308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Programas de Pregrado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4"/>
          <p:cNvSpPr/>
          <p:nvPr/>
        </p:nvSpPr>
        <p:spPr>
          <a:xfrm>
            <a:off x="868097" y="3943339"/>
            <a:ext cx="5903089" cy="590308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Certificaciones, Intercambios, Pasantías, Cursos, Diplomados, Especializaciones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4"/>
          <p:cNvSpPr/>
          <p:nvPr/>
        </p:nvSpPr>
        <p:spPr>
          <a:xfrm>
            <a:off x="868097" y="2852297"/>
            <a:ext cx="5903089" cy="590308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Programas de Maestría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868099" y="1732784"/>
            <a:ext cx="5903089" cy="590308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Programas de Doctorado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" name="Google Shape;182;p14"/>
          <p:cNvSpPr/>
          <p:nvPr/>
        </p:nvSpPr>
        <p:spPr>
          <a:xfrm>
            <a:off x="868098" y="641742"/>
            <a:ext cx="5903089" cy="590308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Programas de Posdoctorado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"/>
          <p:cNvSpPr txBox="1"/>
          <p:nvPr>
            <p:ph type="title"/>
          </p:nvPr>
        </p:nvSpPr>
        <p:spPr>
          <a:xfrm>
            <a:off x="609600" y="1603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Open Sans"/>
              <a:buNone/>
            </a:pPr>
            <a:r>
              <a:rPr b="1" lang="es-MX" sz="28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Certificaciones, Intercambios, Pasantías, Cursos, Diplomados, Especializaciones</a:t>
            </a:r>
            <a:endParaRPr b="1" sz="280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" name="Google Shape;188;p15"/>
          <p:cNvSpPr txBox="1"/>
          <p:nvPr>
            <p:ph idx="1" type="body"/>
          </p:nvPr>
        </p:nvSpPr>
        <p:spPr>
          <a:xfrm>
            <a:off x="609600" y="1578759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b="1" lang="es-MX" sz="24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Requisitos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Título de pregrado, no requiere experiencia laboral, no requiere un rendimiento académico alto</a:t>
            </a:r>
            <a:endParaRPr/>
          </a:p>
          <a:p>
            <a:pPr indent="0" lvl="0" marL="0" rtl="0" algn="l">
              <a:spcBef>
                <a:spcPts val="444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b="1" lang="es-MX" sz="24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Enfoque del programa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Orientación temática muy específica.</a:t>
            </a:r>
            <a:endParaRPr/>
          </a:p>
          <a:p>
            <a:pPr indent="0" lvl="0" marL="0" rtl="0" algn="l">
              <a:spcBef>
                <a:spcPts val="444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b="1" lang="es-MX" sz="24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Duración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Entre 1 - 12 meses</a:t>
            </a:r>
            <a:endParaRPr/>
          </a:p>
          <a:p>
            <a:pPr indent="0" lvl="0" marL="0" rtl="0" algn="l">
              <a:spcBef>
                <a:spcPts val="444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b="1" lang="es-MX" sz="24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Financiamiento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Recursos propios, becas, créditos, </a:t>
            </a:r>
            <a:endParaRPr/>
          </a:p>
          <a:p>
            <a:pPr indent="0" lvl="0" marL="0" rtl="0" algn="l">
              <a:spcBef>
                <a:spcPts val="444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b="1" lang="es-MX" sz="24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Impacto sobre el Ingreso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Bajo</a:t>
            </a:r>
            <a:endParaRPr/>
          </a:p>
          <a:p>
            <a:pPr indent="0" lvl="0" marL="0" rtl="0" algn="l">
              <a:spcBef>
                <a:spcPts val="481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b="1" lang="es-MX" sz="26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Relevancia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Experiencia profesional y académica, contactos internacionales,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"/>
          <p:cNvSpPr txBox="1"/>
          <p:nvPr>
            <p:ph type="title"/>
          </p:nvPr>
        </p:nvSpPr>
        <p:spPr>
          <a:xfrm>
            <a:off x="609600" y="1603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4400"/>
              <a:buFont typeface="Open Sans"/>
              <a:buNone/>
            </a:pPr>
            <a:r>
              <a:rPr b="1" lang="es-MX" sz="4400">
                <a:solidFill>
                  <a:srgbClr val="E36C09"/>
                </a:solidFill>
                <a:latin typeface="Open Sans"/>
                <a:ea typeface="Open Sans"/>
                <a:cs typeface="Open Sans"/>
                <a:sym typeface="Open Sans"/>
              </a:rPr>
              <a:t>Maestría</a:t>
            </a:r>
            <a:endParaRPr b="1" sz="2800">
              <a:solidFill>
                <a:srgbClr val="E36C0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" name="Google Shape;194;p16"/>
          <p:cNvSpPr txBox="1"/>
          <p:nvPr>
            <p:ph idx="1" type="body"/>
          </p:nvPr>
        </p:nvSpPr>
        <p:spPr>
          <a:xfrm>
            <a:off x="609600" y="1578759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ct val="100000"/>
              <a:buNone/>
            </a:pPr>
            <a:r>
              <a:rPr b="1" lang="es-MX" sz="2400">
                <a:solidFill>
                  <a:srgbClr val="E36C09"/>
                </a:solidFill>
                <a:latin typeface="Open Sans"/>
                <a:ea typeface="Open Sans"/>
                <a:cs typeface="Open Sans"/>
                <a:sym typeface="Open Sans"/>
              </a:rPr>
              <a:t>Requisitos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Se recomienda experiencia profesional, título de pregrado, rendimiento académico.</a:t>
            </a:r>
            <a:endParaRPr/>
          </a:p>
          <a:p>
            <a:pPr indent="0" lvl="0" marL="0" rtl="0" algn="l">
              <a:spcBef>
                <a:spcPts val="444"/>
              </a:spcBef>
              <a:spcAft>
                <a:spcPts val="0"/>
              </a:spcAft>
              <a:buClr>
                <a:srgbClr val="E36C09"/>
              </a:buClr>
              <a:buSzPct val="100000"/>
              <a:buNone/>
            </a:pPr>
            <a:r>
              <a:rPr b="1" lang="es-MX" sz="2400">
                <a:solidFill>
                  <a:srgbClr val="E36C09"/>
                </a:solidFill>
                <a:latin typeface="Open Sans"/>
                <a:ea typeface="Open Sans"/>
                <a:cs typeface="Open Sans"/>
                <a:sym typeface="Open Sans"/>
              </a:rPr>
              <a:t>Enfoque del programa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Profundización en un campo profesional en particular</a:t>
            </a:r>
            <a:endParaRPr/>
          </a:p>
          <a:p>
            <a:pPr indent="0" lvl="0" marL="0" rtl="0" algn="l">
              <a:spcBef>
                <a:spcPts val="444"/>
              </a:spcBef>
              <a:spcAft>
                <a:spcPts val="0"/>
              </a:spcAft>
              <a:buClr>
                <a:srgbClr val="E36C09"/>
              </a:buClr>
              <a:buSzPct val="100000"/>
              <a:buNone/>
            </a:pPr>
            <a:r>
              <a:rPr b="1" lang="es-MX" sz="2400">
                <a:solidFill>
                  <a:srgbClr val="E36C09"/>
                </a:solidFill>
                <a:latin typeface="Open Sans"/>
                <a:ea typeface="Open Sans"/>
                <a:cs typeface="Open Sans"/>
                <a:sym typeface="Open Sans"/>
              </a:rPr>
              <a:t>Duración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Entre 12 - 24 meses</a:t>
            </a:r>
            <a:endParaRPr/>
          </a:p>
          <a:p>
            <a:pPr indent="0" lvl="0" marL="0" rtl="0" algn="l">
              <a:spcBef>
                <a:spcPts val="444"/>
              </a:spcBef>
              <a:spcAft>
                <a:spcPts val="0"/>
              </a:spcAft>
              <a:buClr>
                <a:srgbClr val="E36C09"/>
              </a:buClr>
              <a:buSzPct val="100000"/>
              <a:buNone/>
            </a:pPr>
            <a:r>
              <a:rPr b="1" lang="es-MX" sz="2400">
                <a:solidFill>
                  <a:srgbClr val="E36C09"/>
                </a:solidFill>
                <a:latin typeface="Open Sans"/>
                <a:ea typeface="Open Sans"/>
                <a:cs typeface="Open Sans"/>
                <a:sym typeface="Open Sans"/>
              </a:rPr>
              <a:t>Financiamiento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Recursos propios, becas, créditos, </a:t>
            </a:r>
            <a:endParaRPr/>
          </a:p>
          <a:p>
            <a:pPr indent="0" lvl="0" marL="0" rtl="0" algn="l">
              <a:spcBef>
                <a:spcPts val="444"/>
              </a:spcBef>
              <a:spcAft>
                <a:spcPts val="0"/>
              </a:spcAft>
              <a:buClr>
                <a:srgbClr val="E36C09"/>
              </a:buClr>
              <a:buSzPct val="100000"/>
              <a:buNone/>
            </a:pPr>
            <a:r>
              <a:rPr b="1" lang="es-MX" sz="2400">
                <a:solidFill>
                  <a:srgbClr val="E36C09"/>
                </a:solidFill>
                <a:latin typeface="Open Sans"/>
                <a:ea typeface="Open Sans"/>
                <a:cs typeface="Open Sans"/>
                <a:sym typeface="Open Sans"/>
              </a:rPr>
              <a:t>Impacto sobre el Ingreso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Alto</a:t>
            </a:r>
            <a:endParaRPr/>
          </a:p>
          <a:p>
            <a:pPr indent="0" lvl="0" marL="0" rtl="0" algn="l">
              <a:spcBef>
                <a:spcPts val="481"/>
              </a:spcBef>
              <a:spcAft>
                <a:spcPts val="0"/>
              </a:spcAft>
              <a:buClr>
                <a:srgbClr val="E36C09"/>
              </a:buClr>
              <a:buSzPct val="100000"/>
              <a:buNone/>
            </a:pPr>
            <a:r>
              <a:rPr b="1" lang="es-MX" sz="2600">
                <a:solidFill>
                  <a:srgbClr val="E36C09"/>
                </a:solidFill>
                <a:latin typeface="Open Sans"/>
                <a:ea typeface="Open Sans"/>
                <a:cs typeface="Open Sans"/>
                <a:sym typeface="Open Sans"/>
              </a:rPr>
              <a:t>Relevancia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Metodologías profesionales y académicas, contactos internacionales, pasantías de trabajo, viajes de estudio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7"/>
          <p:cNvSpPr txBox="1"/>
          <p:nvPr>
            <p:ph type="title"/>
          </p:nvPr>
        </p:nvSpPr>
        <p:spPr>
          <a:xfrm>
            <a:off x="609600" y="1603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Open Sans"/>
              <a:buNone/>
            </a:pPr>
            <a:r>
              <a:rPr b="1" lang="es-MX" sz="440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Doctorado</a:t>
            </a:r>
            <a:endParaRPr b="1" sz="2800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0" name="Google Shape;200;p17"/>
          <p:cNvSpPr txBox="1"/>
          <p:nvPr>
            <p:ph idx="1" type="body"/>
          </p:nvPr>
        </p:nvSpPr>
        <p:spPr>
          <a:xfrm>
            <a:off x="609600" y="1578759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b="1" lang="es-MX" sz="240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Requisitos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Experiencia en docencia, investigación y consultoría, Publicaciones en libros y revistas indexadas; Título de Maestría; Rendimiento Académico en el posgrado.</a:t>
            </a:r>
            <a:endParaRPr/>
          </a:p>
          <a:p>
            <a:pPr indent="0" lvl="0" marL="0" rtl="0" algn="l">
              <a:spcBef>
                <a:spcPts val="444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b="1" lang="es-MX" sz="240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Enfoque del programa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Investigación en fronteras del conocimiento</a:t>
            </a:r>
            <a:endParaRPr/>
          </a:p>
          <a:p>
            <a:pPr indent="0" lvl="0" marL="0" rtl="0" algn="l">
              <a:spcBef>
                <a:spcPts val="444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b="1" lang="es-MX" sz="240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Duración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Entre 36 - 60 meses</a:t>
            </a:r>
            <a:endParaRPr/>
          </a:p>
          <a:p>
            <a:pPr indent="0" lvl="0" marL="0" rtl="0" algn="l">
              <a:spcBef>
                <a:spcPts val="444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b="1" lang="es-MX" sz="240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Financiamiento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Recursos propios, becas, créditos, </a:t>
            </a:r>
            <a:endParaRPr/>
          </a:p>
          <a:p>
            <a:pPr indent="0" lvl="0" marL="0" rtl="0" algn="l">
              <a:spcBef>
                <a:spcPts val="444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b="1" lang="es-MX" sz="240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Impacto sobre el Ingreso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Alto</a:t>
            </a:r>
            <a:endParaRPr/>
          </a:p>
          <a:p>
            <a:pPr indent="0" lvl="0" marL="0" rtl="0" algn="l">
              <a:spcBef>
                <a:spcPts val="481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b="1" lang="es-MX" sz="260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Relevancia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Investigación, acceso a laboratorios y tecnologías, contactos internacionales, 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viajes de estudios, docencia.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8"/>
          <p:cNvSpPr txBox="1"/>
          <p:nvPr>
            <p:ph type="title"/>
          </p:nvPr>
        </p:nvSpPr>
        <p:spPr>
          <a:xfrm>
            <a:off x="609600" y="1603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Open Sans"/>
              <a:buNone/>
            </a:pPr>
            <a:r>
              <a:rPr b="1" lang="es-MX" sz="44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Posdoctorado</a:t>
            </a:r>
            <a:endParaRPr b="1" sz="2800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6" name="Google Shape;206;p18"/>
          <p:cNvSpPr txBox="1"/>
          <p:nvPr>
            <p:ph idx="1" type="body"/>
          </p:nvPr>
        </p:nvSpPr>
        <p:spPr>
          <a:xfrm>
            <a:off x="609600" y="1578759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None/>
            </a:pPr>
            <a:r>
              <a:rPr b="1" lang="es-MX" sz="24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Requisitos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Título de doctorado; investigaciones; publicaciones; docencia.</a:t>
            </a:r>
            <a:endParaRPr/>
          </a:p>
          <a:p>
            <a:pPr indent="0" lvl="0" marL="0" rtl="0" algn="l">
              <a:spcBef>
                <a:spcPts val="444"/>
              </a:spcBef>
              <a:spcAft>
                <a:spcPts val="0"/>
              </a:spcAft>
              <a:buClr>
                <a:srgbClr val="00B050"/>
              </a:buClr>
              <a:buSzPct val="100000"/>
              <a:buNone/>
            </a:pPr>
            <a:r>
              <a:rPr b="1" lang="es-MX" sz="24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Enfoque del programa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Investigación</a:t>
            </a:r>
            <a:endParaRPr/>
          </a:p>
          <a:p>
            <a:pPr indent="0" lvl="0" marL="0" rtl="0" algn="l">
              <a:spcBef>
                <a:spcPts val="444"/>
              </a:spcBef>
              <a:spcAft>
                <a:spcPts val="0"/>
              </a:spcAft>
              <a:buClr>
                <a:srgbClr val="00B050"/>
              </a:buClr>
              <a:buSzPct val="100000"/>
              <a:buNone/>
            </a:pPr>
            <a:r>
              <a:rPr b="1" lang="es-MX" sz="24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Duración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Entre 12 - 24 meses</a:t>
            </a:r>
            <a:endParaRPr/>
          </a:p>
          <a:p>
            <a:pPr indent="0" lvl="0" marL="0" rtl="0" algn="l">
              <a:spcBef>
                <a:spcPts val="444"/>
              </a:spcBef>
              <a:spcAft>
                <a:spcPts val="0"/>
              </a:spcAft>
              <a:buClr>
                <a:srgbClr val="00B050"/>
              </a:buClr>
              <a:buSzPct val="100000"/>
              <a:buNone/>
            </a:pPr>
            <a:r>
              <a:rPr b="1" lang="es-MX" sz="24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Financiamiento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Becas</a:t>
            </a:r>
            <a:endParaRPr/>
          </a:p>
          <a:p>
            <a:pPr indent="0" lvl="0" marL="0" rtl="0" algn="l">
              <a:spcBef>
                <a:spcPts val="444"/>
              </a:spcBef>
              <a:spcAft>
                <a:spcPts val="0"/>
              </a:spcAft>
              <a:buClr>
                <a:srgbClr val="00B050"/>
              </a:buClr>
              <a:buSzPct val="100000"/>
              <a:buNone/>
            </a:pPr>
            <a:r>
              <a:rPr b="1" lang="es-MX" sz="24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Impacto sobre el Ingreso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Bajo</a:t>
            </a:r>
            <a:endParaRPr/>
          </a:p>
          <a:p>
            <a:pPr indent="0" lvl="0" marL="0" rtl="0" algn="l">
              <a:spcBef>
                <a:spcPts val="481"/>
              </a:spcBef>
              <a:spcAft>
                <a:spcPts val="0"/>
              </a:spcAft>
              <a:buClr>
                <a:srgbClr val="00B050"/>
              </a:buClr>
              <a:buSzPct val="100000"/>
              <a:buNone/>
            </a:pPr>
            <a:r>
              <a:rPr b="1" lang="es-MX" sz="26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Relevancia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Redes de conocimiento, conferencias, docencia internacional, consultoría y asesoría 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000">
                <a:latin typeface="Open Sans"/>
                <a:ea typeface="Open Sans"/>
                <a:cs typeface="Open Sans"/>
                <a:sym typeface="Open Sans"/>
              </a:rPr>
              <a:t>especializada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ete Puertas Cerradas Blancas" id="211" name="Google Shape;211;p19"/>
          <p:cNvPicPr preferRelativeResize="0"/>
          <p:nvPr/>
        </p:nvPicPr>
        <p:blipFill rotWithShape="1">
          <a:blip r:embed="rId3">
            <a:alphaModFix/>
          </a:blip>
          <a:srcRect b="0" l="4957" r="375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12" name="Google Shape;212;p19"/>
          <p:cNvSpPr txBox="1"/>
          <p:nvPr/>
        </p:nvSpPr>
        <p:spPr>
          <a:xfrm>
            <a:off x="2802887" y="4582252"/>
            <a:ext cx="6204031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002060"/>
                </a:solidFill>
                <a:latin typeface="Work Sans"/>
                <a:ea typeface="Work Sans"/>
                <a:cs typeface="Work Sans"/>
                <a:sym typeface="Work Sans"/>
              </a:rPr>
              <a:t>¿POR QUÉ ESTE TIPO DE PROGRAMA APOYA TUS INTERESES?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C00000"/>
                </a:solidFill>
                <a:latin typeface="Work Sans"/>
                <a:ea typeface="Work Sans"/>
                <a:cs typeface="Work Sans"/>
                <a:sym typeface="Work Sans"/>
              </a:rPr>
              <a:t>¿POR QUÉ ESTE TIPO DE PROGRAMA </a:t>
            </a:r>
            <a:r>
              <a:rPr b="1" lang="es-MX" sz="2400">
                <a:solidFill>
                  <a:srgbClr val="C00000"/>
                </a:solidFill>
                <a:latin typeface="Work Sans"/>
                <a:ea typeface="Work Sans"/>
                <a:cs typeface="Work Sans"/>
                <a:sym typeface="Work Sans"/>
              </a:rPr>
              <a:t>NO</a:t>
            </a:r>
            <a:r>
              <a:rPr b="1" lang="es-MX" sz="1800">
                <a:solidFill>
                  <a:srgbClr val="C00000"/>
                </a:solidFill>
                <a:latin typeface="Work Sans"/>
                <a:ea typeface="Work Sans"/>
                <a:cs typeface="Work Sans"/>
                <a:sym typeface="Work Sans"/>
              </a:rPr>
              <a:t> APOYA TUS INTERESES?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s-MX"/>
              <a:t>Contenidos</a:t>
            </a:r>
            <a:endParaRPr/>
          </a:p>
        </p:txBody>
      </p:sp>
      <p:sp>
        <p:nvSpPr>
          <p:cNvPr id="94" name="Google Shape;94;p2"/>
          <p:cNvSpPr txBox="1"/>
          <p:nvPr>
            <p:ph idx="1"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411480" lvl="0" marL="4114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8958"/>
              <a:buChar char="•"/>
            </a:pPr>
            <a:r>
              <a:rPr lang="es-MX"/>
              <a:t>¿por qué aplicar a un programa académico en el exterior?</a:t>
            </a:r>
            <a:endParaRPr/>
          </a:p>
          <a:p>
            <a:pPr indent="-411480" lvl="0" marL="411480" rtl="0" algn="l"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ct val="98958"/>
              <a:buChar char="•"/>
            </a:pPr>
            <a:r>
              <a:rPr lang="es-MX"/>
              <a:t>¿qué área de estudio?</a:t>
            </a:r>
            <a:endParaRPr/>
          </a:p>
          <a:p>
            <a:pPr indent="-411480" lvl="0" marL="411480" rtl="0" algn="l"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ct val="98958"/>
              <a:buChar char="•"/>
            </a:pPr>
            <a:r>
              <a:rPr lang="es-MX"/>
              <a:t>¿qué tipo de programa?</a:t>
            </a:r>
            <a:endParaRPr/>
          </a:p>
          <a:p>
            <a:pPr indent="-411480" lvl="0" marL="411480" rtl="0" algn="l"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ct val="98958"/>
              <a:buChar char="•"/>
            </a:pPr>
            <a:r>
              <a:rPr lang="es-MX"/>
              <a:t>¿qué tipo de universidad?</a:t>
            </a:r>
            <a:endParaRPr/>
          </a:p>
          <a:p>
            <a:pPr indent="-411480" lvl="0" marL="411480" rtl="0" algn="l"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ct val="98958"/>
              <a:buChar char="•"/>
            </a:pPr>
            <a:r>
              <a:rPr lang="es-MX"/>
              <a:t>¿qué situaciones o elementos analizar para escoger un programa?</a:t>
            </a:r>
            <a:endParaRPr/>
          </a:p>
          <a:p>
            <a:pPr indent="-411480" lvl="0" marL="411480" rtl="0" algn="l"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ct val="98958"/>
              <a:buChar char="•"/>
            </a:pPr>
            <a:r>
              <a:rPr lang="es-MX"/>
              <a:t>¿cuándo iniciar un programa académico en el exterior?</a:t>
            </a:r>
            <a:endParaRPr/>
          </a:p>
          <a:p>
            <a:pPr indent="-411480" lvl="0" marL="411480" rtl="0" algn="l"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ct val="98958"/>
              <a:buChar char="•"/>
            </a:pPr>
            <a:r>
              <a:rPr lang="es-MX"/>
              <a:t>Instrumentos de financiación</a:t>
            </a:r>
            <a:endParaRPr/>
          </a:p>
          <a:p>
            <a:pPr indent="-411480" lvl="0" marL="411480" rtl="0" algn="l"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ct val="98958"/>
              <a:buChar char="•"/>
            </a:pPr>
            <a:r>
              <a:rPr lang="es-MX"/>
              <a:t>Becas</a:t>
            </a:r>
            <a:endParaRPr/>
          </a:p>
          <a:p>
            <a:pPr indent="-411480" lvl="0" marL="411480" rtl="0" algn="l"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ct val="98958"/>
              <a:buChar char="•"/>
            </a:pPr>
            <a:r>
              <a:rPr lang="es-MX"/>
              <a:t>Requisitos para la admisión.</a:t>
            </a:r>
            <a:endParaRPr/>
          </a:p>
          <a:p>
            <a:pPr indent="-411480" lvl="0" marL="411480" rtl="0" algn="l"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ct val="98958"/>
              <a:buChar char="•"/>
            </a:pPr>
            <a:r>
              <a:rPr lang="es-MX"/>
              <a:t>Estadísticas sobre Colombianos que aplican a estudios de posgrado en el exterior.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tedral De Hormigón Marrón" id="217" name="Google Shape;217;p20"/>
          <p:cNvPicPr preferRelativeResize="0"/>
          <p:nvPr/>
        </p:nvPicPr>
        <p:blipFill rotWithShape="1">
          <a:blip r:embed="rId3">
            <a:alphaModFix/>
          </a:blip>
          <a:srcRect b="1706" l="0" r="0" t="193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18" name="Google Shape;218;p20"/>
          <p:cNvSpPr txBox="1"/>
          <p:nvPr/>
        </p:nvSpPr>
        <p:spPr>
          <a:xfrm>
            <a:off x="7974957" y="706056"/>
            <a:ext cx="3345084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3200">
                <a:solidFill>
                  <a:srgbClr val="002060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¿Qué tipo de Universidad?</a:t>
            </a:r>
            <a:endParaRPr b="1" sz="3200">
              <a:solidFill>
                <a:srgbClr val="002060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tos de stock gratuitas de 3d, abstracto, Arte" id="223" name="Google Shape;223;p21"/>
          <p:cNvPicPr preferRelativeResize="0"/>
          <p:nvPr/>
        </p:nvPicPr>
        <p:blipFill rotWithShape="1">
          <a:blip r:embed="rId3">
            <a:alphaModFix/>
          </a:blip>
          <a:srcRect b="902" l="0" r="0" t="287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24" name="Google Shape;224;p21"/>
          <p:cNvSpPr txBox="1"/>
          <p:nvPr/>
        </p:nvSpPr>
        <p:spPr>
          <a:xfrm>
            <a:off x="7304183" y="407624"/>
            <a:ext cx="4362679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Rankings Internacionales </a:t>
            </a:r>
            <a:endParaRPr b="1" sz="4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600"/>
              <a:buFont typeface="Open Sans"/>
              <a:buNone/>
            </a:pPr>
            <a:r>
              <a:rPr b="1" lang="es-MX" sz="3600">
                <a:solidFill>
                  <a:srgbClr val="E36C09"/>
                </a:solidFill>
                <a:latin typeface="Open Sans"/>
                <a:ea typeface="Open Sans"/>
                <a:cs typeface="Open Sans"/>
                <a:sym typeface="Open Sans"/>
              </a:rPr>
              <a:t>QS Quacquarelli Symonds</a:t>
            </a:r>
            <a:br>
              <a:rPr lang="es-MX" sz="3600">
                <a:latin typeface="Open Sans"/>
                <a:ea typeface="Open Sans"/>
                <a:cs typeface="Open Sans"/>
                <a:sym typeface="Open Sans"/>
              </a:rPr>
            </a:br>
            <a:r>
              <a:rPr lang="es-MX" sz="36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https://www.qs.com/</a:t>
            </a:r>
            <a:r>
              <a:rPr lang="es-MX" sz="36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/>
          </a:p>
        </p:txBody>
      </p:sp>
      <p:pic>
        <p:nvPicPr>
          <p:cNvPr id="230" name="Google Shape;230;p22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1186" t="0"/>
          <a:stretch/>
        </p:blipFill>
        <p:spPr>
          <a:xfrm>
            <a:off x="1701478" y="1388756"/>
            <a:ext cx="8623140" cy="4908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Open Sans"/>
              <a:buNone/>
            </a:pPr>
            <a:r>
              <a:rPr b="1" i="0" lang="es-MX" sz="36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Times Higher Education</a:t>
            </a:r>
            <a:br>
              <a:rPr b="1" i="0" lang="es-MX" sz="36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i="0" lang="es-MX" sz="3600" u="sng">
                <a:solidFill>
                  <a:srgbClr val="393939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https://www.timeshighereducation.com/</a:t>
            </a:r>
            <a:r>
              <a:rPr b="1" i="0" lang="es-MX" sz="3600">
                <a:solidFill>
                  <a:srgbClr val="39393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600"/>
          </a:p>
        </p:txBody>
      </p:sp>
      <p:pic>
        <p:nvPicPr>
          <p:cNvPr id="236" name="Google Shape;236;p2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1186" t="0"/>
          <a:stretch/>
        </p:blipFill>
        <p:spPr>
          <a:xfrm>
            <a:off x="2072922" y="1600200"/>
            <a:ext cx="7950754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93939"/>
              </a:buClr>
              <a:buSzPts val="4000"/>
              <a:buFont typeface="Open Sans"/>
              <a:buNone/>
            </a:pPr>
            <a:r>
              <a:rPr b="1" i="0" lang="es-MX" sz="4000">
                <a:solidFill>
                  <a:srgbClr val="393939"/>
                </a:solidFill>
                <a:latin typeface="Open Sans"/>
                <a:ea typeface="Open Sans"/>
                <a:cs typeface="Open Sans"/>
                <a:sym typeface="Open Sans"/>
              </a:rPr>
              <a:t>Shangai</a:t>
            </a:r>
            <a:br>
              <a:rPr lang="es-MX" sz="4000">
                <a:solidFill>
                  <a:srgbClr val="393939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s-MX" sz="4000" u="sng">
                <a:solidFill>
                  <a:srgbClr val="393939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https://www.shanghairanking.com/</a:t>
            </a:r>
            <a:r>
              <a:rPr lang="es-MX" sz="4000">
                <a:solidFill>
                  <a:srgbClr val="39393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4000"/>
          </a:p>
        </p:txBody>
      </p:sp>
      <p:pic>
        <p:nvPicPr>
          <p:cNvPr descr="Interfaz de usuario gráfica, Sitio web&#10;&#10;Descripción generada automáticamente" id="242" name="Google Shape;242;p2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2922" y="1600200"/>
            <a:ext cx="8046156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5200"/>
              <a:buFont typeface="Open Sans"/>
              <a:buNone/>
            </a:pPr>
            <a:r>
              <a:rPr b="1" lang="es-MX">
                <a:solidFill>
                  <a:srgbClr val="E36C09"/>
                </a:solidFill>
                <a:latin typeface="Open Sans"/>
                <a:ea typeface="Open Sans"/>
                <a:cs typeface="Open Sans"/>
                <a:sym typeface="Open Sans"/>
              </a:rPr>
              <a:t>Oportunidades Profesionales</a:t>
            </a:r>
            <a:endParaRPr b="1">
              <a:solidFill>
                <a:srgbClr val="E36C0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" name="Google Shape;248;p25"/>
          <p:cNvSpPr txBox="1"/>
          <p:nvPr>
            <p:ph idx="1"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11480" lvl="0" marL="4114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</a:pPr>
            <a:r>
              <a:rPr lang="es-MX"/>
              <a:t>Porcentaje de alumnos que trabajan después de finalizar los estudios</a:t>
            </a:r>
            <a:endParaRPr/>
          </a:p>
          <a:p>
            <a:pPr indent="-411480" lvl="0" marL="411480" rtl="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</a:pPr>
            <a:r>
              <a:rPr lang="es-MX"/>
              <a:t>Valoración de los estudiantes a la hora de alcanzar expectativas.</a:t>
            </a:r>
            <a:endParaRPr/>
          </a:p>
          <a:p>
            <a:pPr indent="-411480" lvl="0" marL="411480" rtl="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</a:pPr>
            <a:r>
              <a:rPr lang="es-MX"/>
              <a:t>Principales empleadores y/o industrias en donde se encuentran los egresados de los programas.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4000"/>
              <a:buFont typeface="Open Sans"/>
              <a:buNone/>
            </a:pPr>
            <a:r>
              <a:rPr b="1" lang="es-MX" sz="4000">
                <a:solidFill>
                  <a:srgbClr val="E36C09"/>
                </a:solidFill>
                <a:latin typeface="Open Sans"/>
                <a:ea typeface="Open Sans"/>
                <a:cs typeface="Open Sans"/>
                <a:sym typeface="Open Sans"/>
              </a:rPr>
              <a:t>Calidad de las cohortes de estudiantes</a:t>
            </a:r>
            <a:endParaRPr b="1" sz="4000">
              <a:solidFill>
                <a:srgbClr val="E36C0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4" name="Google Shape;254;p26"/>
          <p:cNvSpPr txBox="1"/>
          <p:nvPr>
            <p:ph idx="1"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11480" lvl="0" marL="4114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</a:pPr>
            <a:r>
              <a:rPr lang="es-MX"/>
              <a:t>Relación entre hombres/mujeres admitidos en el programa.</a:t>
            </a:r>
            <a:endParaRPr/>
          </a:p>
          <a:p>
            <a:pPr indent="-411480" lvl="0" marL="411480" rtl="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</a:pPr>
            <a:r>
              <a:rPr lang="es-MX"/>
              <a:t>Promedio de años de experiencia laboral de los admitidos</a:t>
            </a:r>
            <a:endParaRPr/>
          </a:p>
          <a:p>
            <a:pPr indent="-411480" lvl="0" marL="411480" rtl="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</a:pPr>
            <a:r>
              <a:rPr lang="es-MX"/>
              <a:t>Promedios de puntajes en exámenes de admisión</a:t>
            </a:r>
            <a:endParaRPr/>
          </a:p>
          <a:p>
            <a:pPr indent="-411480" lvl="0" marL="411480" rtl="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</a:pPr>
            <a:r>
              <a:rPr lang="es-MX"/>
              <a:t>Porcentaje de estudiantes internacionales admitidos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5200"/>
              <a:buFont typeface="Open Sans"/>
              <a:buNone/>
            </a:pPr>
            <a:r>
              <a:rPr b="1" lang="es-MX">
                <a:solidFill>
                  <a:srgbClr val="E36C09"/>
                </a:solidFill>
                <a:latin typeface="Open Sans"/>
                <a:ea typeface="Open Sans"/>
                <a:cs typeface="Open Sans"/>
                <a:sym typeface="Open Sans"/>
              </a:rPr>
              <a:t>Valor agregado de las clases</a:t>
            </a:r>
            <a:endParaRPr b="1">
              <a:solidFill>
                <a:srgbClr val="E36C0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0" name="Google Shape;260;p27"/>
          <p:cNvSpPr txBox="1"/>
          <p:nvPr>
            <p:ph idx="1"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411480" lvl="0" marL="4114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</a:pPr>
            <a:r>
              <a:rPr lang="es-MX"/>
              <a:t>Número de materias electivas.</a:t>
            </a:r>
            <a:endParaRPr/>
          </a:p>
          <a:p>
            <a:pPr indent="-411480" lvl="0" marL="411480" rtl="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</a:pPr>
            <a:r>
              <a:rPr lang="es-MX"/>
              <a:t>Recursos en materia de laboratorios, bibliotecas, museos, pasantías, observatorios.</a:t>
            </a:r>
            <a:endParaRPr/>
          </a:p>
          <a:p>
            <a:pPr indent="-411480" lvl="0" marL="411480" rtl="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</a:pPr>
            <a:r>
              <a:rPr lang="es-MX"/>
              <a:t>Oportunidades de intercambio académico con otras instituciones académicas o profesionales.</a:t>
            </a:r>
            <a:endParaRPr/>
          </a:p>
          <a:p>
            <a:pPr indent="-411480" lvl="0" marL="411480" rtl="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</a:pPr>
            <a:r>
              <a:rPr lang="es-MX"/>
              <a:t>Actividades extracurriculares</a:t>
            </a:r>
            <a:endParaRPr/>
          </a:p>
          <a:p>
            <a:pPr indent="-411480" lvl="0" marL="411480" rtl="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</a:pPr>
            <a:r>
              <a:rPr lang="es-MX"/>
              <a:t>Redes de estudiantes y egresados.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5200"/>
              <a:buFont typeface="Open Sans"/>
              <a:buNone/>
            </a:pPr>
            <a:r>
              <a:rPr b="1" lang="es-MX">
                <a:solidFill>
                  <a:srgbClr val="E36C09"/>
                </a:solidFill>
                <a:latin typeface="Open Sans"/>
                <a:ea typeface="Open Sans"/>
                <a:cs typeface="Open Sans"/>
                <a:sym typeface="Open Sans"/>
              </a:rPr>
              <a:t>Planta de docentes</a:t>
            </a:r>
            <a:endParaRPr b="1">
              <a:solidFill>
                <a:srgbClr val="E36C0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6" name="Google Shape;266;p28"/>
          <p:cNvSpPr txBox="1"/>
          <p:nvPr>
            <p:ph idx="1"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11480" lvl="0" marL="4114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</a:pPr>
            <a:r>
              <a:rPr lang="es-MX"/>
              <a:t>Relación profesor/alumnos</a:t>
            </a:r>
            <a:endParaRPr/>
          </a:p>
          <a:p>
            <a:pPr indent="-411480" lvl="0" marL="411480" rtl="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</a:pPr>
            <a:r>
              <a:rPr lang="es-MX"/>
              <a:t>Porcentaje de profesores con profesores con estudios de doctorado a tiempo completo.</a:t>
            </a:r>
            <a:endParaRPr/>
          </a:p>
          <a:p>
            <a:pPr indent="0" lvl="0" marL="0" rtl="0" algn="l">
              <a:spcBef>
                <a:spcPts val="768"/>
              </a:spcBef>
              <a:spcAft>
                <a:spcPts val="0"/>
              </a:spcAft>
              <a:buClr>
                <a:schemeClr val="dk1"/>
              </a:buClr>
              <a:buSzPts val="384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tografía De Enfoque Selectivo De Estantería Con Libros" id="271" name="Google Shape;271;p29"/>
          <p:cNvPicPr preferRelativeResize="0"/>
          <p:nvPr/>
        </p:nvPicPr>
        <p:blipFill rotWithShape="1">
          <a:blip r:embed="rId3">
            <a:alphaModFix/>
          </a:blip>
          <a:srcRect b="5905" l="0" r="0" t="98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72" name="Google Shape;272;p29"/>
          <p:cNvSpPr txBox="1"/>
          <p:nvPr/>
        </p:nvSpPr>
        <p:spPr>
          <a:xfrm>
            <a:off x="6095999" y="4787875"/>
            <a:ext cx="549374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chemeClr val="dk1"/>
                </a:solidFill>
                <a:highlight>
                  <a:srgbClr val="FFFF00"/>
                </a:highlight>
                <a:latin typeface="Work Sans"/>
                <a:ea typeface="Work Sans"/>
                <a:cs typeface="Work Sans"/>
                <a:sym typeface="Work Sans"/>
              </a:rPr>
              <a:t>¿Qué elementos tener en cuenta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chemeClr val="dk1"/>
                </a:solidFill>
                <a:highlight>
                  <a:srgbClr val="FFFF00"/>
                </a:highlight>
                <a:latin typeface="Work Sans"/>
                <a:ea typeface="Work Sans"/>
                <a:cs typeface="Work Sans"/>
                <a:sym typeface="Work Sans"/>
              </a:rPr>
              <a:t>Para aplicar a determinado programa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chemeClr val="dk1"/>
                </a:solidFill>
                <a:highlight>
                  <a:srgbClr val="FFFF00"/>
                </a:highlight>
                <a:latin typeface="Work Sans"/>
                <a:ea typeface="Work Sans"/>
                <a:cs typeface="Work Sans"/>
                <a:sym typeface="Work Sans"/>
              </a:rPr>
              <a:t>académico?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ersona Sosteniendo Globo Terráqueo Mirando Hacia La Montaña" id="99" name="Google Shape;99;p3"/>
          <p:cNvPicPr preferRelativeResize="0"/>
          <p:nvPr/>
        </p:nvPicPr>
        <p:blipFill rotWithShape="1">
          <a:blip r:embed="rId3">
            <a:alphaModFix/>
          </a:blip>
          <a:srcRect b="0" l="0" r="0"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00" name="Google Shape;100;p3"/>
          <p:cNvSpPr txBox="1"/>
          <p:nvPr/>
        </p:nvSpPr>
        <p:spPr>
          <a:xfrm>
            <a:off x="8273667" y="1079653"/>
            <a:ext cx="457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3712683" y="156323"/>
            <a:ext cx="4120309" cy="22159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rgbClr val="244061"/>
                </a:solidFill>
                <a:latin typeface="Work Sans"/>
                <a:ea typeface="Work Sans"/>
                <a:cs typeface="Work Sans"/>
                <a:sym typeface="Work Sans"/>
              </a:rPr>
              <a:t>Razones para estudiar Fuera de Colombia</a:t>
            </a:r>
            <a:endParaRPr b="1" sz="4000">
              <a:solidFill>
                <a:srgbClr val="24406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za De Café Con Leche Al Lado De Macbook Pro" id="277" name="Google Shape;277;p30"/>
          <p:cNvPicPr preferRelativeResize="0"/>
          <p:nvPr/>
        </p:nvPicPr>
        <p:blipFill rotWithShape="1">
          <a:blip r:embed="rId3">
            <a:alphaModFix/>
          </a:blip>
          <a:srcRect b="7662" l="0" r="0" t="80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78" name="Google Shape;278;p30"/>
          <p:cNvSpPr txBox="1"/>
          <p:nvPr/>
        </p:nvSpPr>
        <p:spPr>
          <a:xfrm>
            <a:off x="3877519" y="381965"/>
            <a:ext cx="681748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E36C09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Composición de las materias del programa</a:t>
            </a:r>
            <a:endParaRPr b="1" sz="2400">
              <a:solidFill>
                <a:srgbClr val="E36C09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9" name="Google Shape;279;p30"/>
          <p:cNvSpPr txBox="1"/>
          <p:nvPr/>
        </p:nvSpPr>
        <p:spPr>
          <a:xfrm>
            <a:off x="8229600" y="5673687"/>
            <a:ext cx="339319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E36C09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Características de las materias</a:t>
            </a:r>
            <a:endParaRPr b="1" sz="2400">
              <a:solidFill>
                <a:srgbClr val="E36C09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ujer Escribiendo En Una Pizarra" id="284" name="Google Shape;284;p31"/>
          <p:cNvPicPr preferRelativeResize="0"/>
          <p:nvPr/>
        </p:nvPicPr>
        <p:blipFill rotWithShape="1">
          <a:blip r:embed="rId3">
            <a:alphaModFix/>
          </a:blip>
          <a:srcRect b="15730" l="0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85" name="Google Shape;285;p31"/>
          <p:cNvSpPr txBox="1"/>
          <p:nvPr/>
        </p:nvSpPr>
        <p:spPr>
          <a:xfrm>
            <a:off x="8185533" y="2456761"/>
            <a:ext cx="3635566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Relación profesores de planta/ alumnos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Perfil de los  Profesores</a:t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studiantes Multiétnicos Y Profesor Escuchando Informe Del Estudiante." id="290" name="Google Shape;290;p32"/>
          <p:cNvPicPr preferRelativeResize="0"/>
          <p:nvPr/>
        </p:nvPicPr>
        <p:blipFill rotWithShape="1">
          <a:blip r:embed="rId3">
            <a:alphaModFix/>
          </a:blip>
          <a:srcRect b="5789" l="0" r="0" t="99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91" name="Google Shape;291;p32"/>
          <p:cNvSpPr txBox="1"/>
          <p:nvPr/>
        </p:nvSpPr>
        <p:spPr>
          <a:xfrm>
            <a:off x="0" y="5964308"/>
            <a:ext cx="808638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800">
                <a:solidFill>
                  <a:srgbClr val="002060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Características del desarrollo de las clases</a:t>
            </a:r>
            <a:endParaRPr b="1" sz="2800">
              <a:solidFill>
                <a:srgbClr val="002060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ersona Con Diploma" id="296" name="Google Shape;296;p33"/>
          <p:cNvPicPr preferRelativeResize="0"/>
          <p:nvPr/>
        </p:nvPicPr>
        <p:blipFill rotWithShape="1">
          <a:blip r:embed="rId3">
            <a:alphaModFix/>
          </a:blip>
          <a:srcRect b="10012" l="0" r="0" t="50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97" name="Google Shape;297;p33"/>
          <p:cNvSpPr txBox="1"/>
          <p:nvPr/>
        </p:nvSpPr>
        <p:spPr>
          <a:xfrm>
            <a:off x="-269041" y="151487"/>
            <a:ext cx="609407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002060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Opciones de grado</a:t>
            </a:r>
            <a:endParaRPr b="1" sz="1800">
              <a:solidFill>
                <a:srgbClr val="002060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tos de stock gratuitas de 200d, 200dcambridge, al aire libre" id="302" name="Google Shape;302;p34"/>
          <p:cNvPicPr preferRelativeResize="0"/>
          <p:nvPr/>
        </p:nvPicPr>
        <p:blipFill rotWithShape="1">
          <a:blip r:embed="rId3">
            <a:alphaModFix/>
          </a:blip>
          <a:srcRect b="0" l="0" r="0"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03" name="Google Shape;303;p34"/>
          <p:cNvSpPr txBox="1"/>
          <p:nvPr/>
        </p:nvSpPr>
        <p:spPr>
          <a:xfrm>
            <a:off x="2738564" y="184538"/>
            <a:ext cx="609407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002060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Criterios de admisión </a:t>
            </a:r>
            <a:endParaRPr b="1" sz="1800">
              <a:solidFill>
                <a:srgbClr val="002060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4" name="Google Shape;304;p34"/>
          <p:cNvSpPr txBox="1"/>
          <p:nvPr/>
        </p:nvSpPr>
        <p:spPr>
          <a:xfrm>
            <a:off x="3008523" y="5836052"/>
            <a:ext cx="61749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002060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Número de estudiantes de graduados</a:t>
            </a:r>
            <a:endParaRPr b="1" sz="1800">
              <a:solidFill>
                <a:srgbClr val="002060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tos de stock gratuitas de antiguo, cementerio, Cubierto de musgo" id="309" name="Google Shape;309;p35"/>
          <p:cNvPicPr preferRelativeResize="0"/>
          <p:nvPr/>
        </p:nvPicPr>
        <p:blipFill rotWithShape="1">
          <a:blip r:embed="rId3">
            <a:alphaModFix/>
          </a:blip>
          <a:srcRect b="0" l="0" r="0"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10" name="Google Shape;310;p35"/>
          <p:cNvSpPr txBox="1"/>
          <p:nvPr/>
        </p:nvSpPr>
        <p:spPr>
          <a:xfrm>
            <a:off x="3048965" y="6012460"/>
            <a:ext cx="609407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002060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Antigüedad y modalidad del programa</a:t>
            </a:r>
            <a:endParaRPr b="1" sz="1800">
              <a:solidFill>
                <a:srgbClr val="002060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loj Analógico Dorado A Las 10 00" id="315" name="Google Shape;315;p36"/>
          <p:cNvPicPr preferRelativeResize="0"/>
          <p:nvPr/>
        </p:nvPicPr>
        <p:blipFill rotWithShape="1">
          <a:blip r:embed="rId3">
            <a:alphaModFix/>
          </a:blip>
          <a:srcRect b="3622" l="0" r="0" t="121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16" name="Google Shape;316;p36"/>
          <p:cNvSpPr txBox="1"/>
          <p:nvPr/>
        </p:nvSpPr>
        <p:spPr>
          <a:xfrm>
            <a:off x="2766349" y="462987"/>
            <a:ext cx="71994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chemeClr val="lt1"/>
                </a:solidFill>
                <a:highlight>
                  <a:srgbClr val="800000"/>
                </a:highlight>
                <a:latin typeface="Open Sans"/>
                <a:ea typeface="Open Sans"/>
                <a:cs typeface="Open Sans"/>
                <a:sym typeface="Open Sans"/>
              </a:rPr>
              <a:t>¿Cuándo Aplicar a un programa académico en el exterior?</a:t>
            </a:r>
            <a:endParaRPr b="1" sz="1800">
              <a:solidFill>
                <a:schemeClr val="lt1"/>
              </a:solidFill>
              <a:highlight>
                <a:srgbClr val="8000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libri"/>
              <a:buNone/>
            </a:pPr>
            <a:r>
              <a:rPr b="1" lang="es-MX">
                <a:solidFill>
                  <a:schemeClr val="dk2"/>
                </a:solidFill>
              </a:rPr>
              <a:t>¡El tiempo es preciado!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322" name="Google Shape;322;p37"/>
          <p:cNvSpPr txBox="1"/>
          <p:nvPr>
            <p:ph idx="1"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None/>
            </a:pPr>
            <a:r>
              <a:rPr b="1" lang="es-MX">
                <a:solidFill>
                  <a:schemeClr val="dk2"/>
                </a:solidFill>
              </a:rPr>
              <a:t>Programas de maestría y doctorado</a:t>
            </a:r>
            <a:endParaRPr/>
          </a:p>
          <a:p>
            <a:pPr indent="0" lvl="0" marL="0" rtl="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lang="es-MX"/>
              <a:t>Entre 12 y 18 meses</a:t>
            </a:r>
            <a:endParaRPr/>
          </a:p>
          <a:p>
            <a:pPr indent="0" lvl="0" marL="0" rtl="0" algn="l">
              <a:spcBef>
                <a:spcPts val="768"/>
              </a:spcBef>
              <a:spcAft>
                <a:spcPts val="0"/>
              </a:spcAft>
              <a:buClr>
                <a:schemeClr val="dk1"/>
              </a:buClr>
              <a:buSzPts val="384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760"/>
              </a:spcBef>
              <a:spcAft>
                <a:spcPts val="0"/>
              </a:spcAft>
              <a:buClr>
                <a:schemeClr val="dk2"/>
              </a:buClr>
              <a:buSzPts val="3800"/>
              <a:buNone/>
            </a:pPr>
            <a:r>
              <a:rPr b="1" lang="es-MX">
                <a:solidFill>
                  <a:schemeClr val="dk2"/>
                </a:solidFill>
              </a:rPr>
              <a:t>Cursos cortos</a:t>
            </a:r>
            <a:endParaRPr/>
          </a:p>
          <a:p>
            <a:pPr indent="0" lvl="0" marL="0" rtl="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lang="es-MX"/>
              <a:t>Entre 6 y 12 meses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600"/>
              <a:buFont typeface="Open Sans"/>
              <a:buNone/>
            </a:pPr>
            <a:r>
              <a:rPr b="1" lang="es-MX" sz="3600">
                <a:solidFill>
                  <a:srgbClr val="E36C09"/>
                </a:solidFill>
                <a:latin typeface="Open Sans"/>
                <a:ea typeface="Open Sans"/>
                <a:cs typeface="Open Sans"/>
                <a:sym typeface="Open Sans"/>
              </a:rPr>
              <a:t>Aplicar a un posgrado siempre toma tiempo</a:t>
            </a:r>
            <a:endParaRPr b="1" sz="3600">
              <a:solidFill>
                <a:srgbClr val="E36C0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8" name="Google Shape;328;p38"/>
          <p:cNvSpPr txBox="1"/>
          <p:nvPr>
            <p:ph idx="1"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11480" lvl="0" marL="411480" rtl="0" algn="l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200"/>
              <a:buChar char="•"/>
            </a:pPr>
            <a:r>
              <a:rPr b="1" lang="es-MX" sz="3200">
                <a:solidFill>
                  <a:srgbClr val="E36C09"/>
                </a:solidFill>
              </a:rPr>
              <a:t>Tiempo</a:t>
            </a:r>
            <a:r>
              <a:rPr lang="es-MX" sz="3200"/>
              <a:t> para explorar el tipo de programa y la universidad</a:t>
            </a:r>
            <a:endParaRPr/>
          </a:p>
          <a:p>
            <a:pPr indent="-411480" lvl="0" marL="411480" rtl="0" algn="l">
              <a:spcBef>
                <a:spcPts val="640"/>
              </a:spcBef>
              <a:spcAft>
                <a:spcPts val="0"/>
              </a:spcAft>
              <a:buClr>
                <a:srgbClr val="E36C09"/>
              </a:buClr>
              <a:buSzPts val="3200"/>
              <a:buChar char="•"/>
            </a:pPr>
            <a:r>
              <a:rPr b="1" lang="es-MX" sz="3200">
                <a:solidFill>
                  <a:srgbClr val="E36C09"/>
                </a:solidFill>
              </a:rPr>
              <a:t>Tiempo </a:t>
            </a:r>
            <a:r>
              <a:rPr lang="es-MX" sz="3200"/>
              <a:t>para cumplir todos los requisitos de admisión (Calificaciones, ensayos académicos, exámenes de suficiencia, entrevistas, entre otros)</a:t>
            </a:r>
            <a:endParaRPr/>
          </a:p>
          <a:p>
            <a:pPr indent="-411480" lvl="0" marL="411480" rtl="0" algn="l">
              <a:spcBef>
                <a:spcPts val="640"/>
              </a:spcBef>
              <a:spcAft>
                <a:spcPts val="0"/>
              </a:spcAft>
              <a:buClr>
                <a:srgbClr val="E36C09"/>
              </a:buClr>
              <a:buSzPts val="3200"/>
              <a:buChar char="•"/>
            </a:pPr>
            <a:r>
              <a:rPr b="1" lang="es-MX" sz="3200">
                <a:solidFill>
                  <a:srgbClr val="E36C09"/>
                </a:solidFill>
              </a:rPr>
              <a:t>Tiempo </a:t>
            </a:r>
            <a:r>
              <a:rPr lang="es-MX" sz="3200"/>
              <a:t>para cubrir los costos de financiamiento de su programa académico.</a:t>
            </a:r>
            <a:endParaRPr/>
          </a:p>
          <a:p>
            <a:pPr indent="-411480" lvl="0" marL="411480" rtl="0" algn="l">
              <a:spcBef>
                <a:spcPts val="640"/>
              </a:spcBef>
              <a:spcAft>
                <a:spcPts val="0"/>
              </a:spcAft>
              <a:buClr>
                <a:srgbClr val="E36C09"/>
              </a:buClr>
              <a:buSzPts val="3200"/>
              <a:buChar char="•"/>
            </a:pPr>
            <a:r>
              <a:rPr b="1" lang="es-MX" sz="3200">
                <a:solidFill>
                  <a:srgbClr val="E36C09"/>
                </a:solidFill>
              </a:rPr>
              <a:t>Tiempo</a:t>
            </a:r>
            <a:r>
              <a:rPr lang="es-MX" sz="3200"/>
              <a:t> para trasladarse al campus.</a:t>
            </a:r>
            <a:endParaRPr/>
          </a:p>
          <a:p>
            <a:pPr indent="0" lvl="0" marL="0" rtl="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</a:pPr>
            <a:r>
              <a:rPr lang="es-MX"/>
              <a:t> 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ersona Poniendo Monedas En Una Alcancía" id="333" name="Google Shape;333;p39"/>
          <p:cNvPicPr preferRelativeResize="0"/>
          <p:nvPr/>
        </p:nvPicPr>
        <p:blipFill rotWithShape="1">
          <a:blip r:embed="rId3">
            <a:alphaModFix/>
          </a:blip>
          <a:srcRect b="1711" l="0" r="0" t="140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34" name="Google Shape;334;p39"/>
          <p:cNvSpPr txBox="1"/>
          <p:nvPr/>
        </p:nvSpPr>
        <p:spPr>
          <a:xfrm>
            <a:off x="-175992" y="4491117"/>
            <a:ext cx="5633013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600">
                <a:solidFill>
                  <a:schemeClr val="lt1"/>
                </a:solidFill>
                <a:highlight>
                  <a:srgbClr val="008000"/>
                </a:highlight>
                <a:latin typeface="Open Sans"/>
                <a:ea typeface="Open Sans"/>
                <a:cs typeface="Open Sans"/>
                <a:sym typeface="Open Sans"/>
              </a:rPr>
              <a:t>Financiación</a:t>
            </a:r>
            <a:r>
              <a:rPr lang="es-MX" sz="4600">
                <a:solidFill>
                  <a:schemeClr val="dk1"/>
                </a:solidFill>
                <a:highlight>
                  <a:srgbClr val="0080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sz="4600">
              <a:solidFill>
                <a:schemeClr val="dk1"/>
              </a:solidFill>
              <a:highlight>
                <a:srgbClr val="0080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nergía De Molino De Viento En Campo De Hierba Verde" id="106" name="Google Shape;106;p4"/>
          <p:cNvPicPr preferRelativeResize="0"/>
          <p:nvPr/>
        </p:nvPicPr>
        <p:blipFill rotWithShape="1">
          <a:blip r:embed="rId3">
            <a:alphaModFix/>
          </a:blip>
          <a:srcRect b="0" l="0" r="0" t="107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07" name="Google Shape;107;p4"/>
          <p:cNvSpPr txBox="1"/>
          <p:nvPr/>
        </p:nvSpPr>
        <p:spPr>
          <a:xfrm>
            <a:off x="4549966" y="426770"/>
            <a:ext cx="70948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002060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El programa académico de interés no es ofertado en el país.</a:t>
            </a:r>
            <a:endParaRPr/>
          </a:p>
        </p:txBody>
      </p:sp>
      <p:sp>
        <p:nvSpPr>
          <p:cNvPr id="108" name="Google Shape;108;p4"/>
          <p:cNvSpPr txBox="1"/>
          <p:nvPr/>
        </p:nvSpPr>
        <p:spPr>
          <a:xfrm>
            <a:off x="5048479" y="2486791"/>
            <a:ext cx="60978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002060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Conocer nuevas metodologías de enseñanza</a:t>
            </a:r>
            <a:endParaRPr b="1" sz="1800">
              <a:solidFill>
                <a:srgbClr val="002060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0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5200"/>
              <a:buFont typeface="Open Sans"/>
              <a:buNone/>
            </a:pPr>
            <a:r>
              <a:rPr b="1" lang="es-MX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Costos de un programa</a:t>
            </a:r>
            <a:endParaRPr b="1">
              <a:solidFill>
                <a:srgbClr val="17365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0" name="Google Shape;340;p40"/>
          <p:cNvSpPr txBox="1"/>
          <p:nvPr>
            <p:ph idx="1"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411480" lvl="0" marL="4114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3600"/>
              <a:t>Tiquetes aéreos </a:t>
            </a:r>
            <a:endParaRPr/>
          </a:p>
          <a:p>
            <a:pPr indent="-411480" lvl="0" marL="411480" rtl="0" algn="l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3600"/>
              <a:t>Visa del país de destino</a:t>
            </a:r>
            <a:endParaRPr/>
          </a:p>
          <a:p>
            <a:pPr indent="-411480" lvl="0" marL="411480" rtl="0" algn="l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3600"/>
              <a:t>Tuition y los fees</a:t>
            </a:r>
            <a:endParaRPr/>
          </a:p>
          <a:p>
            <a:pPr indent="-411480" lvl="0" marL="411480" rtl="0" algn="l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3600"/>
              <a:t>Seguro médico</a:t>
            </a:r>
            <a:endParaRPr/>
          </a:p>
          <a:p>
            <a:pPr indent="-411480" lvl="0" marL="411480" rtl="0" algn="l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3600"/>
              <a:t>Alimentación, vivienda, servicios públicos, ropa, recreación.</a:t>
            </a:r>
            <a:endParaRPr/>
          </a:p>
          <a:p>
            <a:pPr indent="-411480" lvl="0" marL="411480" rtl="0" algn="l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3600"/>
              <a:t>Transporte </a:t>
            </a:r>
            <a:endParaRPr/>
          </a:p>
          <a:p>
            <a:pPr indent="-411480" lvl="0" marL="411480" rtl="0" algn="l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3600"/>
              <a:t>Material de estudios y computador</a:t>
            </a:r>
            <a:endParaRPr/>
          </a:p>
          <a:p>
            <a:pPr indent="-411480" lvl="0" marL="411480" rtl="0" algn="l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3600"/>
              <a:t>Otros</a:t>
            </a:r>
            <a:endParaRPr sz="36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5200"/>
              <a:buFont typeface="Open Sans"/>
              <a:buNone/>
            </a:pPr>
            <a:r>
              <a:rPr b="1" lang="es-MX">
                <a:solidFill>
                  <a:srgbClr val="E36C09"/>
                </a:solidFill>
                <a:latin typeface="Open Sans"/>
                <a:ea typeface="Open Sans"/>
                <a:cs typeface="Open Sans"/>
                <a:sym typeface="Open Sans"/>
              </a:rPr>
              <a:t>	Fuentes de Financiación</a:t>
            </a:r>
            <a:endParaRPr b="1">
              <a:solidFill>
                <a:srgbClr val="E36C0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6" name="Google Shape;346;p41"/>
          <p:cNvSpPr txBox="1"/>
          <p:nvPr>
            <p:ph idx="1" type="body"/>
          </p:nvPr>
        </p:nvSpPr>
        <p:spPr>
          <a:xfrm>
            <a:off x="609600" y="1333500"/>
            <a:ext cx="5384800" cy="3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02565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sz="2600"/>
          </a:p>
          <a:p>
            <a:pPr indent="-202565" lvl="0" marL="342900" rtl="0" algn="l">
              <a:lnSpc>
                <a:spcPct val="90000"/>
              </a:lnSpc>
              <a:spcBef>
                <a:spcPts val="44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sz="2600"/>
          </a:p>
          <a:p>
            <a:pPr indent="-202565" lvl="0" marL="342900" rtl="0" algn="l">
              <a:lnSpc>
                <a:spcPct val="90000"/>
              </a:lnSpc>
              <a:spcBef>
                <a:spcPts val="44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sz="2600"/>
          </a:p>
          <a:p>
            <a:pPr indent="-342900" lvl="0" marL="342900" rtl="0" algn="l">
              <a:lnSpc>
                <a:spcPct val="90000"/>
              </a:lnSpc>
              <a:spcBef>
                <a:spcPts val="61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MX" sz="3600"/>
              <a:t>Ahorros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1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MX" sz="3600"/>
              <a:t>Créditos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1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MX" sz="3600"/>
              <a:t>Venta de activos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1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MX" sz="3600"/>
              <a:t>Patrocinios estatales y/o empresariales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816"/>
              </a:spcBef>
              <a:spcAft>
                <a:spcPts val="0"/>
              </a:spcAft>
              <a:buClr>
                <a:srgbClr val="17365D"/>
              </a:buClr>
              <a:buSzPct val="100000"/>
              <a:buFont typeface="Arial"/>
              <a:buChar char="•"/>
            </a:pPr>
            <a:r>
              <a:rPr b="1" lang="es-MX" sz="4800">
                <a:solidFill>
                  <a:srgbClr val="17365D"/>
                </a:solidFill>
              </a:rPr>
              <a:t>Becas</a:t>
            </a:r>
            <a:endParaRPr b="1" sz="4800">
              <a:solidFill>
                <a:srgbClr val="17365D"/>
              </a:solidFill>
            </a:endParaRPr>
          </a:p>
        </p:txBody>
      </p:sp>
      <p:pic>
        <p:nvPicPr>
          <p:cNvPr descr="Persona Con Tarjeta De Débito" id="347" name="Google Shape;347;p41"/>
          <p:cNvPicPr preferRelativeResize="0"/>
          <p:nvPr/>
        </p:nvPicPr>
        <p:blipFill rotWithShape="1">
          <a:blip r:embed="rId3">
            <a:alphaModFix/>
          </a:blip>
          <a:srcRect b="0" l="0" r="4707" t="0"/>
          <a:stretch/>
        </p:blipFill>
        <p:spPr>
          <a:xfrm>
            <a:off x="6197600" y="1333500"/>
            <a:ext cx="5384800" cy="377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te De Billetes En Euros" id="352" name="Google Shape;352;p42"/>
          <p:cNvPicPr preferRelativeResize="0"/>
          <p:nvPr/>
        </p:nvPicPr>
        <p:blipFill rotWithShape="1">
          <a:blip r:embed="rId3">
            <a:alphaModFix/>
          </a:blip>
          <a:srcRect b="2597" l="0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53" name="Google Shape;353;p42"/>
          <p:cNvSpPr txBox="1"/>
          <p:nvPr/>
        </p:nvSpPr>
        <p:spPr>
          <a:xfrm>
            <a:off x="405114" y="4838217"/>
            <a:ext cx="3090440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¿Necesitarías una beca para financiar un programa académico?</a:t>
            </a:r>
            <a:endParaRPr b="1"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eis anécdotas curiosas sobre Albert Einstein" id="358" name="Google Shape;35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183" y="173619"/>
            <a:ext cx="3854852" cy="28911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bel de Química 2020: Emmanuelle Charpentier y Jennifer Doudna por el  método CRISPR / Cas 9 - Salud y bienestar" id="359" name="Google Shape;35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47493" y="173619"/>
            <a:ext cx="4209324" cy="2822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▷ Teoría de Max Weber » Todos sus Aportes y Conceptos" id="360" name="Google Shape;360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90035" y="3178066"/>
            <a:ext cx="3658082" cy="3043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4"/>
          <p:cNvSpPr/>
          <p:nvPr/>
        </p:nvSpPr>
        <p:spPr>
          <a:xfrm>
            <a:off x="3114675" y="421608"/>
            <a:ext cx="5962650" cy="5806440"/>
          </a:xfrm>
          <a:prstGeom prst="flowChartConnector">
            <a:avLst/>
          </a:prstGeom>
          <a:solidFill>
            <a:schemeClr val="lt1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11500">
                <a:solidFill>
                  <a:srgbClr val="E36C09"/>
                </a:solidFill>
                <a:latin typeface="Work Sans"/>
                <a:ea typeface="Work Sans"/>
                <a:cs typeface="Work Sans"/>
                <a:sym typeface="Work Sans"/>
              </a:rPr>
              <a:t>3000</a:t>
            </a:r>
            <a:endParaRPr b="1" i="0" sz="8000">
              <a:solidFill>
                <a:srgbClr val="E36C09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000">
                <a:solidFill>
                  <a:srgbClr val="333333"/>
                </a:solidFill>
                <a:latin typeface="Work Sans"/>
                <a:ea typeface="Work Sans"/>
                <a:cs typeface="Work Sans"/>
                <a:sym typeface="Work Sans"/>
              </a:rPr>
              <a:t>Hombres y mujeres colombianos reciben una beca parcial o completa para estudiar fuera de Colombia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tos de stock gratuitas de alfabeto, animar, ánimo" id="370" name="Google Shape;370;p45"/>
          <p:cNvPicPr preferRelativeResize="0"/>
          <p:nvPr/>
        </p:nvPicPr>
        <p:blipFill rotWithShape="1">
          <a:blip r:embed="rId3">
            <a:alphaModFix/>
          </a:blip>
          <a:srcRect b="10724" l="0" r="0" t="142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71" name="Google Shape;371;p45"/>
          <p:cNvSpPr txBox="1"/>
          <p:nvPr/>
        </p:nvSpPr>
        <p:spPr>
          <a:xfrm>
            <a:off x="9303489" y="2179674"/>
            <a:ext cx="262624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 vengo a contarles de una beca en particular</a:t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tos de stock gratuitas de árbitro, diversidad, fútbol" id="376" name="Google Shape;376;p46"/>
          <p:cNvPicPr preferRelativeResize="0"/>
          <p:nvPr/>
        </p:nvPicPr>
        <p:blipFill rotWithShape="1">
          <a:blip r:embed="rId3">
            <a:alphaModFix/>
          </a:blip>
          <a:srcRect b="23469" l="0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ersona Con Avión De Juguete En El Mapa Del Mundo" id="381" name="Google Shape;381;p47"/>
          <p:cNvPicPr preferRelativeResize="0"/>
          <p:nvPr/>
        </p:nvPicPr>
        <p:blipFill rotWithShape="1">
          <a:blip r:embed="rId3">
            <a:alphaModFix/>
          </a:blip>
          <a:srcRect b="14121" l="0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82" name="Google Shape;382;p47"/>
          <p:cNvSpPr txBox="1"/>
          <p:nvPr/>
        </p:nvSpPr>
        <p:spPr>
          <a:xfrm>
            <a:off x="544010" y="671332"/>
            <a:ext cx="29631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Cambio Climático </a:t>
            </a:r>
            <a:endParaRPr b="1" sz="1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83" name="Google Shape;383;p47"/>
          <p:cNvSpPr txBox="1"/>
          <p:nvPr/>
        </p:nvSpPr>
        <p:spPr>
          <a:xfrm>
            <a:off x="4435033" y="163975"/>
            <a:ext cx="29631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Seguridad Alimentaria</a:t>
            </a:r>
            <a:endParaRPr b="1" sz="1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84" name="Google Shape;384;p47"/>
          <p:cNvSpPr txBox="1"/>
          <p:nvPr/>
        </p:nvSpPr>
        <p:spPr>
          <a:xfrm>
            <a:off x="8870046" y="533307"/>
            <a:ext cx="296311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Innovación y transformación digital</a:t>
            </a:r>
            <a:endParaRPr b="1" sz="1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85" name="Google Shape;385;p47"/>
          <p:cNvSpPr txBox="1"/>
          <p:nvPr/>
        </p:nvSpPr>
        <p:spPr>
          <a:xfrm>
            <a:off x="544010" y="4388734"/>
            <a:ext cx="29631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Salud Pública</a:t>
            </a:r>
            <a:endParaRPr b="1" sz="1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86" name="Google Shape;386;p47"/>
          <p:cNvSpPr txBox="1"/>
          <p:nvPr/>
        </p:nvSpPr>
        <p:spPr>
          <a:xfrm>
            <a:off x="8405150" y="5955361"/>
            <a:ext cx="296311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Desarrollo económico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87" name="Google Shape;387;p47"/>
          <p:cNvSpPr txBox="1"/>
          <p:nvPr/>
        </p:nvSpPr>
        <p:spPr>
          <a:xfrm>
            <a:off x="4400330" y="6093860"/>
            <a:ext cx="29631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Equidad de Género</a:t>
            </a:r>
            <a:endParaRPr b="1" sz="1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8"/>
          <p:cNvSpPr txBox="1"/>
          <p:nvPr/>
        </p:nvSpPr>
        <p:spPr>
          <a:xfrm>
            <a:off x="1748049" y="920621"/>
            <a:ext cx="9177724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8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Organizaciones que ofrecen becas para colombianos</a:t>
            </a:r>
            <a:endParaRPr b="1" sz="80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pen Sans"/>
              <a:buNone/>
            </a:pPr>
            <a:r>
              <a:rPr b="1" lang="es-MX" sz="4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Minciencias</a:t>
            </a:r>
            <a:br>
              <a:rPr lang="es-MX" sz="4000"/>
            </a:br>
            <a:r>
              <a:rPr lang="es-MX" sz="4000" u="sng">
                <a:solidFill>
                  <a:schemeClr val="hlink"/>
                </a:solidFill>
                <a:hlinkClick r:id="rId3"/>
              </a:rPr>
              <a:t>https://minciencias.gov.co/</a:t>
            </a:r>
            <a:r>
              <a:rPr lang="es-MX" sz="4000"/>
              <a:t> </a:t>
            </a:r>
            <a:endParaRPr sz="4000"/>
          </a:p>
        </p:txBody>
      </p:sp>
      <p:pic>
        <p:nvPicPr>
          <p:cNvPr id="398" name="Google Shape;398;p4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2922" y="1600200"/>
            <a:ext cx="8046156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tos de stock gratuitas de adulto, comida, comprando" id="113" name="Google Shape;113;p5"/>
          <p:cNvPicPr preferRelativeResize="0"/>
          <p:nvPr/>
        </p:nvPicPr>
        <p:blipFill rotWithShape="1">
          <a:blip r:embed="rId3">
            <a:alphaModFix/>
          </a:blip>
          <a:srcRect b="1992" l="0" r="0" t="137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14" name="Google Shape;114;p5"/>
          <p:cNvSpPr txBox="1"/>
          <p:nvPr/>
        </p:nvSpPr>
        <p:spPr>
          <a:xfrm>
            <a:off x="5673687" y="969484"/>
            <a:ext cx="5827923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3200">
                <a:solidFill>
                  <a:schemeClr val="lt1"/>
                </a:solidFill>
                <a:highlight>
                  <a:srgbClr val="0000FF"/>
                </a:highlight>
                <a:latin typeface="Open Sans"/>
                <a:ea typeface="Open Sans"/>
                <a:cs typeface="Open Sans"/>
                <a:sym typeface="Open Sans"/>
              </a:rPr>
              <a:t>Intercambio cultural</a:t>
            </a:r>
            <a:endParaRPr b="1" sz="3200">
              <a:solidFill>
                <a:schemeClr val="lt1"/>
              </a:solidFill>
              <a:highlight>
                <a:srgbClr val="0000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  <a:highlight>
                <a:srgbClr val="0000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  <a:highlight>
                <a:srgbClr val="0000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  <a:highlight>
                <a:srgbClr val="0000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  <a:highlight>
                <a:srgbClr val="0000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  <a:highlight>
                <a:srgbClr val="0000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  <a:highlight>
                <a:srgbClr val="0000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  <a:highlight>
                <a:srgbClr val="0000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3200">
                <a:solidFill>
                  <a:schemeClr val="lt1"/>
                </a:solidFill>
                <a:highlight>
                  <a:srgbClr val="0000FF"/>
                </a:highlight>
                <a:latin typeface="Open Sans"/>
                <a:ea typeface="Open Sans"/>
                <a:cs typeface="Open Sans"/>
                <a:sym typeface="Open Sans"/>
              </a:rPr>
              <a:t>Aumentar la independencia</a:t>
            </a:r>
            <a:endParaRPr b="1" sz="3200">
              <a:solidFill>
                <a:schemeClr val="lt1"/>
              </a:solidFill>
              <a:highlight>
                <a:srgbClr val="0000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  <a:highlight>
                <a:srgbClr val="0000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0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b="1" lang="es-MX" sz="4000">
                <a:latin typeface="Open Sans"/>
                <a:ea typeface="Open Sans"/>
                <a:cs typeface="Open Sans"/>
                <a:sym typeface="Open Sans"/>
              </a:rPr>
              <a:t>ICETEX</a:t>
            </a:r>
            <a:br>
              <a:rPr lang="es-MX" sz="4000"/>
            </a:br>
            <a:r>
              <a:rPr lang="es-MX" sz="32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https://portal.icetex.gov.co/Portal</a:t>
            </a:r>
            <a:r>
              <a:rPr lang="es-MX" sz="3200">
                <a:latin typeface="Arial"/>
                <a:ea typeface="Arial"/>
                <a:cs typeface="Arial"/>
                <a:sym typeface="Arial"/>
              </a:rPr>
              <a:t> </a:t>
            </a:r>
            <a:endParaRPr sz="4000"/>
          </a:p>
        </p:txBody>
      </p:sp>
      <p:pic>
        <p:nvPicPr>
          <p:cNvPr id="404" name="Google Shape;404;p50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2922" y="1600200"/>
            <a:ext cx="8046156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8484"/>
              <a:buFont typeface="Calibri"/>
              <a:buNone/>
            </a:pPr>
            <a:r>
              <a:rPr lang="es-MX"/>
              <a:t>COLFUTURO</a:t>
            </a:r>
            <a:br>
              <a:rPr lang="es-MX"/>
            </a:br>
            <a:r>
              <a:rPr lang="es-MX" u="sng">
                <a:solidFill>
                  <a:schemeClr val="hlink"/>
                </a:solidFill>
                <a:hlinkClick r:id="rId3"/>
              </a:rPr>
              <a:t>https://www.colfuturo.org/</a:t>
            </a:r>
            <a:r>
              <a:rPr lang="es-MX"/>
              <a:t> </a:t>
            </a:r>
            <a:endParaRPr/>
          </a:p>
        </p:txBody>
      </p:sp>
      <p:pic>
        <p:nvPicPr>
          <p:cNvPr id="410" name="Google Shape;410;p5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2922" y="1600200"/>
            <a:ext cx="8046156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es-MX" sz="3700"/>
              <a:t>Fulbright</a:t>
            </a:r>
            <a:br>
              <a:rPr lang="es-MX" sz="3700"/>
            </a:br>
            <a:r>
              <a:rPr lang="es-MX" sz="3700" u="sng">
                <a:solidFill>
                  <a:schemeClr val="hlink"/>
                </a:solidFill>
                <a:hlinkClick r:id="rId3"/>
              </a:rPr>
              <a:t>https://www.fulbright.edu.co/</a:t>
            </a:r>
            <a:endParaRPr sz="3700"/>
          </a:p>
        </p:txBody>
      </p:sp>
      <p:pic>
        <p:nvPicPr>
          <p:cNvPr descr="Interfaz de usuario gráfica, Texto, Aplicación, Chat o mensaje de texto&#10;&#10;Descripción generada automáticamente" id="416" name="Google Shape;416;p52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2922" y="1600200"/>
            <a:ext cx="8046156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</a:pPr>
            <a:r>
              <a:rPr lang="es-MX" sz="3200">
                <a:latin typeface="Open Sans"/>
                <a:ea typeface="Open Sans"/>
                <a:cs typeface="Open Sans"/>
                <a:sym typeface="Open Sans"/>
              </a:rPr>
              <a:t>Servicio Alemán de intercambio académico (DAAD)</a:t>
            </a:r>
            <a:br>
              <a:rPr lang="es-MX" sz="3200">
                <a:latin typeface="Open Sans"/>
                <a:ea typeface="Open Sans"/>
                <a:cs typeface="Open Sans"/>
                <a:sym typeface="Open Sans"/>
              </a:rPr>
            </a:br>
            <a:r>
              <a:rPr lang="es-MX" sz="3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https://www.daad.co/es/</a:t>
            </a:r>
            <a:r>
              <a:rPr lang="es-MX" sz="32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2" name="Google Shape;422;p5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2922" y="1600200"/>
            <a:ext cx="8046156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</a:pPr>
            <a:r>
              <a:rPr lang="es-MX" sz="3200">
                <a:latin typeface="Open Sans"/>
                <a:ea typeface="Open Sans"/>
                <a:cs typeface="Open Sans"/>
                <a:sym typeface="Open Sans"/>
              </a:rPr>
              <a:t>Fundación Carolina</a:t>
            </a:r>
            <a:br>
              <a:rPr lang="es-MX" sz="3200">
                <a:latin typeface="Open Sans"/>
                <a:ea typeface="Open Sans"/>
                <a:cs typeface="Open Sans"/>
                <a:sym typeface="Open Sans"/>
              </a:rPr>
            </a:br>
            <a:r>
              <a:rPr lang="es-MX" sz="32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https://www.fundacioncarolina.org.co/</a:t>
            </a:r>
            <a:endParaRPr sz="3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8" name="Google Shape;428;p5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2922" y="1600200"/>
            <a:ext cx="8046156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</a:pPr>
            <a:r>
              <a:rPr lang="es-MX" sz="3300">
                <a:latin typeface="Open Sans"/>
                <a:ea typeface="Open Sans"/>
                <a:cs typeface="Open Sans"/>
                <a:sym typeface="Open Sans"/>
              </a:rPr>
              <a:t>Campus France</a:t>
            </a:r>
            <a:br>
              <a:rPr lang="es-MX" sz="3300">
                <a:latin typeface="Open Sans"/>
                <a:ea typeface="Open Sans"/>
                <a:cs typeface="Open Sans"/>
                <a:sym typeface="Open Sans"/>
              </a:rPr>
            </a:br>
            <a:r>
              <a:rPr lang="es-MX" sz="33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https://www.colombie.campusfrance.org/</a:t>
            </a:r>
            <a:r>
              <a:rPr lang="es-MX" sz="33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MX"/>
              <a:t> </a:t>
            </a:r>
            <a:endParaRPr/>
          </a:p>
        </p:txBody>
      </p:sp>
      <p:pic>
        <p:nvPicPr>
          <p:cNvPr id="434" name="Google Shape;434;p5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2922" y="1600200"/>
            <a:ext cx="8046156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8484"/>
              <a:buFont typeface="Calibri"/>
              <a:buNone/>
            </a:pPr>
            <a:r>
              <a:rPr lang="es-MX"/>
              <a:t>Chevening</a:t>
            </a:r>
            <a:br>
              <a:rPr lang="es-MX"/>
            </a:br>
            <a:r>
              <a:rPr lang="es-MX" sz="36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https://www.chevening.org/scholarship/colombia/</a:t>
            </a:r>
            <a:endParaRPr/>
          </a:p>
        </p:txBody>
      </p:sp>
      <p:pic>
        <p:nvPicPr>
          <p:cNvPr id="440" name="Google Shape;440;p5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2922" y="1600200"/>
            <a:ext cx="8046156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MX" sz="3600"/>
              <a:t>Banco Interamericano de Desarrollo</a:t>
            </a:r>
            <a:br>
              <a:rPr lang="es-MX" sz="3600"/>
            </a:br>
            <a:r>
              <a:rPr lang="es-MX" sz="36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https://www.iadb.org/es</a:t>
            </a:r>
            <a:endParaRPr sz="3600"/>
          </a:p>
        </p:txBody>
      </p:sp>
      <p:pic>
        <p:nvPicPr>
          <p:cNvPr id="446" name="Google Shape;446;p5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2922" y="1600200"/>
            <a:ext cx="8046156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</a:pPr>
            <a:r>
              <a:rPr lang="es-MX" sz="2800">
                <a:latin typeface="Open Sans"/>
                <a:ea typeface="Open Sans"/>
                <a:cs typeface="Open Sans"/>
                <a:sym typeface="Open Sans"/>
              </a:rPr>
              <a:t>Asociación Panamericana de Instituciones de Crédito</a:t>
            </a:r>
            <a:br>
              <a:rPr lang="es-MX" sz="2800">
                <a:latin typeface="Open Sans"/>
                <a:ea typeface="Open Sans"/>
                <a:cs typeface="Open Sans"/>
                <a:sym typeface="Open Sans"/>
              </a:rPr>
            </a:br>
            <a:r>
              <a:rPr lang="es-MX" sz="2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https://web.apice.org.co/wpcms/</a:t>
            </a:r>
            <a:r>
              <a:rPr lang="es-MX" sz="28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2" name="Google Shape;452;p5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2922" y="1600200"/>
            <a:ext cx="8046156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</a:pPr>
            <a:r>
              <a:rPr lang="es-MX" sz="3200">
                <a:latin typeface="Open Sans"/>
                <a:ea typeface="Open Sans"/>
                <a:cs typeface="Open Sans"/>
                <a:sym typeface="Open Sans"/>
              </a:rPr>
              <a:t>Organización de los Estados Americanos</a:t>
            </a:r>
            <a:br>
              <a:rPr lang="es-MX" sz="3200">
                <a:latin typeface="Open Sans"/>
                <a:ea typeface="Open Sans"/>
                <a:cs typeface="Open Sans"/>
                <a:sym typeface="Open Sans"/>
              </a:rPr>
            </a:br>
            <a:r>
              <a:rPr lang="es-MX" sz="3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http://www.oas.org/ES/</a:t>
            </a:r>
            <a:r>
              <a:rPr lang="es-MX" sz="32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8" name="Google Shape;458;p5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2922" y="1600200"/>
            <a:ext cx="8046156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ujer, En, Rojo, Cuello Redondo, Camiseta, Tenencia, Plata, Cuenco" id="119" name="Google Shape;119;p6"/>
          <p:cNvPicPr preferRelativeResize="0"/>
          <p:nvPr/>
        </p:nvPicPr>
        <p:blipFill rotWithShape="1">
          <a:blip r:embed="rId3">
            <a:alphaModFix/>
          </a:blip>
          <a:srcRect b="10210" l="0" r="0" t="55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20" name="Google Shape;120;p6"/>
          <p:cNvSpPr txBox="1"/>
          <p:nvPr/>
        </p:nvSpPr>
        <p:spPr>
          <a:xfrm>
            <a:off x="4040435" y="195415"/>
            <a:ext cx="732897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chemeClr val="lt1"/>
                </a:solidFill>
                <a:highlight>
                  <a:srgbClr val="0000FF"/>
                </a:highlight>
                <a:latin typeface="Open Sans"/>
                <a:ea typeface="Open Sans"/>
                <a:cs typeface="Open Sans"/>
                <a:sym typeface="Open Sans"/>
              </a:rPr>
              <a:t>Fortalecer el perfil para ocupar cargos de alta gerencia.</a:t>
            </a:r>
            <a:endParaRPr/>
          </a:p>
        </p:txBody>
      </p:sp>
      <p:sp>
        <p:nvSpPr>
          <p:cNvPr id="121" name="Google Shape;121;p6"/>
          <p:cNvSpPr txBox="1"/>
          <p:nvPr/>
        </p:nvSpPr>
        <p:spPr>
          <a:xfrm>
            <a:off x="8370065" y="2190085"/>
            <a:ext cx="33628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chemeClr val="lt1"/>
                </a:solidFill>
                <a:highlight>
                  <a:srgbClr val="0000FF"/>
                </a:highlight>
                <a:latin typeface="Open Sans"/>
                <a:ea typeface="Open Sans"/>
                <a:cs typeface="Open Sans"/>
                <a:sym typeface="Open Sans"/>
              </a:rPr>
              <a:t>Una alternativa apropiada para emigrar</a:t>
            </a:r>
            <a:endParaRPr b="1" sz="1800">
              <a:solidFill>
                <a:schemeClr val="lt1"/>
              </a:solidFill>
              <a:highlight>
                <a:srgbClr val="0000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" name="Google Shape;122;p6"/>
          <p:cNvSpPr txBox="1"/>
          <p:nvPr/>
        </p:nvSpPr>
        <p:spPr>
          <a:xfrm>
            <a:off x="5635128" y="5935204"/>
            <a:ext cx="60978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chemeClr val="lt1"/>
                </a:solidFill>
                <a:highlight>
                  <a:srgbClr val="0000FF"/>
                </a:highlight>
                <a:latin typeface="Calibri"/>
                <a:ea typeface="Calibri"/>
                <a:cs typeface="Calibri"/>
                <a:sym typeface="Calibri"/>
              </a:rPr>
              <a:t>Posibilidad de perfeccionar una segunda lengua.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0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</a:pPr>
            <a:r>
              <a:rPr lang="es-MX" sz="3600">
                <a:latin typeface="Open Sans"/>
                <a:ea typeface="Open Sans"/>
                <a:cs typeface="Open Sans"/>
                <a:sym typeface="Open Sans"/>
              </a:rPr>
              <a:t>Banco de la República</a:t>
            </a:r>
            <a:br>
              <a:rPr lang="es-MX"/>
            </a:br>
            <a:r>
              <a:rPr lang="es-MX" sz="49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https://www.banrep.gov.co/</a:t>
            </a:r>
            <a:r>
              <a:rPr lang="es-MX" sz="49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464" name="Google Shape;464;p60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2922" y="1600200"/>
            <a:ext cx="8046156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</a:pPr>
            <a:r>
              <a:rPr lang="es-MX" sz="3600">
                <a:latin typeface="Open Sans"/>
                <a:ea typeface="Open Sans"/>
                <a:cs typeface="Open Sans"/>
                <a:sym typeface="Open Sans"/>
              </a:rPr>
              <a:t>Banco Mundial</a:t>
            </a:r>
            <a:br>
              <a:rPr lang="es-MX" sz="3600">
                <a:latin typeface="Open Sans"/>
                <a:ea typeface="Open Sans"/>
                <a:cs typeface="Open Sans"/>
                <a:sym typeface="Open Sans"/>
              </a:rPr>
            </a:br>
            <a:r>
              <a:rPr lang="es-MX" sz="3600" u="sng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https://www.bancomundial.org/es/home</a:t>
            </a:r>
            <a:endParaRPr sz="3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0" name="Google Shape;470;p6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2922" y="1600200"/>
            <a:ext cx="8046156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</a:pPr>
            <a:r>
              <a:rPr lang="es-MX" sz="3600">
                <a:latin typeface="Open Sans"/>
                <a:ea typeface="Open Sans"/>
                <a:cs typeface="Open Sans"/>
                <a:sym typeface="Open Sans"/>
              </a:rPr>
              <a:t>Spencer Foundation</a:t>
            </a:r>
            <a:br>
              <a:rPr lang="es-MX"/>
            </a:br>
            <a:r>
              <a:rPr lang="es-MX" sz="4400" u="sng">
                <a:solidFill>
                  <a:schemeClr val="hlink"/>
                </a:solidFill>
                <a:hlinkClick r:id="rId3"/>
              </a:rPr>
              <a:t>https://www.spencer.org/</a:t>
            </a:r>
            <a:r>
              <a:rPr lang="es-MX" sz="4400"/>
              <a:t> </a:t>
            </a:r>
            <a:endParaRPr/>
          </a:p>
        </p:txBody>
      </p:sp>
      <p:pic>
        <p:nvPicPr>
          <p:cNvPr id="476" name="Google Shape;476;p62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2922" y="1600200"/>
            <a:ext cx="8046156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</a:pPr>
            <a:r>
              <a:rPr lang="es-MX" sz="3200">
                <a:latin typeface="Open Sans"/>
                <a:ea typeface="Open Sans"/>
                <a:cs typeface="Open Sans"/>
                <a:sym typeface="Open Sans"/>
              </a:rPr>
              <a:t>Fundación Ford</a:t>
            </a:r>
            <a:br>
              <a:rPr lang="es-MX" sz="3200">
                <a:latin typeface="Open Sans"/>
                <a:ea typeface="Open Sans"/>
                <a:cs typeface="Open Sans"/>
                <a:sym typeface="Open Sans"/>
              </a:rPr>
            </a:br>
            <a:r>
              <a:rPr lang="es-MX" sz="3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https://www.fordfoundation.org/</a:t>
            </a:r>
            <a:r>
              <a:rPr lang="es-MX" sz="32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2" name="Google Shape;482;p6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2922" y="1600200"/>
            <a:ext cx="8046156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</a:pPr>
            <a:r>
              <a:rPr lang="es-MX" sz="3200">
                <a:latin typeface="Open Sans"/>
                <a:ea typeface="Open Sans"/>
                <a:cs typeface="Open Sans"/>
                <a:sym typeface="Open Sans"/>
              </a:rPr>
              <a:t>Programa Erasmus</a:t>
            </a:r>
            <a:br>
              <a:rPr lang="es-MX" sz="3200">
                <a:latin typeface="Open Sans"/>
                <a:ea typeface="Open Sans"/>
                <a:cs typeface="Open Sans"/>
                <a:sym typeface="Open Sans"/>
              </a:rPr>
            </a:br>
            <a:r>
              <a:rPr lang="es-MX" sz="3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https://erasmus-plus.ec.europa.eu/</a:t>
            </a:r>
            <a:r>
              <a:rPr lang="es-MX" sz="32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8" name="Google Shape;488;p6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2922" y="1600200"/>
            <a:ext cx="8046156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ersona Señalando El Gráfico De Líneas De Papel" id="493" name="Google Shape;493;p65"/>
          <p:cNvPicPr preferRelativeResize="0"/>
          <p:nvPr/>
        </p:nvPicPr>
        <p:blipFill rotWithShape="1">
          <a:blip r:embed="rId3">
            <a:alphaModFix/>
          </a:blip>
          <a:srcRect b="14366" l="0" r="0" t="7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94" name="Google Shape;494;p65"/>
          <p:cNvSpPr txBox="1"/>
          <p:nvPr/>
        </p:nvSpPr>
        <p:spPr>
          <a:xfrm>
            <a:off x="1041721" y="1562582"/>
            <a:ext cx="5348061" cy="1092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6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Estadísticas</a:t>
            </a:r>
            <a:endParaRPr b="1" sz="6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9" name="Google Shape;499;p66"/>
          <p:cNvGraphicFramePr/>
          <p:nvPr/>
        </p:nvGraphicFramePr>
        <p:xfrm>
          <a:off x="194311" y="171450"/>
          <a:ext cx="10650900" cy="5389377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4" name="Google Shape;504;p67"/>
          <p:cNvGraphicFramePr/>
          <p:nvPr/>
        </p:nvGraphicFramePr>
        <p:xfrm>
          <a:off x="262890" y="342900"/>
          <a:ext cx="10389870" cy="5372100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9" name="Google Shape;509;p68"/>
          <p:cNvGraphicFramePr/>
          <p:nvPr/>
        </p:nvGraphicFramePr>
        <p:xfrm>
          <a:off x="331470" y="342900"/>
          <a:ext cx="10287000" cy="5532120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9"/>
          <p:cNvSpPr txBox="1"/>
          <p:nvPr/>
        </p:nvSpPr>
        <p:spPr>
          <a:xfrm>
            <a:off x="2034540" y="377190"/>
            <a:ext cx="8652510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8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Recomendaciones para aplicar a los programas de posgrado</a:t>
            </a:r>
            <a:endParaRPr b="1" sz="80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illetes De Banco" id="127" name="Google Shape;127;p7"/>
          <p:cNvPicPr preferRelativeResize="0"/>
          <p:nvPr/>
        </p:nvPicPr>
        <p:blipFill rotWithShape="1">
          <a:blip r:embed="rId3">
            <a:alphaModFix/>
          </a:blip>
          <a:srcRect b="5433" l="0" r="0" t="102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28" name="Google Shape;128;p7"/>
          <p:cNvSpPr txBox="1"/>
          <p:nvPr/>
        </p:nvSpPr>
        <p:spPr>
          <a:xfrm>
            <a:off x="2706018" y="5164022"/>
            <a:ext cx="6779964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chemeClr val="lt1"/>
                </a:solidFill>
                <a:highlight>
                  <a:srgbClr val="0000FF"/>
                </a:highlight>
                <a:latin typeface="Calibri"/>
                <a:ea typeface="Calibri"/>
                <a:cs typeface="Calibri"/>
                <a:sym typeface="Calibri"/>
              </a:rPr>
              <a:t>Posibilidades de aplicar a becas para financiar a estos estudios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highlight>
                <a:srgbClr val="0000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chemeClr val="lt1"/>
                </a:solidFill>
                <a:highlight>
                  <a:srgbClr val="0000FF"/>
                </a:highlight>
                <a:latin typeface="Calibri"/>
                <a:ea typeface="Calibri"/>
                <a:cs typeface="Calibri"/>
                <a:sym typeface="Calibri"/>
              </a:rPr>
              <a:t>Mejorar mis ingresos (Salarios, rentas, honorarios)</a:t>
            </a:r>
            <a:endParaRPr b="1" sz="2000">
              <a:solidFill>
                <a:schemeClr val="lt1"/>
              </a:solidFill>
              <a:highlight>
                <a:srgbClr val="0000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highlight>
                <a:srgbClr val="0000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Juego De Tablero De Ajedrez" id="519" name="Google Shape;519;p70"/>
          <p:cNvPicPr preferRelativeResize="0"/>
          <p:nvPr/>
        </p:nvPicPr>
        <p:blipFill rotWithShape="1">
          <a:blip r:embed="rId3">
            <a:alphaModFix/>
          </a:blip>
          <a:srcRect b="15730" l="0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7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8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35" name="Google Shape;535;p73"/>
          <p:cNvSpPr txBox="1"/>
          <p:nvPr>
            <p:ph idx="1"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67640" lvl="0" marL="4114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40"/>
              <a:buNone/>
            </a:pPr>
            <a:r>
              <a:t/>
            </a:r>
            <a:endParaRPr/>
          </a:p>
        </p:txBody>
      </p:sp>
      <p:pic>
        <p:nvPicPr>
          <p:cNvPr id="536" name="Google Shape;536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tografía En Primer Plano De Los Iconos De Teléfonos Inteligentes" id="546" name="Google Shape;546;p75"/>
          <p:cNvPicPr preferRelativeResize="0"/>
          <p:nvPr/>
        </p:nvPicPr>
        <p:blipFill rotWithShape="1">
          <a:blip r:embed="rId3">
            <a:alphaModFix/>
          </a:blip>
          <a:srcRect b="7610" l="0" r="0" t="148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ujer Joven Con Problemas Con El Portátil En Casa" id="551" name="Google Shape;551;p76"/>
          <p:cNvPicPr preferRelativeResize="0"/>
          <p:nvPr/>
        </p:nvPicPr>
        <p:blipFill rotWithShape="1">
          <a:blip r:embed="rId3">
            <a:alphaModFix/>
          </a:blip>
          <a:srcRect b="2475" l="0" r="0" t="132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52" name="Google Shape;552;p76"/>
          <p:cNvSpPr txBox="1"/>
          <p:nvPr/>
        </p:nvSpPr>
        <p:spPr>
          <a:xfrm>
            <a:off x="8604700" y="1234857"/>
            <a:ext cx="285719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Busca una beca y ajusta tu perfil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cortar Chica Inteligente Estudiando Con Bloc De Notas Y Portátil" id="557" name="Google Shape;557;p77"/>
          <p:cNvPicPr preferRelativeResize="0"/>
          <p:nvPr/>
        </p:nvPicPr>
        <p:blipFill rotWithShape="1">
          <a:blip r:embed="rId3">
            <a:alphaModFix/>
          </a:blip>
          <a:srcRect b="11036" l="0" r="0" t="46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58" name="Google Shape;558;p77"/>
          <p:cNvSpPr txBox="1"/>
          <p:nvPr/>
        </p:nvSpPr>
        <p:spPr>
          <a:xfrm>
            <a:off x="567159" y="821803"/>
            <a:ext cx="280336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32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¿Quién es usted?</a:t>
            </a:r>
            <a:endParaRPr b="1" sz="1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59" name="Google Shape;559;p77"/>
          <p:cNvSpPr txBox="1"/>
          <p:nvPr/>
        </p:nvSpPr>
        <p:spPr>
          <a:xfrm>
            <a:off x="7611186" y="715478"/>
            <a:ext cx="280336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32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¿Qué es lo que quiere estudiar?</a:t>
            </a:r>
            <a:endParaRPr b="1" sz="1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60" name="Google Shape;560;p77"/>
          <p:cNvSpPr txBox="1"/>
          <p:nvPr/>
        </p:nvSpPr>
        <p:spPr>
          <a:xfrm>
            <a:off x="9388618" y="4387255"/>
            <a:ext cx="2803362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32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Justificar este programa y ese país</a:t>
            </a:r>
            <a:endParaRPr b="1" sz="1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61" name="Google Shape;561;p77"/>
          <p:cNvSpPr txBox="1"/>
          <p:nvPr/>
        </p:nvSpPr>
        <p:spPr>
          <a:xfrm>
            <a:off x="567159" y="4147340"/>
            <a:ext cx="2803362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32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¿Para qué sirve este tema para el país?</a:t>
            </a:r>
            <a:endParaRPr b="1" sz="18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oques De Letras" id="566" name="Google Shape;566;p78"/>
          <p:cNvPicPr preferRelativeResize="0"/>
          <p:nvPr/>
        </p:nvPicPr>
        <p:blipFill rotWithShape="1">
          <a:blip r:embed="rId3">
            <a:alphaModFix/>
          </a:blip>
          <a:srcRect b="12725" l="0" r="0" t="26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67" name="Google Shape;567;p78"/>
          <p:cNvSpPr txBox="1"/>
          <p:nvPr/>
        </p:nvSpPr>
        <p:spPr>
          <a:xfrm>
            <a:off x="148856" y="403094"/>
            <a:ext cx="11780874" cy="3662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Capturar tendencias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</a:t>
            </a:r>
            <a:r>
              <a:rPr b="1" i="0" lang="es-MX" sz="4000" u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ombinar una tradición académica con una novedad temática</a:t>
            </a:r>
            <a:br>
              <a:rPr lang="es-MX" sz="4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</a:br>
            <a:endParaRPr sz="32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tos de stock gratuitas de actividad, adentro, aprendiendo" id="572" name="Google Shape;572;p79"/>
          <p:cNvPicPr preferRelativeResize="0"/>
          <p:nvPr/>
        </p:nvPicPr>
        <p:blipFill rotWithShape="1">
          <a:blip r:embed="rId3">
            <a:alphaModFix/>
          </a:blip>
          <a:srcRect b="0" l="0" r="0"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73" name="Google Shape;573;p79"/>
          <p:cNvSpPr txBox="1"/>
          <p:nvPr/>
        </p:nvSpPr>
        <p:spPr>
          <a:xfrm>
            <a:off x="1740665" y="627961"/>
            <a:ext cx="830671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3200">
                <a:solidFill>
                  <a:schemeClr val="lt1"/>
                </a:solidFill>
                <a:highlight>
                  <a:srgbClr val="800000"/>
                </a:highlight>
                <a:latin typeface="Work Sans"/>
                <a:ea typeface="Work Sans"/>
                <a:cs typeface="Work Sans"/>
                <a:sym typeface="Work Sans"/>
              </a:rPr>
              <a:t>Sugerencias Temáticas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"/>
          <p:cNvSpPr txBox="1"/>
          <p:nvPr>
            <p:ph idx="1"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11480" lvl="0" marL="4114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es-MX" sz="4000"/>
              <a:t>Fortalecer los contactos internacionales.</a:t>
            </a:r>
            <a:endParaRPr/>
          </a:p>
          <a:p>
            <a:pPr indent="-411480" lvl="0" marL="41148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es-MX" sz="4000"/>
              <a:t>Fortalecer el perfil profesional para trabajar en organizaciones de administración pública internacional.</a:t>
            </a:r>
            <a:endParaRPr/>
          </a:p>
          <a:p>
            <a:pPr indent="-411480" lvl="0" marL="41148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es-MX" sz="4000"/>
              <a:t>Realizar una investigación en un asunto específico.</a:t>
            </a:r>
            <a:endParaRPr/>
          </a:p>
          <a:p>
            <a:pPr indent="0" lvl="0" marL="0" rtl="0" algn="l">
              <a:spcBef>
                <a:spcPts val="768"/>
              </a:spcBef>
              <a:spcAft>
                <a:spcPts val="0"/>
              </a:spcAft>
              <a:buClr>
                <a:schemeClr val="dk1"/>
              </a:buClr>
              <a:buSzPts val="384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misa A Cuadros En Blanco Y Negro Para Hombre" id="578" name="Google Shape;578;p80"/>
          <p:cNvPicPr preferRelativeResize="0"/>
          <p:nvPr/>
        </p:nvPicPr>
        <p:blipFill rotWithShape="1">
          <a:blip r:embed="rId3">
            <a:alphaModFix/>
          </a:blip>
          <a:srcRect b="6875" l="0" r="0" t="18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79" name="Google Shape;579;p80"/>
          <p:cNvSpPr txBox="1"/>
          <p:nvPr/>
        </p:nvSpPr>
        <p:spPr>
          <a:xfrm>
            <a:off x="7846380" y="712331"/>
            <a:ext cx="3113590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5000">
                <a:solidFill>
                  <a:schemeClr val="lt1"/>
                </a:solidFill>
                <a:highlight>
                  <a:srgbClr val="800000"/>
                </a:highlight>
                <a:latin typeface="Open Sans"/>
                <a:ea typeface="Open Sans"/>
                <a:cs typeface="Open Sans"/>
                <a:sym typeface="Open Sans"/>
              </a:rPr>
              <a:t>Pobreza</a:t>
            </a:r>
            <a:endParaRPr sz="5000">
              <a:solidFill>
                <a:schemeClr val="lt1"/>
              </a:solidFill>
              <a:highlight>
                <a:srgbClr val="8000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tos de stock gratuitas de acción, anónimo, comercio" id="584" name="Google Shape;584;p81"/>
          <p:cNvPicPr preferRelativeResize="0"/>
          <p:nvPr/>
        </p:nvPicPr>
        <p:blipFill rotWithShape="1">
          <a:blip r:embed="rId3">
            <a:alphaModFix/>
          </a:blip>
          <a:srcRect b="11066" l="0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85" name="Google Shape;585;p81"/>
          <p:cNvSpPr txBox="1"/>
          <p:nvPr/>
        </p:nvSpPr>
        <p:spPr>
          <a:xfrm>
            <a:off x="2467778" y="4645353"/>
            <a:ext cx="4109292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5000">
                <a:solidFill>
                  <a:schemeClr val="lt1"/>
                </a:solidFill>
                <a:highlight>
                  <a:srgbClr val="800000"/>
                </a:highlight>
                <a:latin typeface="Open Sans"/>
                <a:ea typeface="Open Sans"/>
                <a:cs typeface="Open Sans"/>
                <a:sym typeface="Open Sans"/>
              </a:rPr>
              <a:t>Desigualdad</a:t>
            </a:r>
            <a:endParaRPr sz="5000">
              <a:solidFill>
                <a:schemeClr val="lt1"/>
              </a:solidFill>
              <a:highlight>
                <a:srgbClr val="8000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eñalización Masculina Y Femenina En La Pared" id="590" name="Google Shape;590;p82"/>
          <p:cNvPicPr preferRelativeResize="0"/>
          <p:nvPr/>
        </p:nvPicPr>
        <p:blipFill rotWithShape="1">
          <a:blip r:embed="rId3">
            <a:alphaModFix/>
          </a:blip>
          <a:srcRect b="7007" l="0" r="0" t="87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91" name="Google Shape;591;p82"/>
          <p:cNvSpPr txBox="1"/>
          <p:nvPr/>
        </p:nvSpPr>
        <p:spPr>
          <a:xfrm>
            <a:off x="766299" y="2920725"/>
            <a:ext cx="4109292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5000">
                <a:solidFill>
                  <a:schemeClr val="lt1"/>
                </a:solidFill>
                <a:highlight>
                  <a:srgbClr val="800000"/>
                </a:highlight>
                <a:latin typeface="Open Sans"/>
                <a:ea typeface="Open Sans"/>
                <a:cs typeface="Open Sans"/>
                <a:sym typeface="Open Sans"/>
              </a:rPr>
              <a:t>Equidad de Género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ospital Junto Al Estacionamiento De Vehículos Y La Carretera Por La Noche" id="596" name="Google Shape;596;p83"/>
          <p:cNvPicPr preferRelativeResize="0"/>
          <p:nvPr/>
        </p:nvPicPr>
        <p:blipFill rotWithShape="1">
          <a:blip r:embed="rId3">
            <a:alphaModFix/>
          </a:blip>
          <a:srcRect b="10130" l="0" r="0" t="5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97" name="Google Shape;597;p83"/>
          <p:cNvSpPr txBox="1"/>
          <p:nvPr/>
        </p:nvSpPr>
        <p:spPr>
          <a:xfrm>
            <a:off x="138583" y="316740"/>
            <a:ext cx="609407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>
                <a:solidFill>
                  <a:schemeClr val="lt1"/>
                </a:solidFill>
                <a:highlight>
                  <a:srgbClr val="800000"/>
                </a:highlight>
                <a:latin typeface="Open Sans"/>
                <a:ea typeface="Open Sans"/>
                <a:cs typeface="Open Sans"/>
                <a:sym typeface="Open Sans"/>
              </a:rPr>
              <a:t>Salud Pública - BioTecnología</a:t>
            </a:r>
            <a:endParaRPr sz="3200">
              <a:solidFill>
                <a:schemeClr val="lt1"/>
              </a:solidFill>
              <a:highlight>
                <a:srgbClr val="8000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to De Alto ángulo Del Robot" id="602" name="Google Shape;602;p84"/>
          <p:cNvPicPr preferRelativeResize="0"/>
          <p:nvPr/>
        </p:nvPicPr>
        <p:blipFill rotWithShape="1">
          <a:blip r:embed="rId3">
            <a:alphaModFix/>
          </a:blip>
          <a:srcRect b="3627" l="0" r="0" t="121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03" name="Google Shape;603;p84"/>
          <p:cNvSpPr txBox="1"/>
          <p:nvPr/>
        </p:nvSpPr>
        <p:spPr>
          <a:xfrm>
            <a:off x="-377328" y="4095387"/>
            <a:ext cx="609783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>
                <a:solidFill>
                  <a:schemeClr val="lt1"/>
                </a:solidFill>
                <a:highlight>
                  <a:srgbClr val="800000"/>
                </a:highlight>
                <a:latin typeface="Open Sans"/>
                <a:ea typeface="Open Sans"/>
                <a:cs typeface="Open Sans"/>
                <a:sym typeface="Open Sans"/>
              </a:rPr>
              <a:t>Innovación &amp; STEM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5"/>
          <p:cNvSpPr txBox="1"/>
          <p:nvPr/>
        </p:nvSpPr>
        <p:spPr>
          <a:xfrm>
            <a:off x="4034377" y="2744197"/>
            <a:ext cx="4123245" cy="1369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83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Gracias</a:t>
            </a:r>
            <a:endParaRPr b="1" sz="83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ujer En Rojo De Manga Larga Escribiendo En Pizarra" id="138" name="Google Shape;138;p9"/>
          <p:cNvPicPr preferRelativeResize="0"/>
          <p:nvPr/>
        </p:nvPicPr>
        <p:blipFill rotWithShape="1">
          <a:blip r:embed="rId3">
            <a:alphaModFix/>
          </a:blip>
          <a:srcRect b="0" l="0" r="0" t="92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39" name="Google Shape;139;p9"/>
          <p:cNvSpPr txBox="1"/>
          <p:nvPr/>
        </p:nvSpPr>
        <p:spPr>
          <a:xfrm>
            <a:off x="6514733" y="2163490"/>
            <a:ext cx="4884517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800">
                <a:solidFill>
                  <a:srgbClr val="C00000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¿Qué área de estudio?</a:t>
            </a:r>
            <a:endParaRPr b="1" sz="4800">
              <a:solidFill>
                <a:srgbClr val="C00000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2020-03-06T17:18:03Z</dcterms:created>
  <dc:creator>Juan Lozano</dc:creator>
</cp:coreProperties>
</file>