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348" r:id="rId3"/>
    <p:sldId id="338" r:id="rId4"/>
    <p:sldId id="349" r:id="rId5"/>
    <p:sldId id="356" r:id="rId6"/>
    <p:sldId id="350" r:id="rId7"/>
    <p:sldId id="351" r:id="rId8"/>
    <p:sldId id="357" r:id="rId9"/>
    <p:sldId id="333" r:id="rId10"/>
    <p:sldId id="359" r:id="rId11"/>
    <p:sldId id="388" r:id="rId12"/>
    <p:sldId id="327" r:id="rId13"/>
    <p:sldId id="371" r:id="rId14"/>
    <p:sldId id="374" r:id="rId15"/>
    <p:sldId id="379" r:id="rId16"/>
    <p:sldId id="352" r:id="rId17"/>
    <p:sldId id="353" r:id="rId18"/>
    <p:sldId id="389" r:id="rId19"/>
    <p:sldId id="3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omez Guaidia" initials="DGG" lastIdx="1" clrIdx="0">
    <p:extLst>
      <p:ext uri="{19B8F6BF-5375-455C-9EA6-DF929625EA0E}">
        <p15:presenceInfo xmlns:p15="http://schemas.microsoft.com/office/powerpoint/2012/main" userId="David Gomez Guaid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3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7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CFA92-127B-4D72-A08F-E824CD0099F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4D7B0E3-48C4-43E7-9DFA-AF16591F7578}">
      <dgm:prSet custT="1"/>
      <dgm:spPr/>
      <dgm:t>
        <a:bodyPr/>
        <a:lstStyle/>
        <a:p>
          <a:pPr algn="just"/>
          <a:r>
            <a:rPr lang="es-CO" sz="1800" b="0" i="0" dirty="0"/>
            <a:t>-</a:t>
          </a:r>
          <a:r>
            <a:rPr lang="es-CO" sz="1800" b="1" i="0" u="sng" dirty="0"/>
            <a:t>El trabajo en casa </a:t>
          </a:r>
          <a:r>
            <a:rPr lang="es-CO" sz="1800" b="0" i="0" dirty="0"/>
            <a:t>se da de manera temporal por situaciones excepcionales, especiales u ocasionales.</a:t>
          </a:r>
        </a:p>
        <a:p>
          <a:pPr algn="just"/>
          <a:r>
            <a:rPr lang="es-CO" sz="1800" b="0" i="0" dirty="0"/>
            <a:t>-No requiere uso de la tecnología</a:t>
          </a:r>
        </a:p>
        <a:p>
          <a:pPr algn="just"/>
          <a:r>
            <a:rPr lang="es-CO" sz="1800" b="0" i="0" dirty="0"/>
            <a:t>-Admite alternancia.</a:t>
          </a:r>
        </a:p>
        <a:p>
          <a:pPr algn="just"/>
          <a:r>
            <a:rPr lang="es-CO" sz="1800" b="0" i="0" dirty="0"/>
            <a:t>-Para contratos laborales y vinculados</a:t>
          </a:r>
        </a:p>
      </dgm:t>
    </dgm:pt>
    <dgm:pt modelId="{2B881439-F97A-4730-8A75-8C867CAB3515}" type="parTrans" cxnId="{B62573A8-AB17-4C66-A2AF-5F6AD0810D49}">
      <dgm:prSet/>
      <dgm:spPr/>
      <dgm:t>
        <a:bodyPr/>
        <a:lstStyle/>
        <a:p>
          <a:endParaRPr lang="en-US"/>
        </a:p>
      </dgm:t>
    </dgm:pt>
    <dgm:pt modelId="{70639FDB-EBBC-4EE8-AC8F-89E18A1687E2}" type="sibTrans" cxnId="{B62573A8-AB17-4C66-A2AF-5F6AD0810D49}">
      <dgm:prSet/>
      <dgm:spPr/>
      <dgm:t>
        <a:bodyPr/>
        <a:lstStyle/>
        <a:p>
          <a:endParaRPr lang="en-US"/>
        </a:p>
      </dgm:t>
    </dgm:pt>
    <dgm:pt modelId="{71966BA3-8018-40BC-915F-2C4AB3BA3883}">
      <dgm:prSet custT="1"/>
      <dgm:spPr/>
      <dgm:t>
        <a:bodyPr/>
        <a:lstStyle/>
        <a:p>
          <a:pPr algn="just"/>
          <a:r>
            <a:rPr lang="es-CO" sz="1800" b="0" i="0" dirty="0"/>
            <a:t>-</a:t>
          </a:r>
          <a:r>
            <a:rPr lang="es-CO" sz="1800" b="1" i="0" u="sng" dirty="0"/>
            <a:t>El trabajo remoto </a:t>
          </a:r>
          <a:r>
            <a:rPr lang="es-CO" sz="1800" b="0" i="0" dirty="0"/>
            <a:t>es permanente, la labor será realizada 100 % de forma virtual.</a:t>
          </a:r>
        </a:p>
        <a:p>
          <a:pPr algn="just"/>
          <a:r>
            <a:rPr lang="es-CO" sz="1800" b="0" i="0" dirty="0"/>
            <a:t>-Exige uso de la Tecnología</a:t>
          </a:r>
        </a:p>
        <a:p>
          <a:pPr algn="just"/>
          <a:r>
            <a:rPr lang="es-CO" sz="1800" b="0" i="0" dirty="0"/>
            <a:t>-No admite alternancia.</a:t>
          </a:r>
        </a:p>
        <a:p>
          <a:pPr algn="just"/>
          <a:r>
            <a:rPr lang="es-CO" sz="1800" b="0" i="0" dirty="0"/>
            <a:t>-Para contratos de trabajo., de difícil aplicación para empleados públicos.</a:t>
          </a:r>
        </a:p>
      </dgm:t>
    </dgm:pt>
    <dgm:pt modelId="{9DE20650-11C7-47E0-B5A4-D85BCE4176FB}" type="parTrans" cxnId="{A134326D-9AE2-4CD5-8A20-9DED6020F560}">
      <dgm:prSet/>
      <dgm:spPr/>
      <dgm:t>
        <a:bodyPr/>
        <a:lstStyle/>
        <a:p>
          <a:endParaRPr lang="en-US"/>
        </a:p>
      </dgm:t>
    </dgm:pt>
    <dgm:pt modelId="{E15B44C7-6A4A-48C7-B960-D92670034987}" type="sibTrans" cxnId="{A134326D-9AE2-4CD5-8A20-9DED6020F560}">
      <dgm:prSet/>
      <dgm:spPr/>
      <dgm:t>
        <a:bodyPr/>
        <a:lstStyle/>
        <a:p>
          <a:endParaRPr lang="en-US"/>
        </a:p>
      </dgm:t>
    </dgm:pt>
    <dgm:pt modelId="{B9FBC27B-7246-464F-9FEC-8D65C645E4FE}">
      <dgm:prSet/>
      <dgm:spPr/>
      <dgm:t>
        <a:bodyPr/>
        <a:lstStyle/>
        <a:p>
          <a:pPr algn="just"/>
          <a:r>
            <a:rPr lang="es-CO" b="0" i="0" dirty="0"/>
            <a:t>-</a:t>
          </a:r>
          <a:r>
            <a:rPr lang="es-CO" b="1" i="0" u="sng" dirty="0"/>
            <a:t>El teletrabajo </a:t>
          </a:r>
          <a:r>
            <a:rPr lang="es-CO" b="0" i="0" dirty="0"/>
            <a:t>es permanente o por el tiempo que se otorgue o pacte.</a:t>
          </a:r>
        </a:p>
        <a:p>
          <a:pPr algn="just"/>
          <a:r>
            <a:rPr lang="es-CO" b="0" i="0" dirty="0"/>
            <a:t>-Es indispensable utilizar las tecnologías de la información </a:t>
          </a:r>
        </a:p>
        <a:p>
          <a:pPr algn="just"/>
          <a:r>
            <a:rPr lang="es-CO" b="0" i="0" dirty="0"/>
            <a:t>-Admite alternancia.</a:t>
          </a:r>
        </a:p>
        <a:p>
          <a:pPr algn="just"/>
          <a:r>
            <a:rPr lang="es-CO" b="0" i="0" dirty="0"/>
            <a:t>-Para contratos laborales y vinculados</a:t>
          </a:r>
        </a:p>
      </dgm:t>
    </dgm:pt>
    <dgm:pt modelId="{66075541-64EB-4C0F-B7D0-BB4B330B53CD}" type="parTrans" cxnId="{01F669FA-13A2-41A3-9A5E-DFBC19E9A1BD}">
      <dgm:prSet/>
      <dgm:spPr/>
      <dgm:t>
        <a:bodyPr/>
        <a:lstStyle/>
        <a:p>
          <a:endParaRPr lang="en-US"/>
        </a:p>
      </dgm:t>
    </dgm:pt>
    <dgm:pt modelId="{70C38C34-6C67-45DD-A22D-21F963CC9A99}" type="sibTrans" cxnId="{01F669FA-13A2-41A3-9A5E-DFBC19E9A1BD}">
      <dgm:prSet/>
      <dgm:spPr/>
      <dgm:t>
        <a:bodyPr/>
        <a:lstStyle/>
        <a:p>
          <a:endParaRPr lang="en-US"/>
        </a:p>
      </dgm:t>
    </dgm:pt>
    <dgm:pt modelId="{7D95E7CA-8D3C-4BD0-B376-E7F862B1F6C2}" type="pres">
      <dgm:prSet presAssocID="{F31CFA92-127B-4D72-A08F-E824CD0099F3}" presName="Name0" presStyleCnt="0">
        <dgm:presLayoutVars>
          <dgm:dir/>
          <dgm:resizeHandles val="exact"/>
        </dgm:presLayoutVars>
      </dgm:prSet>
      <dgm:spPr/>
    </dgm:pt>
    <dgm:pt modelId="{77D004A7-E5DD-48BA-BC33-D9E5F30BB2DB}" type="pres">
      <dgm:prSet presAssocID="{C4D7B0E3-48C4-43E7-9DFA-AF16591F7578}" presName="node" presStyleLbl="node1" presStyleIdx="0" presStyleCnt="3">
        <dgm:presLayoutVars>
          <dgm:bulletEnabled val="1"/>
        </dgm:presLayoutVars>
      </dgm:prSet>
      <dgm:spPr/>
    </dgm:pt>
    <dgm:pt modelId="{3FBBFFE0-3395-4B0C-B168-95E4307A6686}" type="pres">
      <dgm:prSet presAssocID="{70639FDB-EBBC-4EE8-AC8F-89E18A1687E2}" presName="sibTrans" presStyleLbl="sibTrans2D1" presStyleIdx="0" presStyleCnt="2"/>
      <dgm:spPr/>
    </dgm:pt>
    <dgm:pt modelId="{ABB3A185-02EC-406B-A063-6716A11AD9EB}" type="pres">
      <dgm:prSet presAssocID="{70639FDB-EBBC-4EE8-AC8F-89E18A1687E2}" presName="connectorText" presStyleLbl="sibTrans2D1" presStyleIdx="0" presStyleCnt="2"/>
      <dgm:spPr/>
    </dgm:pt>
    <dgm:pt modelId="{0BC4642A-18CC-4DAF-B57E-AAF4150F2D37}" type="pres">
      <dgm:prSet presAssocID="{71966BA3-8018-40BC-915F-2C4AB3BA3883}" presName="node" presStyleLbl="node1" presStyleIdx="1" presStyleCnt="3">
        <dgm:presLayoutVars>
          <dgm:bulletEnabled val="1"/>
        </dgm:presLayoutVars>
      </dgm:prSet>
      <dgm:spPr/>
    </dgm:pt>
    <dgm:pt modelId="{EC519FDA-119A-4B89-9B1C-75435587708C}" type="pres">
      <dgm:prSet presAssocID="{E15B44C7-6A4A-48C7-B960-D92670034987}" presName="sibTrans" presStyleLbl="sibTrans2D1" presStyleIdx="1" presStyleCnt="2"/>
      <dgm:spPr/>
    </dgm:pt>
    <dgm:pt modelId="{AAB7C7D9-294C-4EFC-9DB3-43F51ABC8DD8}" type="pres">
      <dgm:prSet presAssocID="{E15B44C7-6A4A-48C7-B960-D92670034987}" presName="connectorText" presStyleLbl="sibTrans2D1" presStyleIdx="1" presStyleCnt="2"/>
      <dgm:spPr/>
    </dgm:pt>
    <dgm:pt modelId="{314D094C-16EB-4722-B337-BA04FF041A75}" type="pres">
      <dgm:prSet presAssocID="{B9FBC27B-7246-464F-9FEC-8D65C645E4FE}" presName="node" presStyleLbl="node1" presStyleIdx="2" presStyleCnt="3">
        <dgm:presLayoutVars>
          <dgm:bulletEnabled val="1"/>
        </dgm:presLayoutVars>
      </dgm:prSet>
      <dgm:spPr/>
    </dgm:pt>
  </dgm:ptLst>
  <dgm:cxnLst>
    <dgm:cxn modelId="{56BABF08-28AE-4FDF-ACCE-12ED2B45EECD}" type="presOf" srcId="{71966BA3-8018-40BC-915F-2C4AB3BA3883}" destId="{0BC4642A-18CC-4DAF-B57E-AAF4150F2D37}" srcOrd="0" destOrd="0" presId="urn:microsoft.com/office/officeart/2005/8/layout/process1"/>
    <dgm:cxn modelId="{303FFB19-C277-4BC2-A01E-23D009A52ED0}" type="presOf" srcId="{70639FDB-EBBC-4EE8-AC8F-89E18A1687E2}" destId="{ABB3A185-02EC-406B-A063-6716A11AD9EB}" srcOrd="1" destOrd="0" presId="urn:microsoft.com/office/officeart/2005/8/layout/process1"/>
    <dgm:cxn modelId="{8A377468-EC7E-4950-B019-071A05803E9A}" type="presOf" srcId="{E15B44C7-6A4A-48C7-B960-D92670034987}" destId="{EC519FDA-119A-4B89-9B1C-75435587708C}" srcOrd="0" destOrd="0" presId="urn:microsoft.com/office/officeart/2005/8/layout/process1"/>
    <dgm:cxn modelId="{A134326D-9AE2-4CD5-8A20-9DED6020F560}" srcId="{F31CFA92-127B-4D72-A08F-E824CD0099F3}" destId="{71966BA3-8018-40BC-915F-2C4AB3BA3883}" srcOrd="1" destOrd="0" parTransId="{9DE20650-11C7-47E0-B5A4-D85BCE4176FB}" sibTransId="{E15B44C7-6A4A-48C7-B960-D92670034987}"/>
    <dgm:cxn modelId="{FBD54C51-0E99-44BF-AC51-DC2D406F4471}" type="presOf" srcId="{C4D7B0E3-48C4-43E7-9DFA-AF16591F7578}" destId="{77D004A7-E5DD-48BA-BC33-D9E5F30BB2DB}" srcOrd="0" destOrd="0" presId="urn:microsoft.com/office/officeart/2005/8/layout/process1"/>
    <dgm:cxn modelId="{E2314957-FE7D-4AB7-8912-8D886DDCE543}" type="presOf" srcId="{E15B44C7-6A4A-48C7-B960-D92670034987}" destId="{AAB7C7D9-294C-4EFC-9DB3-43F51ABC8DD8}" srcOrd="1" destOrd="0" presId="urn:microsoft.com/office/officeart/2005/8/layout/process1"/>
    <dgm:cxn modelId="{1D2BFC83-C59A-4A68-AFE5-AF854D8A0C50}" type="presOf" srcId="{F31CFA92-127B-4D72-A08F-E824CD0099F3}" destId="{7D95E7CA-8D3C-4BD0-B376-E7F862B1F6C2}" srcOrd="0" destOrd="0" presId="urn:microsoft.com/office/officeart/2005/8/layout/process1"/>
    <dgm:cxn modelId="{11F25BA0-B482-4795-A348-6C91ADE76A92}" type="presOf" srcId="{70639FDB-EBBC-4EE8-AC8F-89E18A1687E2}" destId="{3FBBFFE0-3395-4B0C-B168-95E4307A6686}" srcOrd="0" destOrd="0" presId="urn:microsoft.com/office/officeart/2005/8/layout/process1"/>
    <dgm:cxn modelId="{B62573A8-AB17-4C66-A2AF-5F6AD0810D49}" srcId="{F31CFA92-127B-4D72-A08F-E824CD0099F3}" destId="{C4D7B0E3-48C4-43E7-9DFA-AF16591F7578}" srcOrd="0" destOrd="0" parTransId="{2B881439-F97A-4730-8A75-8C867CAB3515}" sibTransId="{70639FDB-EBBC-4EE8-AC8F-89E18A1687E2}"/>
    <dgm:cxn modelId="{28F247EE-0AA0-4CC5-85B8-6DB39DB8976C}" type="presOf" srcId="{B9FBC27B-7246-464F-9FEC-8D65C645E4FE}" destId="{314D094C-16EB-4722-B337-BA04FF041A75}" srcOrd="0" destOrd="0" presId="urn:microsoft.com/office/officeart/2005/8/layout/process1"/>
    <dgm:cxn modelId="{01F669FA-13A2-41A3-9A5E-DFBC19E9A1BD}" srcId="{F31CFA92-127B-4D72-A08F-E824CD0099F3}" destId="{B9FBC27B-7246-464F-9FEC-8D65C645E4FE}" srcOrd="2" destOrd="0" parTransId="{66075541-64EB-4C0F-B7D0-BB4B330B53CD}" sibTransId="{70C38C34-6C67-45DD-A22D-21F963CC9A99}"/>
    <dgm:cxn modelId="{772F4172-172E-4A5D-A8C0-6A937E496C5E}" type="presParOf" srcId="{7D95E7CA-8D3C-4BD0-B376-E7F862B1F6C2}" destId="{77D004A7-E5DD-48BA-BC33-D9E5F30BB2DB}" srcOrd="0" destOrd="0" presId="urn:microsoft.com/office/officeart/2005/8/layout/process1"/>
    <dgm:cxn modelId="{973E4840-83C1-4583-973B-427E1A78F52D}" type="presParOf" srcId="{7D95E7CA-8D3C-4BD0-B376-E7F862B1F6C2}" destId="{3FBBFFE0-3395-4B0C-B168-95E4307A6686}" srcOrd="1" destOrd="0" presId="urn:microsoft.com/office/officeart/2005/8/layout/process1"/>
    <dgm:cxn modelId="{FEEB45FF-55A4-41DE-A07B-350FC37E93B4}" type="presParOf" srcId="{3FBBFFE0-3395-4B0C-B168-95E4307A6686}" destId="{ABB3A185-02EC-406B-A063-6716A11AD9EB}" srcOrd="0" destOrd="0" presId="urn:microsoft.com/office/officeart/2005/8/layout/process1"/>
    <dgm:cxn modelId="{637E9C5F-9408-494C-8A09-9411575541C6}" type="presParOf" srcId="{7D95E7CA-8D3C-4BD0-B376-E7F862B1F6C2}" destId="{0BC4642A-18CC-4DAF-B57E-AAF4150F2D37}" srcOrd="2" destOrd="0" presId="urn:microsoft.com/office/officeart/2005/8/layout/process1"/>
    <dgm:cxn modelId="{D4C1F497-556A-431D-AAF7-AC27EE4E9E10}" type="presParOf" srcId="{7D95E7CA-8D3C-4BD0-B376-E7F862B1F6C2}" destId="{EC519FDA-119A-4B89-9B1C-75435587708C}" srcOrd="3" destOrd="0" presId="urn:microsoft.com/office/officeart/2005/8/layout/process1"/>
    <dgm:cxn modelId="{2EF54D86-D547-4E59-A98F-F53B3119E543}" type="presParOf" srcId="{EC519FDA-119A-4B89-9B1C-75435587708C}" destId="{AAB7C7D9-294C-4EFC-9DB3-43F51ABC8DD8}" srcOrd="0" destOrd="0" presId="urn:microsoft.com/office/officeart/2005/8/layout/process1"/>
    <dgm:cxn modelId="{5625A4FD-D47A-4AA9-87E4-D46A2F71346D}" type="presParOf" srcId="{7D95E7CA-8D3C-4BD0-B376-E7F862B1F6C2}" destId="{314D094C-16EB-4722-B337-BA04FF041A7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004A7-E5DD-48BA-BC33-D9E5F30BB2DB}">
      <dsp:nvSpPr>
        <dsp:cNvPr id="0" name=""/>
        <dsp:cNvSpPr/>
      </dsp:nvSpPr>
      <dsp:spPr>
        <a:xfrm>
          <a:off x="9614" y="487380"/>
          <a:ext cx="2873558" cy="3151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O" sz="1800" b="0" i="0" kern="1200" dirty="0"/>
            <a:t>-</a:t>
          </a:r>
          <a:r>
            <a:rPr lang="es-CO" sz="1800" b="1" i="0" u="sng" kern="1200" dirty="0"/>
            <a:t>El trabajo en casa </a:t>
          </a:r>
          <a:r>
            <a:rPr lang="es-CO" sz="1800" b="0" i="0" kern="1200" dirty="0"/>
            <a:t>se da de manera temporal por situaciones excepcionales, especiales u ocasionales.</a:t>
          </a:r>
        </a:p>
        <a:p>
          <a:pPr marL="0" lvl="0" indent="0" algn="just" defTabSz="800100">
            <a:lnSpc>
              <a:spcPct val="90000"/>
            </a:lnSpc>
            <a:spcBef>
              <a:spcPct val="0"/>
            </a:spcBef>
            <a:spcAft>
              <a:spcPct val="35000"/>
            </a:spcAft>
            <a:buNone/>
          </a:pPr>
          <a:r>
            <a:rPr lang="es-CO" sz="1800" b="0" i="0" kern="1200" dirty="0"/>
            <a:t>-No requiere uso de la tecnología</a:t>
          </a:r>
        </a:p>
        <a:p>
          <a:pPr marL="0" lvl="0" indent="0" algn="just" defTabSz="800100">
            <a:lnSpc>
              <a:spcPct val="90000"/>
            </a:lnSpc>
            <a:spcBef>
              <a:spcPct val="0"/>
            </a:spcBef>
            <a:spcAft>
              <a:spcPct val="35000"/>
            </a:spcAft>
            <a:buNone/>
          </a:pPr>
          <a:r>
            <a:rPr lang="es-CO" sz="1800" b="0" i="0" kern="1200" dirty="0"/>
            <a:t>-Admite alternancia.</a:t>
          </a:r>
        </a:p>
        <a:p>
          <a:pPr marL="0" lvl="0" indent="0" algn="just" defTabSz="800100">
            <a:lnSpc>
              <a:spcPct val="90000"/>
            </a:lnSpc>
            <a:spcBef>
              <a:spcPct val="0"/>
            </a:spcBef>
            <a:spcAft>
              <a:spcPct val="35000"/>
            </a:spcAft>
            <a:buNone/>
          </a:pPr>
          <a:r>
            <a:rPr lang="es-CO" sz="1800" b="0" i="0" kern="1200" dirty="0"/>
            <a:t>-Para contratos laborales y vinculados</a:t>
          </a:r>
        </a:p>
      </dsp:txBody>
      <dsp:txXfrm>
        <a:off x="93778" y="571544"/>
        <a:ext cx="2705230" cy="2982764"/>
      </dsp:txXfrm>
    </dsp:sp>
    <dsp:sp modelId="{3FBBFFE0-3395-4B0C-B168-95E4307A6686}">
      <dsp:nvSpPr>
        <dsp:cNvPr id="0" name=""/>
        <dsp:cNvSpPr/>
      </dsp:nvSpPr>
      <dsp:spPr>
        <a:xfrm>
          <a:off x="3170528" y="1706605"/>
          <a:ext cx="609194" cy="712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70528" y="1849133"/>
        <a:ext cx="426436" cy="427586"/>
      </dsp:txXfrm>
    </dsp:sp>
    <dsp:sp modelId="{0BC4642A-18CC-4DAF-B57E-AAF4150F2D37}">
      <dsp:nvSpPr>
        <dsp:cNvPr id="0" name=""/>
        <dsp:cNvSpPr/>
      </dsp:nvSpPr>
      <dsp:spPr>
        <a:xfrm>
          <a:off x="4032596" y="487380"/>
          <a:ext cx="2873558" cy="3151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O" sz="1800" b="0" i="0" kern="1200" dirty="0"/>
            <a:t>-</a:t>
          </a:r>
          <a:r>
            <a:rPr lang="es-CO" sz="1800" b="1" i="0" u="sng" kern="1200" dirty="0"/>
            <a:t>El trabajo remoto </a:t>
          </a:r>
          <a:r>
            <a:rPr lang="es-CO" sz="1800" b="0" i="0" kern="1200" dirty="0"/>
            <a:t>es permanente, la labor será realizada 100 % de forma virtual.</a:t>
          </a:r>
        </a:p>
        <a:p>
          <a:pPr marL="0" lvl="0" indent="0" algn="just" defTabSz="800100">
            <a:lnSpc>
              <a:spcPct val="90000"/>
            </a:lnSpc>
            <a:spcBef>
              <a:spcPct val="0"/>
            </a:spcBef>
            <a:spcAft>
              <a:spcPct val="35000"/>
            </a:spcAft>
            <a:buNone/>
          </a:pPr>
          <a:r>
            <a:rPr lang="es-CO" sz="1800" b="0" i="0" kern="1200" dirty="0"/>
            <a:t>-Exige uso de la Tecnología</a:t>
          </a:r>
        </a:p>
        <a:p>
          <a:pPr marL="0" lvl="0" indent="0" algn="just" defTabSz="800100">
            <a:lnSpc>
              <a:spcPct val="90000"/>
            </a:lnSpc>
            <a:spcBef>
              <a:spcPct val="0"/>
            </a:spcBef>
            <a:spcAft>
              <a:spcPct val="35000"/>
            </a:spcAft>
            <a:buNone/>
          </a:pPr>
          <a:r>
            <a:rPr lang="es-CO" sz="1800" b="0" i="0" kern="1200" dirty="0"/>
            <a:t>-No admite alternancia.</a:t>
          </a:r>
        </a:p>
        <a:p>
          <a:pPr marL="0" lvl="0" indent="0" algn="just" defTabSz="800100">
            <a:lnSpc>
              <a:spcPct val="90000"/>
            </a:lnSpc>
            <a:spcBef>
              <a:spcPct val="0"/>
            </a:spcBef>
            <a:spcAft>
              <a:spcPct val="35000"/>
            </a:spcAft>
            <a:buNone/>
          </a:pPr>
          <a:r>
            <a:rPr lang="es-CO" sz="1800" b="0" i="0" kern="1200" dirty="0"/>
            <a:t>-Para contratos de trabajo., de difícil aplicación para empleados públicos.</a:t>
          </a:r>
        </a:p>
      </dsp:txBody>
      <dsp:txXfrm>
        <a:off x="4116760" y="571544"/>
        <a:ext cx="2705230" cy="2982764"/>
      </dsp:txXfrm>
    </dsp:sp>
    <dsp:sp modelId="{EC519FDA-119A-4B89-9B1C-75435587708C}">
      <dsp:nvSpPr>
        <dsp:cNvPr id="0" name=""/>
        <dsp:cNvSpPr/>
      </dsp:nvSpPr>
      <dsp:spPr>
        <a:xfrm>
          <a:off x="7193510" y="1706605"/>
          <a:ext cx="609194" cy="712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93510" y="1849133"/>
        <a:ext cx="426436" cy="427586"/>
      </dsp:txXfrm>
    </dsp:sp>
    <dsp:sp modelId="{314D094C-16EB-4722-B337-BA04FF041A75}">
      <dsp:nvSpPr>
        <dsp:cNvPr id="0" name=""/>
        <dsp:cNvSpPr/>
      </dsp:nvSpPr>
      <dsp:spPr>
        <a:xfrm>
          <a:off x="8055578" y="487380"/>
          <a:ext cx="2873558" cy="3151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CO" sz="1800" b="0" i="0" kern="1200" dirty="0"/>
            <a:t>-</a:t>
          </a:r>
          <a:r>
            <a:rPr lang="es-CO" sz="1800" b="1" i="0" u="sng" kern="1200" dirty="0"/>
            <a:t>El teletrabajo </a:t>
          </a:r>
          <a:r>
            <a:rPr lang="es-CO" sz="1800" b="0" i="0" kern="1200" dirty="0"/>
            <a:t>es permanente o por el tiempo que se otorgue o pacte.</a:t>
          </a:r>
        </a:p>
        <a:p>
          <a:pPr marL="0" lvl="0" indent="0" algn="just" defTabSz="800100">
            <a:lnSpc>
              <a:spcPct val="90000"/>
            </a:lnSpc>
            <a:spcBef>
              <a:spcPct val="0"/>
            </a:spcBef>
            <a:spcAft>
              <a:spcPct val="35000"/>
            </a:spcAft>
            <a:buNone/>
          </a:pPr>
          <a:r>
            <a:rPr lang="es-CO" sz="1800" b="0" i="0" kern="1200" dirty="0"/>
            <a:t>-Es indispensable utilizar las tecnologías de la información </a:t>
          </a:r>
        </a:p>
        <a:p>
          <a:pPr marL="0" lvl="0" indent="0" algn="just" defTabSz="800100">
            <a:lnSpc>
              <a:spcPct val="90000"/>
            </a:lnSpc>
            <a:spcBef>
              <a:spcPct val="0"/>
            </a:spcBef>
            <a:spcAft>
              <a:spcPct val="35000"/>
            </a:spcAft>
            <a:buNone/>
          </a:pPr>
          <a:r>
            <a:rPr lang="es-CO" sz="1800" b="0" i="0" kern="1200" dirty="0"/>
            <a:t>-Admite alternancia.</a:t>
          </a:r>
        </a:p>
        <a:p>
          <a:pPr marL="0" lvl="0" indent="0" algn="just" defTabSz="800100">
            <a:lnSpc>
              <a:spcPct val="90000"/>
            </a:lnSpc>
            <a:spcBef>
              <a:spcPct val="0"/>
            </a:spcBef>
            <a:spcAft>
              <a:spcPct val="35000"/>
            </a:spcAft>
            <a:buNone/>
          </a:pPr>
          <a:r>
            <a:rPr lang="es-CO" sz="1800" b="0" i="0" kern="1200" dirty="0"/>
            <a:t>-Para contratos laborales y vinculados</a:t>
          </a:r>
        </a:p>
      </dsp:txBody>
      <dsp:txXfrm>
        <a:off x="8139742" y="571544"/>
        <a:ext cx="2705230" cy="29827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8069C-A468-4832-B72C-9803F9D1FB97}" type="datetimeFigureOut">
              <a:rPr lang="es-ES" smtClean="0"/>
              <a:t>11/10/2022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6E0C7-C4AE-40E9-9DB9-C543D7DAFF53}" type="slidenum">
              <a:rPr lang="es-ES" smtClean="0"/>
              <a:t>‹Nº›</a:t>
            </a:fld>
            <a:endParaRPr lang="es-ES"/>
          </a:p>
        </p:txBody>
      </p:sp>
    </p:spTree>
    <p:extLst>
      <p:ext uri="{BB962C8B-B14F-4D97-AF65-F5344CB8AC3E}">
        <p14:creationId xmlns:p14="http://schemas.microsoft.com/office/powerpoint/2010/main" val="365859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E9F425-9968-40FB-A8A6-9FE33F846AD1}" type="datetimeFigureOut">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283981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E9F425-9968-40FB-A8A6-9FE33F846AD1}" type="datetimeFigureOut">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377045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E9F425-9968-40FB-A8A6-9FE33F846AD1}" type="datetimeFigureOut">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194375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E9F425-9968-40FB-A8A6-9FE33F846AD1}" type="datetimeFigureOut">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235183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E9F425-9968-40FB-A8A6-9FE33F846AD1}" type="datetimeFigureOut">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339693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E9F425-9968-40FB-A8A6-9FE33F846AD1}" type="datetimeFigureOut">
              <a:rPr lang="es-CO" smtClean="0"/>
              <a:t>11/10/2022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15342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E9F425-9968-40FB-A8A6-9FE33F846AD1}" type="datetimeFigureOut">
              <a:rPr lang="es-CO" smtClean="0"/>
              <a:t>11/10/2022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52174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E9F425-9968-40FB-A8A6-9FE33F846AD1}" type="datetimeFigureOut">
              <a:rPr lang="es-CO" smtClean="0"/>
              <a:t>11/10/2022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14243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9F425-9968-40FB-A8A6-9FE33F846AD1}" type="datetimeFigureOut">
              <a:rPr lang="es-CO" smtClean="0"/>
              <a:t>11/10/2022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103006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E9F425-9968-40FB-A8A6-9FE33F846AD1}" type="datetimeFigureOut">
              <a:rPr lang="es-CO" smtClean="0"/>
              <a:t>11/10/2022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132339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E9F425-9968-40FB-A8A6-9FE33F846AD1}" type="datetimeFigureOut">
              <a:rPr lang="es-CO" smtClean="0"/>
              <a:t>11/10/2022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AA8CCC-7953-4A54-BA30-958EB08BC9A8}" type="slidenum">
              <a:rPr lang="es-CO" smtClean="0"/>
              <a:t>‹Nº›</a:t>
            </a:fld>
            <a:endParaRPr lang="es-CO"/>
          </a:p>
        </p:txBody>
      </p:sp>
    </p:spTree>
    <p:extLst>
      <p:ext uri="{BB962C8B-B14F-4D97-AF65-F5344CB8AC3E}">
        <p14:creationId xmlns:p14="http://schemas.microsoft.com/office/powerpoint/2010/main" val="32017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9F425-9968-40FB-A8A6-9FE33F846AD1}" type="datetimeFigureOut">
              <a:rPr lang="es-CO" smtClean="0"/>
              <a:t>11/10/2022</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A8CCC-7953-4A54-BA30-958EB08BC9A8}" type="slidenum">
              <a:rPr lang="es-CO" smtClean="0"/>
              <a:t>‹Nº›</a:t>
            </a:fld>
            <a:endParaRPr lang="es-CO"/>
          </a:p>
        </p:txBody>
      </p:sp>
    </p:spTree>
    <p:extLst>
      <p:ext uri="{BB962C8B-B14F-4D97-AF65-F5344CB8AC3E}">
        <p14:creationId xmlns:p14="http://schemas.microsoft.com/office/powerpoint/2010/main" val="2978460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uncionpublica.gov.co/eva/gestornormativo/norma.php?i=66581#33" TargetMode="External"/><Relationship Id="rId7" Type="http://schemas.openxmlformats.org/officeDocument/2006/relationships/image" Target="../media/image2.png"/><Relationship Id="rId2" Type="http://schemas.openxmlformats.org/officeDocument/2006/relationships/hyperlink" Target="https://www.funcionpublica.gov.co/eva/gestornormativo/norma.php?i=62866#2.2.1.3.1"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funcionpublica.gov.co/eva/gestornormativo/norma.php?i=62866#2.2.5.5.51" TargetMode="External"/><Relationship Id="rId4" Type="http://schemas.openxmlformats.org/officeDocument/2006/relationships/hyperlink" Target="https://www.funcionpublica.gov.co/eva/gestornormativo/norma.php?i=14861#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funcionpublica.gov.co/eva/gestornormativo/norma.php?i=38145#1361" TargetMode="External"/><Relationship Id="rId3" Type="http://schemas.openxmlformats.org/officeDocument/2006/relationships/hyperlink" Target="https://vallededempleo.wordpress.com/otros-posts/colaboracion-en-nosoloeconomia-las-conductas-en-el-ambiente-laboral/" TargetMode="External"/><Relationship Id="rId7" Type="http://schemas.openxmlformats.org/officeDocument/2006/relationships/hyperlink" Target="https://www.funcionpublica.gov.co/eva/gestornormativo/norma.php?i=82917#1857"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www.funcionpublica.gov.co/eva/gestornormativo/norma.php?i=62866#2.2.5.5.53" TargetMode="External"/><Relationship Id="rId5" Type="http://schemas.openxmlformats.org/officeDocument/2006/relationships/hyperlink" Target="https://afindemes.republica.com/finanzas/ayudas-subvenciones/ventajas-economicas-para-las-familias-numerosas.html" TargetMode="External"/><Relationship Id="rId10" Type="http://schemas.openxmlformats.org/officeDocument/2006/relationships/image" Target="../media/image2.png"/><Relationship Id="rId4" Type="http://schemas.openxmlformats.org/officeDocument/2006/relationships/image" Target="../media/image17.jp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hyperlink" Target="http://www.secretariasenado.gov.co/senado/basedoc/constitucion_politica_1991_pr003.html#t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B1BB-28F1-44A9-BB86-5F53A10A25EE}"/>
              </a:ext>
            </a:extLst>
          </p:cNvPr>
          <p:cNvSpPr txBox="1">
            <a:spLocks/>
          </p:cNvSpPr>
          <p:nvPr/>
        </p:nvSpPr>
        <p:spPr>
          <a:xfrm>
            <a:off x="3332860" y="575152"/>
            <a:ext cx="8630812" cy="14528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Bef>
                <a:spcPts val="0"/>
              </a:spcBef>
            </a:pPr>
            <a:r>
              <a:rPr lang="es-CO" sz="3600" b="1" dirty="0">
                <a:solidFill>
                  <a:schemeClr val="bg1"/>
                </a:solidFill>
              </a:rPr>
              <a:t>APLICACIÓN DE LAS NUEVAS MODALIDADES DE TRABAJO EN EL SECTOR PÚBLICO</a:t>
            </a:r>
          </a:p>
        </p:txBody>
      </p:sp>
      <p:pic>
        <p:nvPicPr>
          <p:cNvPr id="3" name="Imagen 2" descr="Imagen que contiene cuarto&#10;&#10;Descripción generada automáticamente">
            <a:extLst>
              <a:ext uri="{FF2B5EF4-FFF2-40B4-BE49-F238E27FC236}">
                <a16:creationId xmlns:a16="http://schemas.microsoft.com/office/drawing/2014/main" id="{A1AEB5A5-B5B1-D45B-A927-60B9EE9A50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542"/>
          <a:stretch/>
        </p:blipFill>
        <p:spPr bwMode="auto">
          <a:xfrm>
            <a:off x="4877558" y="4706224"/>
            <a:ext cx="2436884" cy="166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7990791A-38CF-0A5A-3984-72E835ECA350}"/>
              </a:ext>
            </a:extLst>
          </p:cNvPr>
          <p:cNvSpPr txBox="1"/>
          <p:nvPr/>
        </p:nvSpPr>
        <p:spPr>
          <a:xfrm>
            <a:off x="7239699" y="4907559"/>
            <a:ext cx="4228051" cy="1077218"/>
          </a:xfrm>
          <a:prstGeom prst="rect">
            <a:avLst/>
          </a:prstGeom>
          <a:noFill/>
        </p:spPr>
        <p:txBody>
          <a:bodyPr wrap="square" rtlCol="0">
            <a:spAutoFit/>
          </a:bodyPr>
          <a:lstStyle/>
          <a:p>
            <a:r>
              <a:rPr lang="es-CO" sz="3200" b="1" dirty="0">
                <a:solidFill>
                  <a:schemeClr val="bg1"/>
                </a:solidFill>
                <a:effectLst>
                  <a:outerShdw blurRad="38100" dist="38100" dir="2700000" algn="tl">
                    <a:srgbClr val="000000">
                      <a:alpha val="43137"/>
                    </a:srgbClr>
                  </a:outerShdw>
                </a:effectLst>
              </a:rPr>
              <a:t>Colegio Colombiano del Administrador Público</a:t>
            </a:r>
          </a:p>
        </p:txBody>
      </p:sp>
    </p:spTree>
    <p:extLst>
      <p:ext uri="{BB962C8B-B14F-4D97-AF65-F5344CB8AC3E}">
        <p14:creationId xmlns:p14="http://schemas.microsoft.com/office/powerpoint/2010/main" val="59500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E50E774-19D9-A764-5C55-DC8465F7CCED}"/>
              </a:ext>
            </a:extLst>
          </p:cNvPr>
          <p:cNvSpPr>
            <a:spLocks noGrp="1"/>
          </p:cNvSpPr>
          <p:nvPr>
            <p:ph type="title"/>
          </p:nvPr>
        </p:nvSpPr>
        <p:spPr>
          <a:xfrm>
            <a:off x="1794617" y="1020667"/>
            <a:ext cx="4301383" cy="533058"/>
          </a:xfrm>
        </p:spPr>
        <p:txBody>
          <a:bodyPr vert="horz" lIns="91440" tIns="45720" rIns="91440" bIns="45720" rtlCol="0" anchor="ctr">
            <a:normAutofit fontScale="90000"/>
          </a:bodyPr>
          <a:lstStyle/>
          <a:p>
            <a:pPr algn="ctr">
              <a:defRPr/>
            </a:pPr>
            <a:r>
              <a:rPr lang="en-US" b="1" dirty="0"/>
              <a:t>GARANTÍAS</a:t>
            </a:r>
          </a:p>
        </p:txBody>
      </p:sp>
      <p:sp>
        <p:nvSpPr>
          <p:cNvPr id="10243" name="CuadroTexto 5">
            <a:extLst>
              <a:ext uri="{FF2B5EF4-FFF2-40B4-BE49-F238E27FC236}">
                <a16:creationId xmlns:a16="http://schemas.microsoft.com/office/drawing/2014/main" id="{AB6B7B65-0162-48F3-E5C5-C97A6C818538}"/>
              </a:ext>
            </a:extLst>
          </p:cNvPr>
          <p:cNvSpPr txBox="1">
            <a:spLocks noChangeArrowheads="1"/>
          </p:cNvSpPr>
          <p:nvPr/>
        </p:nvSpPr>
        <p:spPr bwMode="auto">
          <a:xfrm>
            <a:off x="838201" y="1608334"/>
            <a:ext cx="5124585" cy="4700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228600" algn="just" defTabSz="914400">
              <a:lnSpc>
                <a:spcPct val="90000"/>
              </a:lnSpc>
              <a:spcAft>
                <a:spcPts val="600"/>
              </a:spcAft>
              <a:buFont typeface="Arial" panose="020B0604020202020204" pitchFamily="34" charset="0"/>
              <a:buChar char="•"/>
            </a:pPr>
            <a:r>
              <a:rPr lang="en-US" altLang="es-ES" sz="1600" dirty="0">
                <a:latin typeface="+mn-lt"/>
              </a:rPr>
              <a:t>Es una forma de prestación del servicio en situaciones ocasionales, excepcionales o especiales, que se presenten en el marco de una relación laboral, legal y reglamentaria con el Estado o con el sector privado, sin que </a:t>
            </a:r>
            <a:r>
              <a:rPr lang="en-US" altLang="es-ES" sz="1600" b="1" dirty="0">
                <a:latin typeface="+mn-lt"/>
              </a:rPr>
              <a:t>conlleve variación de las condiciones laborales establecidas </a:t>
            </a:r>
            <a:r>
              <a:rPr lang="en-US" altLang="es-ES" sz="1600" dirty="0">
                <a:latin typeface="+mn-lt"/>
              </a:rPr>
              <a:t>o pactadas al inicio de la relación laboral, por lo tanto sus garantías son:</a:t>
            </a:r>
          </a:p>
          <a:p>
            <a:pPr indent="-228600" algn="just" defTabSz="914400">
              <a:lnSpc>
                <a:spcPct val="90000"/>
              </a:lnSpc>
              <a:spcAft>
                <a:spcPts val="600"/>
              </a:spcAft>
              <a:buFont typeface="Arial" panose="020B0604020202020204" pitchFamily="34" charset="0"/>
              <a:buChar char="•"/>
            </a:pPr>
            <a:endParaRPr lang="en-US" altLang="es-ES" sz="1600" dirty="0">
              <a:latin typeface="+mn-lt"/>
            </a:endParaRPr>
          </a:p>
          <a:p>
            <a:pPr algn="just" defTabSz="914400">
              <a:lnSpc>
                <a:spcPct val="90000"/>
              </a:lnSpc>
              <a:spcAft>
                <a:spcPts val="600"/>
              </a:spcAft>
            </a:pPr>
            <a:r>
              <a:rPr lang="en-US" altLang="es-ES" sz="1600" dirty="0">
                <a:latin typeface="+mn-lt"/>
              </a:rPr>
              <a:t>a. La satisfacción de los principios de igualdad, moralidad, eficacia, seguridad jurídica, economía, celeridad, imparcialidad y publicidad propios del ejercicio de la función administrativa;</a:t>
            </a:r>
          </a:p>
          <a:p>
            <a:pPr algn="just" defTabSz="914400">
              <a:lnSpc>
                <a:spcPct val="90000"/>
              </a:lnSpc>
              <a:spcAft>
                <a:spcPts val="600"/>
              </a:spcAft>
            </a:pPr>
            <a:endParaRPr lang="en-US" altLang="es-ES" sz="1600" dirty="0">
              <a:latin typeface="+mn-lt"/>
            </a:endParaRPr>
          </a:p>
          <a:p>
            <a:pPr algn="just" defTabSz="914400">
              <a:lnSpc>
                <a:spcPct val="90000"/>
              </a:lnSpc>
              <a:spcAft>
                <a:spcPts val="600"/>
              </a:spcAft>
            </a:pPr>
            <a:r>
              <a:rPr lang="en-US" altLang="es-ES" sz="1600" dirty="0">
                <a:latin typeface="+mn-lt"/>
              </a:rPr>
              <a:t>b. La salvaguarda de las prerrogativas laborales y sociales de los trabajadores;</a:t>
            </a:r>
          </a:p>
          <a:p>
            <a:pPr algn="just" defTabSz="914400">
              <a:lnSpc>
                <a:spcPct val="90000"/>
              </a:lnSpc>
              <a:spcAft>
                <a:spcPts val="600"/>
              </a:spcAft>
            </a:pPr>
            <a:r>
              <a:rPr lang="en-US" altLang="es-ES" sz="1600" dirty="0">
                <a:latin typeface="+mn-lt"/>
              </a:rPr>
              <a:t> </a:t>
            </a:r>
          </a:p>
          <a:p>
            <a:pPr algn="just" defTabSz="914400">
              <a:lnSpc>
                <a:spcPct val="90000"/>
              </a:lnSpc>
              <a:spcAft>
                <a:spcPts val="600"/>
              </a:spcAft>
            </a:pPr>
            <a:r>
              <a:rPr lang="en-US" altLang="es-ES" sz="1600" dirty="0">
                <a:latin typeface="+mn-lt"/>
              </a:rPr>
              <a:t>c. El respeto de los principios esenciales del Estado Social de Derecho y de los derechos fundamentales de las personas.</a:t>
            </a:r>
          </a:p>
        </p:txBody>
      </p:sp>
      <p:pic>
        <p:nvPicPr>
          <p:cNvPr id="10244" name="Imagen 6" descr="Una sala de estar&#10;&#10;Descripción generada automáticamente">
            <a:extLst>
              <a:ext uri="{FF2B5EF4-FFF2-40B4-BE49-F238E27FC236}">
                <a16:creationId xmlns:a16="http://schemas.microsoft.com/office/drawing/2014/main" id="{412B90B2-E49C-2872-171E-379C4EC8D9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4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Resultado de imagen de logo esap">
            <a:extLst>
              <a:ext uri="{FF2B5EF4-FFF2-40B4-BE49-F238E27FC236}">
                <a16:creationId xmlns:a16="http://schemas.microsoft.com/office/drawing/2014/main" id="{05AC5480-4AB3-1BC9-B37C-97B0E85C7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27" y="0"/>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descr="Imagen que contiene cuarto&#10;&#10;Descripción generada automáticamente">
            <a:extLst>
              <a:ext uri="{FF2B5EF4-FFF2-40B4-BE49-F238E27FC236}">
                <a16:creationId xmlns:a16="http://schemas.microsoft.com/office/drawing/2014/main" id="{F1A6542D-1BDE-C6FC-0B69-EB9CAB74C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513" y="110185"/>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9995" name="Rectangle 16999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86" name="Rectangle 2">
            <a:extLst>
              <a:ext uri="{FF2B5EF4-FFF2-40B4-BE49-F238E27FC236}">
                <a16:creationId xmlns:a16="http://schemas.microsoft.com/office/drawing/2014/main" id="{7F41D47B-E01C-5315-EF81-419E46FCA80E}"/>
              </a:ext>
            </a:extLst>
          </p:cNvPr>
          <p:cNvSpPr>
            <a:spLocks noGrp="1" noChangeArrowheads="1"/>
          </p:cNvSpPr>
          <p:nvPr>
            <p:ph type="title"/>
          </p:nvPr>
        </p:nvSpPr>
        <p:spPr>
          <a:xfrm>
            <a:off x="6949623" y="971877"/>
            <a:ext cx="3460636" cy="773744"/>
          </a:xfrm>
        </p:spPr>
        <p:txBody>
          <a:bodyPr vert="horz" lIns="91440" tIns="45720" rIns="91440" bIns="45720" rtlCol="0" anchor="ctr">
            <a:normAutofit/>
          </a:bodyPr>
          <a:lstStyle/>
          <a:p>
            <a:pPr algn="ctr"/>
            <a:r>
              <a:rPr lang="en-US" altLang="es-CO" b="1" dirty="0"/>
              <a:t>CRITERIOS</a:t>
            </a:r>
          </a:p>
        </p:txBody>
      </p:sp>
      <p:pic>
        <p:nvPicPr>
          <p:cNvPr id="11268" name="Imagen 6" descr="Un hombre en frente de una computadora&#10;&#10;Descripción generada automáticamente con confianza media">
            <a:extLst>
              <a:ext uri="{FF2B5EF4-FFF2-40B4-BE49-F238E27FC236}">
                <a16:creationId xmlns:a16="http://schemas.microsoft.com/office/drawing/2014/main" id="{C4BA19BF-708F-124A-381D-504D2C8A98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47" r="4919"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uadroTexto 4">
            <a:extLst>
              <a:ext uri="{FF2B5EF4-FFF2-40B4-BE49-F238E27FC236}">
                <a16:creationId xmlns:a16="http://schemas.microsoft.com/office/drawing/2014/main" id="{29ECD16C-5C80-0F98-706F-3CC2663F534B}"/>
              </a:ext>
            </a:extLst>
          </p:cNvPr>
          <p:cNvSpPr txBox="1">
            <a:spLocks noChangeArrowheads="1"/>
          </p:cNvSpPr>
          <p:nvPr/>
        </p:nvSpPr>
        <p:spPr bwMode="auto">
          <a:xfrm>
            <a:off x="6096000" y="1893948"/>
            <a:ext cx="5877425" cy="47461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14400">
              <a:lnSpc>
                <a:spcPct val="90000"/>
              </a:lnSpc>
              <a:spcAft>
                <a:spcPts val="600"/>
              </a:spcAft>
            </a:pPr>
            <a:r>
              <a:rPr lang="en-US" altLang="es-ES" sz="1400" b="1" dirty="0">
                <a:cs typeface="Arial" panose="020B0604020202020204" pitchFamily="34" charset="0"/>
              </a:rPr>
              <a:t>a. Coordinación.</a:t>
            </a:r>
            <a:r>
              <a:rPr lang="en-US" altLang="es-ES" sz="1400" dirty="0">
                <a:cs typeface="Arial" panose="020B0604020202020204" pitchFamily="34" charset="0"/>
              </a:rPr>
              <a:t> Las funciones, servicios y actividades laborales deberán desarrollarse de manera armónica y complementaria entre el empleador y el trabajador para alcanzar los objetivos y logros fijados. La coordinación deberá darse desde el momento mismo de la asignación de tareas o actividades, </a:t>
            </a:r>
            <a:r>
              <a:rPr lang="en-US" altLang="es-ES" sz="1400" b="1" dirty="0">
                <a:cs typeface="Arial" panose="020B0604020202020204" pitchFamily="34" charset="0"/>
              </a:rPr>
              <a:t>para lo cual se deberán fijar los medios y herramientas que permitan el reporte, seguimiento y evaluación, así como la comunicación constante y recíproca.</a:t>
            </a:r>
          </a:p>
          <a:p>
            <a:pPr indent="-228600" algn="just" defTabSz="914400">
              <a:lnSpc>
                <a:spcPct val="90000"/>
              </a:lnSpc>
              <a:spcAft>
                <a:spcPts val="600"/>
              </a:spcAft>
              <a:buFont typeface="Arial" panose="020B0604020202020204" pitchFamily="34" charset="0"/>
              <a:buChar char="•"/>
            </a:pPr>
            <a:endParaRPr lang="en-US" altLang="es-ES" sz="1400" b="1" dirty="0">
              <a:cs typeface="Arial" panose="020B0604020202020204" pitchFamily="34" charset="0"/>
            </a:endParaRPr>
          </a:p>
          <a:p>
            <a:pPr algn="just" defTabSz="914400">
              <a:lnSpc>
                <a:spcPct val="90000"/>
              </a:lnSpc>
              <a:spcAft>
                <a:spcPts val="600"/>
              </a:spcAft>
            </a:pPr>
            <a:r>
              <a:rPr lang="en-US" altLang="es-ES" sz="1400" b="1" dirty="0">
                <a:cs typeface="Arial" panose="020B0604020202020204" pitchFamily="34" charset="0"/>
              </a:rPr>
              <a:t>b. Supervisión: </a:t>
            </a:r>
            <a:r>
              <a:rPr lang="en-US" altLang="es-ES" sz="1400" dirty="0">
                <a:cs typeface="Arial" panose="020B0604020202020204" pitchFamily="34" charset="0"/>
              </a:rPr>
              <a:t>implica que se mantenga la facultad subordinante del empleador, junto con la potestad de supervisión de las labores del trabajador. Permanecerán todas las obligaciones, derechos y deberes derivados de la prestación personal del servicio.</a:t>
            </a:r>
          </a:p>
          <a:p>
            <a:pPr algn="just" defTabSz="914400">
              <a:lnSpc>
                <a:spcPct val="90000"/>
              </a:lnSpc>
              <a:spcAft>
                <a:spcPts val="600"/>
              </a:spcAft>
            </a:pPr>
            <a:r>
              <a:rPr lang="en-US" altLang="es-ES" sz="1400" dirty="0">
                <a:cs typeface="Arial" panose="020B0604020202020204" pitchFamily="34" charset="0"/>
              </a:rPr>
              <a:t> </a:t>
            </a:r>
          </a:p>
          <a:p>
            <a:pPr algn="just" defTabSz="914400">
              <a:lnSpc>
                <a:spcPct val="90000"/>
              </a:lnSpc>
              <a:spcAft>
                <a:spcPts val="600"/>
              </a:spcAft>
            </a:pPr>
            <a:r>
              <a:rPr lang="en-US" altLang="es-ES" sz="1400" dirty="0">
                <a:cs typeface="Arial" panose="020B0604020202020204" pitchFamily="34" charset="0"/>
              </a:rPr>
              <a:t>El empleador determinará los instrumentos, la frecuencia y el modelo de evaluación del desempeño, cumplimiento de metas, así como el mecanismo para el reporte y/o resultados de éstas, por el tiempo que dure el trabajo en casa. </a:t>
            </a:r>
            <a:r>
              <a:rPr lang="en-US" altLang="es-ES" sz="1400" b="1" dirty="0">
                <a:cs typeface="Arial" panose="020B0604020202020204" pitchFamily="34" charset="0"/>
              </a:rPr>
              <a:t>El Gobierno nacional determinará los instrumentos para la habilitación del trabajo en casa para los servidores públicos.</a:t>
            </a:r>
          </a:p>
        </p:txBody>
      </p:sp>
      <p:pic>
        <p:nvPicPr>
          <p:cNvPr id="2" name="Picture 10" descr="Resultado de imagen de logo esap">
            <a:extLst>
              <a:ext uri="{FF2B5EF4-FFF2-40B4-BE49-F238E27FC236}">
                <a16:creationId xmlns:a16="http://schemas.microsoft.com/office/drawing/2014/main" id="{6E3B6D40-6EB8-6FD9-CBDD-C06E3B85D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67" y="318762"/>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2" descr="Imagen que contiene cuarto&#10;&#10;Descripción generada automáticamente">
            <a:extLst>
              <a:ext uri="{FF2B5EF4-FFF2-40B4-BE49-F238E27FC236}">
                <a16:creationId xmlns:a16="http://schemas.microsoft.com/office/drawing/2014/main" id="{C2FAA5FD-23CB-2490-21CB-C8ABF1FFC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0-#ppt_w/2"/>
                                          </p:val>
                                        </p:tav>
                                        <p:tav tm="100000">
                                          <p:val>
                                            <p:strVal val="#ppt_x"/>
                                          </p:val>
                                        </p:tav>
                                      </p:tavLst>
                                    </p:anim>
                                    <p:anim calcmode="lin" valueType="num">
                                      <p:cBhvr additive="base">
                                        <p:cTn id="8" dur="500" fill="hold"/>
                                        <p:tgtEl>
                                          <p:spTgt spid="1699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8835AED1-C900-3730-744F-41830EFA8B21}"/>
              </a:ext>
            </a:extLst>
          </p:cNvPr>
          <p:cNvSpPr>
            <a:spLocks noGrp="1" noChangeArrowheads="1"/>
          </p:cNvSpPr>
          <p:nvPr>
            <p:ph type="title"/>
          </p:nvPr>
        </p:nvSpPr>
        <p:spPr>
          <a:xfrm>
            <a:off x="233185" y="4430938"/>
            <a:ext cx="2322007" cy="982767"/>
          </a:xfrm>
        </p:spPr>
        <p:txBody>
          <a:bodyPr vert="horz" lIns="91440" tIns="45720" rIns="91440" bIns="45720" rtlCol="0" anchor="ctr">
            <a:normAutofit/>
          </a:bodyPr>
          <a:lstStyle/>
          <a:p>
            <a:pPr algn="ctr"/>
            <a:r>
              <a:rPr lang="en-US" altLang="es-CO" sz="3600" b="1" dirty="0"/>
              <a:t>CRITERIOS</a:t>
            </a:r>
          </a:p>
        </p:txBody>
      </p:sp>
      <p:pic>
        <p:nvPicPr>
          <p:cNvPr id="12292" name="Imagen 5" descr="Un control remoto en la mano&#10;&#10;Descripción generada automáticamente">
            <a:extLst>
              <a:ext uri="{FF2B5EF4-FFF2-40B4-BE49-F238E27FC236}">
                <a16:creationId xmlns:a16="http://schemas.microsoft.com/office/drawing/2014/main" id="{98FC5D1C-D657-5DA9-EF65-1A4BFF9295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86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uadroTexto 4">
            <a:extLst>
              <a:ext uri="{FF2B5EF4-FFF2-40B4-BE49-F238E27FC236}">
                <a16:creationId xmlns:a16="http://schemas.microsoft.com/office/drawing/2014/main" id="{9A8B5925-8C4F-0FD4-BE71-6F1AB68A820D}"/>
              </a:ext>
            </a:extLst>
          </p:cNvPr>
          <p:cNvSpPr txBox="1">
            <a:spLocks noChangeArrowheads="1"/>
          </p:cNvSpPr>
          <p:nvPr/>
        </p:nvSpPr>
        <p:spPr bwMode="auto">
          <a:xfrm>
            <a:off x="3008120" y="3752850"/>
            <a:ext cx="8701275" cy="28786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228600" algn="just" defTabSz="914400">
              <a:lnSpc>
                <a:spcPct val="90000"/>
              </a:lnSpc>
              <a:spcAft>
                <a:spcPts val="600"/>
              </a:spcAft>
              <a:buFont typeface="Arial" panose="020B0604020202020204" pitchFamily="34" charset="0"/>
              <a:buChar char="•"/>
            </a:pPr>
            <a:r>
              <a:rPr lang="en-US" altLang="es-ES" sz="1600" b="1" dirty="0">
                <a:latin typeface="+mn-lt"/>
              </a:rPr>
              <a:t>c. Desconexión laboral.</a:t>
            </a:r>
            <a:r>
              <a:rPr lang="en-US" altLang="es-ES" sz="1600" dirty="0">
                <a:latin typeface="+mn-lt"/>
              </a:rPr>
              <a:t> Es la garantía y el derecho que tiene todo trabajador y servidor público a disfrutar de su tiempo de descanso, permisos, vacaciones, feriados, licencias con el fin de conciliar su vida personal, familiar y laboral. Por su parte el empleador se abstendrá de formular órdenes u otros requerimientos al trabajador por fuera de la jornada laboral.</a:t>
            </a:r>
          </a:p>
          <a:p>
            <a:pPr indent="-228600" algn="just" defTabSz="914400">
              <a:lnSpc>
                <a:spcPct val="90000"/>
              </a:lnSpc>
              <a:spcAft>
                <a:spcPts val="600"/>
              </a:spcAft>
              <a:buFont typeface="Arial" panose="020B0604020202020204" pitchFamily="34" charset="0"/>
              <a:buChar char="•"/>
            </a:pPr>
            <a:endParaRPr lang="en-US" altLang="es-ES" sz="1600" dirty="0">
              <a:latin typeface="+mn-lt"/>
            </a:endParaRPr>
          </a:p>
          <a:p>
            <a:pPr indent="-228600" algn="just" defTabSz="914400">
              <a:lnSpc>
                <a:spcPct val="90000"/>
              </a:lnSpc>
              <a:spcAft>
                <a:spcPts val="600"/>
              </a:spcAft>
              <a:buFont typeface="Arial" panose="020B0604020202020204" pitchFamily="34" charset="0"/>
              <a:buChar char="•"/>
            </a:pPr>
            <a:r>
              <a:rPr lang="en-US" altLang="es-ES" sz="1600" b="1" dirty="0">
                <a:latin typeface="+mn-lt"/>
              </a:rPr>
              <a:t>d. Jornada de Trabajo: </a:t>
            </a:r>
            <a:r>
              <a:rPr lang="en-US" altLang="es-ES" sz="1600" dirty="0">
                <a:latin typeface="+mn-lt"/>
              </a:rPr>
              <a:t>Durante el tiempo que dure el trabajo en casa se mantendrán vigentes las normas aplicables a los servidores públicos, relativos al horario y la jornada laboral. Estarán excluidos del cumplimiento de estas disposiciones y de la remuneración del trabajo suplementario los trabajadores de dirección, de confianza o de manejo, así como los niveles directivo y asesor, en el sector público.</a:t>
            </a:r>
          </a:p>
        </p:txBody>
      </p:sp>
      <p:pic>
        <p:nvPicPr>
          <p:cNvPr id="2" name="Picture 10" descr="Resultado de imagen de logo esap">
            <a:extLst>
              <a:ext uri="{FF2B5EF4-FFF2-40B4-BE49-F238E27FC236}">
                <a16:creationId xmlns:a16="http://schemas.microsoft.com/office/drawing/2014/main" id="{D6DF4254-142B-A513-94D2-CFE54C7F1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67" y="318762"/>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2" descr="Imagen que contiene cuarto&#10;&#10;Descripción generada automáticamente">
            <a:extLst>
              <a:ext uri="{FF2B5EF4-FFF2-40B4-BE49-F238E27FC236}">
                <a16:creationId xmlns:a16="http://schemas.microsoft.com/office/drawing/2014/main" id="{49971C43-D369-6F2C-FB08-F26582F5B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0-#ppt_w/2"/>
                                          </p:val>
                                        </p:tav>
                                        <p:tav tm="100000">
                                          <p:val>
                                            <p:strVal val="#ppt_x"/>
                                          </p:val>
                                        </p:tav>
                                      </p:tavLst>
                                    </p:anim>
                                    <p:anim calcmode="lin" valueType="num">
                                      <p:cBhvr additive="base">
                                        <p:cTn id="8" dur="500" fill="hold"/>
                                        <p:tgtEl>
                                          <p:spTgt spid="1699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E999063-20A8-7CAF-DEF4-5331CDBEDA88}"/>
              </a:ext>
            </a:extLst>
          </p:cNvPr>
          <p:cNvSpPr>
            <a:spLocks noGrp="1"/>
          </p:cNvSpPr>
          <p:nvPr>
            <p:ph type="title"/>
          </p:nvPr>
        </p:nvSpPr>
        <p:spPr>
          <a:xfrm>
            <a:off x="2452023" y="775496"/>
            <a:ext cx="2659225" cy="1071789"/>
          </a:xfrm>
        </p:spPr>
        <p:txBody>
          <a:bodyPr vert="horz" lIns="91440" tIns="45720" rIns="91440" bIns="45720" rtlCol="0" anchor="ctr">
            <a:normAutofit/>
          </a:bodyPr>
          <a:lstStyle/>
          <a:p>
            <a:pPr algn="ctr">
              <a:defRPr/>
            </a:pPr>
            <a:r>
              <a:rPr lang="en-US" b="1" kern="1200" dirty="0">
                <a:solidFill>
                  <a:schemeClr val="tx1"/>
                </a:solidFill>
                <a:latin typeface="+mj-lt"/>
                <a:ea typeface="+mj-ea"/>
                <a:cs typeface="+mj-cs"/>
              </a:rPr>
              <a:t>TÉRMINO</a:t>
            </a:r>
          </a:p>
        </p:txBody>
      </p:sp>
      <p:sp>
        <p:nvSpPr>
          <p:cNvPr id="13322" name="Freeform: Shape 1332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5" name="Rectangle 1">
            <a:extLst>
              <a:ext uri="{FF2B5EF4-FFF2-40B4-BE49-F238E27FC236}">
                <a16:creationId xmlns:a16="http://schemas.microsoft.com/office/drawing/2014/main" id="{BE4440C5-46E1-A7B2-9D63-2DC80EDDC633}"/>
              </a:ext>
            </a:extLst>
          </p:cNvPr>
          <p:cNvSpPr>
            <a:spLocks noChangeArrowheads="1"/>
          </p:cNvSpPr>
          <p:nvPr/>
        </p:nvSpPr>
        <p:spPr bwMode="auto">
          <a:xfrm>
            <a:off x="838200" y="1825625"/>
            <a:ext cx="5558489"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spcBef>
                <a:spcPct val="20000"/>
              </a:spcBef>
              <a:buClr>
                <a:schemeClr val="tx1"/>
              </a:buClr>
              <a:buSzPct val="75000"/>
              <a:buFont typeface="Wingdings" panose="05000000000000000000" pitchFamily="2" charset="2"/>
              <a:buChar char="l"/>
              <a:tabLst>
                <a:tab pos="409575" algn="l"/>
              </a:tabLst>
              <a:defRPr sz="2800">
                <a:solidFill>
                  <a:schemeClr val="tx1"/>
                </a:solidFill>
                <a:latin typeface="Arial" panose="020B0604020202020204" pitchFamily="34" charset="0"/>
              </a:defRPr>
            </a:lvl1pPr>
            <a:lvl2pPr marL="742950" indent="-285750">
              <a:spcBef>
                <a:spcPct val="20000"/>
              </a:spcBef>
              <a:buClr>
                <a:schemeClr val="tx1"/>
              </a:buClr>
              <a:buSzPct val="75000"/>
              <a:buChar char="–"/>
              <a:tabLst>
                <a:tab pos="409575" algn="l"/>
              </a:tabLst>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tabLst>
                <a:tab pos="409575" algn="l"/>
              </a:tabLst>
              <a:defRPr sz="2000">
                <a:solidFill>
                  <a:schemeClr val="tx1"/>
                </a:solidFill>
                <a:latin typeface="Arial" panose="020B0604020202020204" pitchFamily="34" charset="0"/>
              </a:defRPr>
            </a:lvl3pPr>
            <a:lvl4pPr marL="1600200" indent="-228600">
              <a:spcBef>
                <a:spcPct val="20000"/>
              </a:spcBef>
              <a:buClr>
                <a:schemeClr val="tx1"/>
              </a:buClr>
              <a:buSzPct val="80000"/>
              <a:buChar char="–"/>
              <a:tabLst>
                <a:tab pos="409575" algn="l"/>
              </a:tabLst>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9pPr>
          </a:lstStyle>
          <a:p>
            <a:pPr indent="-228600" algn="just" defTabSz="914400">
              <a:lnSpc>
                <a:spcPct val="90000"/>
              </a:lnSpc>
              <a:buFont typeface="Arial" panose="020B0604020202020204" pitchFamily="34" charset="0"/>
              <a:buChar char="•"/>
            </a:pPr>
            <a:r>
              <a:rPr lang="en-US" altLang="es-ES" sz="1800" dirty="0">
                <a:latin typeface="+mn-lt"/>
              </a:rPr>
              <a:t>La habilitación de trabajo en casa originada por circunstancias excepcionales, ocasionales o especiales </a:t>
            </a:r>
            <a:r>
              <a:rPr lang="en-US" altLang="es-ES" sz="1800" b="1" dirty="0">
                <a:latin typeface="+mn-lt"/>
              </a:rPr>
              <a:t>se extenderá hasta por un término de tres meses prorrogables por un término igual por una única vez,</a:t>
            </a:r>
            <a:r>
              <a:rPr lang="en-US" altLang="es-ES" sz="1800" dirty="0">
                <a:latin typeface="+mn-lt"/>
              </a:rPr>
              <a:t> sin embargo, si persisten las circunstancias ocasionales, excepcionales o especiales que impidieron que el trabajador pudiera realizar sus funciones en su lugar de trabajo se extenderá </a:t>
            </a:r>
            <a:r>
              <a:rPr lang="en-US" altLang="es-ES" sz="1800" b="1" dirty="0">
                <a:latin typeface="+mn-lt"/>
              </a:rPr>
              <a:t>la habilitación de trabajo en casa hasta que desaparezcan dichas condiciones.</a:t>
            </a:r>
          </a:p>
          <a:p>
            <a:pPr indent="-228600" algn="just" defTabSz="914400">
              <a:lnSpc>
                <a:spcPct val="90000"/>
              </a:lnSpc>
              <a:buFont typeface="Arial" panose="020B0604020202020204" pitchFamily="34" charset="0"/>
              <a:buChar char="•"/>
            </a:pPr>
            <a:endParaRPr lang="en-US" altLang="es-ES" sz="1800" b="1" dirty="0">
              <a:latin typeface="+mn-lt"/>
            </a:endParaRPr>
          </a:p>
          <a:p>
            <a:pPr indent="-228600" algn="just" defTabSz="914400">
              <a:lnSpc>
                <a:spcPct val="90000"/>
              </a:lnSpc>
              <a:buFont typeface="Arial" panose="020B0604020202020204" pitchFamily="34" charset="0"/>
              <a:buChar char="•"/>
            </a:pPr>
            <a:r>
              <a:rPr lang="en-US" altLang="es-ES" sz="1800" dirty="0">
                <a:latin typeface="+mn-lt"/>
              </a:rPr>
              <a:t>En todo caso, el empleador o nominador conserva </a:t>
            </a:r>
            <a:r>
              <a:rPr lang="en-US" altLang="es-ES" sz="1800" b="1" dirty="0">
                <a:latin typeface="+mn-lt"/>
              </a:rPr>
              <a:t>la facultad unilateral de dar por terminada la habilitación de trabajo en casa</a:t>
            </a:r>
            <a:r>
              <a:rPr lang="en-US" altLang="es-ES" sz="1800" dirty="0">
                <a:latin typeface="+mn-lt"/>
              </a:rPr>
              <a:t>, siempre y cuando desaparezcan las circunstancias ocasionales, excepcionales o especiales que dieron origen a dicha habilitación.</a:t>
            </a:r>
          </a:p>
        </p:txBody>
      </p:sp>
      <p:sp>
        <p:nvSpPr>
          <p:cNvPr id="13324" name="Oval 1332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6" name="Block Arc 1332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28" name="Freeform: Shape 1332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3330" name="Straight Connector 1332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332" name="Freeform: Shape 1333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334" name="Arc 1333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36" name="Freeform: Shape 1333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descr="Resultado de imagen de logo esap">
            <a:extLst>
              <a:ext uri="{FF2B5EF4-FFF2-40B4-BE49-F238E27FC236}">
                <a16:creationId xmlns:a16="http://schemas.microsoft.com/office/drawing/2014/main" id="{B69258B6-B631-1BAA-06DF-8F349A41E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67" y="318762"/>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descr="Imagen que contiene cuarto&#10;&#10;Descripción generada automáticamente">
            <a:extLst>
              <a:ext uri="{FF2B5EF4-FFF2-40B4-BE49-F238E27FC236}">
                <a16:creationId xmlns:a16="http://schemas.microsoft.com/office/drawing/2014/main" id="{7741583C-853C-CCEE-6A82-B727D2A60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018" y="277309"/>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45" name="Arc 1434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338" name="Título 1">
            <a:extLst>
              <a:ext uri="{FF2B5EF4-FFF2-40B4-BE49-F238E27FC236}">
                <a16:creationId xmlns:a16="http://schemas.microsoft.com/office/drawing/2014/main" id="{8CE4C21E-0550-C84F-BA81-57879AF1BA21}"/>
              </a:ext>
            </a:extLst>
          </p:cNvPr>
          <p:cNvSpPr>
            <a:spLocks noGrp="1" noChangeArrowheads="1"/>
          </p:cNvSpPr>
          <p:nvPr>
            <p:ph type="title"/>
          </p:nvPr>
        </p:nvSpPr>
        <p:spPr>
          <a:xfrm>
            <a:off x="5425033" y="802979"/>
            <a:ext cx="5235172" cy="854905"/>
          </a:xfrm>
        </p:spPr>
        <p:txBody>
          <a:bodyPr vert="horz" lIns="91440" tIns="45720" rIns="91440" bIns="45720" rtlCol="0" anchor="ctr">
            <a:normAutofit/>
          </a:bodyPr>
          <a:lstStyle/>
          <a:p>
            <a:pPr algn="ctr"/>
            <a:r>
              <a:rPr lang="en-US" altLang="es-ES" sz="3600" b="1" kern="1200" dirty="0">
                <a:solidFill>
                  <a:schemeClr val="tx1"/>
                </a:solidFill>
                <a:latin typeface="+mj-lt"/>
                <a:ea typeface="+mj-ea"/>
                <a:cs typeface="+mj-cs"/>
              </a:rPr>
              <a:t>ELEMENTOS DE TRABAJO</a:t>
            </a:r>
          </a:p>
        </p:txBody>
      </p:sp>
      <p:sp>
        <p:nvSpPr>
          <p:cNvPr id="14347" name="Freeform: Shape 1434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3" descr="Imagen que contiene Diagrama&#10;&#10;Descripción generada automáticamente">
            <a:extLst>
              <a:ext uri="{FF2B5EF4-FFF2-40B4-BE49-F238E27FC236}">
                <a16:creationId xmlns:a16="http://schemas.microsoft.com/office/drawing/2014/main" id="{597DF788-799F-8CAC-4EF9-A65F8F58A4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273" y="1741955"/>
            <a:ext cx="3680811" cy="315307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contenido 3">
            <a:extLst>
              <a:ext uri="{FF2B5EF4-FFF2-40B4-BE49-F238E27FC236}">
                <a16:creationId xmlns:a16="http://schemas.microsoft.com/office/drawing/2014/main" id="{6FA6F402-9020-5E04-407B-340A66EE8C43}"/>
              </a:ext>
            </a:extLst>
          </p:cNvPr>
          <p:cNvSpPr>
            <a:spLocks noGrp="1"/>
          </p:cNvSpPr>
          <p:nvPr>
            <p:ph sz="half" idx="2"/>
          </p:nvPr>
        </p:nvSpPr>
        <p:spPr>
          <a:xfrm>
            <a:off x="4828374" y="1741954"/>
            <a:ext cx="6525426" cy="4752849"/>
          </a:xfrm>
        </p:spPr>
        <p:txBody>
          <a:bodyPr vert="horz" lIns="91440" tIns="45720" rIns="91440" bIns="45720" rtlCol="0">
            <a:normAutofit/>
          </a:bodyPr>
          <a:lstStyle/>
          <a:p>
            <a:pPr marL="0" algn="just">
              <a:defRPr/>
            </a:pPr>
            <a:r>
              <a:rPr lang="en-US" sz="1600" dirty="0"/>
              <a:t>Para el desarrollo del trabajo en casa y el cumplimiento de sus funciones, el servidor público, podrá disponer de sus propios equipos y demás herramientas, siempre que medie acuerdo con el respectivo empleador y/o entidad pública.</a:t>
            </a:r>
          </a:p>
          <a:p>
            <a:pPr marL="0" algn="just">
              <a:defRPr/>
            </a:pPr>
            <a:endParaRPr lang="en-US" sz="1600" dirty="0"/>
          </a:p>
          <a:p>
            <a:pPr marL="0" algn="just">
              <a:defRPr/>
            </a:pPr>
            <a:r>
              <a:rPr lang="en-US" sz="1600" dirty="0"/>
              <a:t>Si no se llega al mencionado acuerdo, el empleador suministrará los equipos, sistemas de información, software o materiales necesarios para el desarrollo de la función o labor contratada, de acuerdo con los recursos disponibles para tal efecto.</a:t>
            </a:r>
          </a:p>
          <a:p>
            <a:pPr marL="0" indent="0" algn="just">
              <a:buNone/>
              <a:defRPr/>
            </a:pPr>
            <a:endParaRPr lang="en-US" sz="1600" dirty="0"/>
          </a:p>
          <a:p>
            <a:pPr marL="0" algn="just">
              <a:defRPr/>
            </a:pPr>
            <a:r>
              <a:rPr lang="en-US" sz="1600" dirty="0"/>
              <a:t>El empleador definirá los criterios y responsabilidades en cuanto al acceso y cuidado de los equipos, así como respecto a la custodia y reserva de la información de conformidad con la normativa vigente sobre la materia.</a:t>
            </a:r>
          </a:p>
          <a:p>
            <a:pPr marL="0" indent="0" algn="just">
              <a:buNone/>
              <a:defRPr/>
            </a:pPr>
            <a:endParaRPr lang="en-US" sz="1600" dirty="0"/>
          </a:p>
          <a:p>
            <a:pPr marL="0" algn="just">
              <a:defRPr/>
            </a:pPr>
            <a:r>
              <a:rPr lang="en-US" sz="1600" dirty="0"/>
              <a:t>En todo caso el empleador es el primer responsable de suministrar los equipos necesarios para el desarrollo de las actividades, cumplimiento de funciones y prestación del servicio bajo la habilitación de trabajo en casa.</a:t>
            </a:r>
          </a:p>
          <a:p>
            <a:pPr>
              <a:defRPr/>
            </a:pPr>
            <a:endParaRPr lang="en-US" sz="1300" dirty="0"/>
          </a:p>
        </p:txBody>
      </p:sp>
      <p:pic>
        <p:nvPicPr>
          <p:cNvPr id="5" name="Picture 10" descr="Resultado de imagen de logo esap">
            <a:extLst>
              <a:ext uri="{FF2B5EF4-FFF2-40B4-BE49-F238E27FC236}">
                <a16:creationId xmlns:a16="http://schemas.microsoft.com/office/drawing/2014/main" id="{BEBE9F0B-143F-EA48-E328-A384FE129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67" y="318762"/>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Imagen que contiene cuarto&#10;&#10;Descripción generada automáticamente">
            <a:extLst>
              <a:ext uri="{FF2B5EF4-FFF2-40B4-BE49-F238E27FC236}">
                <a16:creationId xmlns:a16="http://schemas.microsoft.com/office/drawing/2014/main" id="{E7814FD6-7C2A-DF83-9764-B8588B93B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2840"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5" name="Rectangle 1640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7" name="Rectangle 16406">
            <a:extLst>
              <a:ext uri="{FF2B5EF4-FFF2-40B4-BE49-F238E27FC236}">
                <a16:creationId xmlns:a16="http://schemas.microsoft.com/office/drawing/2014/main" id="{3FCCA929-7A61-4313-8A90-619CDF425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409" name="Picture 16408">
            <a:extLst>
              <a:ext uri="{FF2B5EF4-FFF2-40B4-BE49-F238E27FC236}">
                <a16:creationId xmlns:a16="http://schemas.microsoft.com/office/drawing/2014/main" id="{24250F98-AE57-452A-8B22-1B78911F0B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411" name="Rectangle 16410">
            <a:extLst>
              <a:ext uri="{FF2B5EF4-FFF2-40B4-BE49-F238E27FC236}">
                <a16:creationId xmlns:a16="http://schemas.microsoft.com/office/drawing/2014/main" id="{0464315C-FCA9-40FE-892E-D4A5B3A5B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13" name="Rectangle 16412">
            <a:extLst>
              <a:ext uri="{FF2B5EF4-FFF2-40B4-BE49-F238E27FC236}">
                <a16:creationId xmlns:a16="http://schemas.microsoft.com/office/drawing/2014/main" id="{4BF9520B-E0CD-4FA7-91B5-7DC36B606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5195"/>
            <a:ext cx="12192000" cy="5389511"/>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AD0CA368-727D-F01D-15AF-71BF66D54678}"/>
              </a:ext>
            </a:extLst>
          </p:cNvPr>
          <p:cNvSpPr>
            <a:spLocks noGrp="1" noChangeArrowheads="1"/>
          </p:cNvSpPr>
          <p:nvPr>
            <p:ph type="title"/>
          </p:nvPr>
        </p:nvSpPr>
        <p:spPr>
          <a:xfrm>
            <a:off x="1191965" y="1084729"/>
            <a:ext cx="9994378" cy="1391959"/>
          </a:xfrm>
        </p:spPr>
        <p:txBody>
          <a:bodyPr vert="horz" lIns="91440" tIns="45720" rIns="91440" bIns="45720" rtlCol="0" anchor="b">
            <a:normAutofit fontScale="90000"/>
          </a:bodyPr>
          <a:lstStyle/>
          <a:p>
            <a:r>
              <a:rPr lang="en-US" altLang="es-CO" sz="4800" b="1" kern="1200" dirty="0">
                <a:solidFill>
                  <a:schemeClr val="tx1"/>
                </a:solidFill>
                <a:latin typeface="+mj-lt"/>
                <a:ea typeface="+mj-ea"/>
                <a:cs typeface="+mj-cs"/>
              </a:rPr>
              <a:t>DERECHOS SALARIALES </a:t>
            </a:r>
            <a:br>
              <a:rPr lang="en-US" altLang="es-CO" sz="4800" b="1" kern="1200" dirty="0">
                <a:solidFill>
                  <a:schemeClr val="tx1"/>
                </a:solidFill>
                <a:latin typeface="+mj-lt"/>
                <a:ea typeface="+mj-ea"/>
                <a:cs typeface="+mj-cs"/>
              </a:rPr>
            </a:br>
            <a:r>
              <a:rPr lang="en-US" altLang="es-CO" sz="4800" b="1" kern="1200" dirty="0">
                <a:solidFill>
                  <a:schemeClr val="tx1"/>
                </a:solidFill>
                <a:latin typeface="+mj-lt"/>
                <a:ea typeface="+mj-ea"/>
                <a:cs typeface="+mj-cs"/>
              </a:rPr>
              <a:t>Y PRESTACIONALES</a:t>
            </a:r>
          </a:p>
        </p:txBody>
      </p:sp>
      <p:sp>
        <p:nvSpPr>
          <p:cNvPr id="16387" name="CuadroTexto 10">
            <a:extLst>
              <a:ext uri="{FF2B5EF4-FFF2-40B4-BE49-F238E27FC236}">
                <a16:creationId xmlns:a16="http://schemas.microsoft.com/office/drawing/2014/main" id="{70156B89-461E-DA4D-4C45-8640210D1AE0}"/>
              </a:ext>
            </a:extLst>
          </p:cNvPr>
          <p:cNvSpPr txBox="1">
            <a:spLocks noChangeArrowheads="1"/>
          </p:cNvSpPr>
          <p:nvPr/>
        </p:nvSpPr>
        <p:spPr bwMode="auto">
          <a:xfrm>
            <a:off x="1191965" y="2657611"/>
            <a:ext cx="9994378" cy="31156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indent="-228600" algn="just" defTabSz="914400">
              <a:lnSpc>
                <a:spcPct val="90000"/>
              </a:lnSpc>
              <a:buFont typeface="Arial" panose="020B0604020202020204" pitchFamily="34" charset="0"/>
              <a:buChar char="•"/>
            </a:pPr>
            <a:r>
              <a:rPr lang="en-US" altLang="es-ES" sz="1600" dirty="0">
                <a:latin typeface="+mn-lt"/>
              </a:rPr>
              <a:t>Durante el tiempo que el servidor público preste sus servicios o desarrolle sus actividades bajo la habilitación de trabajo en casa, tendrá derecho a percibir los salarios y prestaciones sociales derivadas de su relación laboral.</a:t>
            </a:r>
          </a:p>
          <a:p>
            <a:pPr indent="-228600" algn="just" defTabSz="914400">
              <a:lnSpc>
                <a:spcPct val="90000"/>
              </a:lnSpc>
              <a:buFont typeface="Arial" panose="020B0604020202020204" pitchFamily="34" charset="0"/>
              <a:buChar char="•"/>
            </a:pPr>
            <a:endParaRPr lang="en-US" altLang="es-ES" sz="1600" dirty="0">
              <a:latin typeface="+mn-lt"/>
            </a:endParaRPr>
          </a:p>
          <a:p>
            <a:pPr indent="-228600" algn="just" defTabSz="914400">
              <a:lnSpc>
                <a:spcPct val="90000"/>
              </a:lnSpc>
              <a:buFont typeface="Arial" panose="020B0604020202020204" pitchFamily="34" charset="0"/>
              <a:buChar char="•"/>
            </a:pPr>
            <a:r>
              <a:rPr lang="en-US" altLang="es-ES" sz="1600" dirty="0">
                <a:latin typeface="+mn-lt"/>
              </a:rPr>
              <a:t>A los servidores públicos que devenguen hasta dos salarios mínimos legales mensuales vigente y que se les reconozca el auxilio de transporte en los términos de las normas vigentes sobre el particular, durante el tiempo que presten sus servicios bajo la habilitación de trabajo en casa, se le reconocerá este pago a título de auxilio de conectividad digital. El auxilio de conectividad y el auxilio de transporte no son acumulables.</a:t>
            </a:r>
          </a:p>
          <a:p>
            <a:pPr indent="-228600" algn="just" defTabSz="914400">
              <a:lnSpc>
                <a:spcPct val="90000"/>
              </a:lnSpc>
              <a:buFont typeface="Arial" panose="020B0604020202020204" pitchFamily="34" charset="0"/>
              <a:buChar char="•"/>
            </a:pPr>
            <a:endParaRPr lang="en-US" altLang="es-ES" sz="1600" dirty="0">
              <a:latin typeface="+mn-lt"/>
            </a:endParaRPr>
          </a:p>
          <a:p>
            <a:pPr indent="-228600" algn="just" defTabSz="914400">
              <a:lnSpc>
                <a:spcPct val="90000"/>
              </a:lnSpc>
              <a:buFont typeface="Arial" panose="020B0604020202020204" pitchFamily="34" charset="0"/>
              <a:buChar char="•"/>
            </a:pPr>
            <a:r>
              <a:rPr lang="en-US" altLang="es-ES" sz="1600" dirty="0">
                <a:latin typeface="+mn-lt"/>
              </a:rPr>
              <a:t>Para los servidores públicos, el auxilio de conectividad se reconocerá en los términos y condiciones establecidos para el auxilio de transporte.</a:t>
            </a:r>
          </a:p>
        </p:txBody>
      </p:sp>
      <p:sp>
        <p:nvSpPr>
          <p:cNvPr id="7" name="Rectangle 2">
            <a:extLst>
              <a:ext uri="{FF2B5EF4-FFF2-40B4-BE49-F238E27FC236}">
                <a16:creationId xmlns:a16="http://schemas.microsoft.com/office/drawing/2014/main" id="{F6B88046-AE3D-F209-763A-CA839498ABD5}"/>
              </a:ext>
            </a:extLst>
          </p:cNvPr>
          <p:cNvSpPr txBox="1">
            <a:spLocks noChangeArrowheads="1"/>
          </p:cNvSpPr>
          <p:nvPr/>
        </p:nvSpPr>
        <p:spPr>
          <a:xfrm>
            <a:off x="3119438" y="957264"/>
            <a:ext cx="6572250" cy="1049337"/>
          </a:xfrm>
          <a:prstGeom prst="rect">
            <a:avLst/>
          </a:prstGeom>
        </p:spPr>
        <p:txBody>
          <a:bodyPr>
            <a:normAutofit/>
          </a:bodyPr>
          <a:lst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a:lstStyle>
          <a:p>
            <a:pPr algn="ctr" eaLnBrk="1" fontAlgn="auto" hangingPunct="1">
              <a:spcAft>
                <a:spcPts val="0"/>
              </a:spcAft>
              <a:defRPr/>
            </a:pPr>
            <a:endParaRPr lang="es-ES" altLang="es-CO" sz="2800" b="1" dirty="0"/>
          </a:p>
        </p:txBody>
      </p:sp>
      <p:pic>
        <p:nvPicPr>
          <p:cNvPr id="4" name="Picture 10" descr="Resultado de imagen de logo esap">
            <a:extLst>
              <a:ext uri="{FF2B5EF4-FFF2-40B4-BE49-F238E27FC236}">
                <a16:creationId xmlns:a16="http://schemas.microsoft.com/office/drawing/2014/main" id="{0E95171F-3287-EAE4-9B6C-8F5C1D4067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54"/>
          <a:stretch/>
        </p:blipFill>
        <p:spPr bwMode="auto">
          <a:xfrm>
            <a:off x="-1" y="768759"/>
            <a:ext cx="1320215"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2" descr="Imagen que contiene cuarto&#10;&#10;Descripción generada automáticamente">
            <a:extLst>
              <a:ext uri="{FF2B5EF4-FFF2-40B4-BE49-F238E27FC236}">
                <a16:creationId xmlns:a16="http://schemas.microsoft.com/office/drawing/2014/main" id="{0FF0DB62-E9A8-DC29-3835-4C3E38227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3743" y="88132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92BBDD9D-3F6E-4A19-AE3D-5CFC89EFF3B2}"/>
              </a:ext>
            </a:extLst>
          </p:cNvPr>
          <p:cNvSpPr>
            <a:spLocks noGrp="1"/>
          </p:cNvSpPr>
          <p:nvPr>
            <p:ph type="title"/>
          </p:nvPr>
        </p:nvSpPr>
        <p:spPr>
          <a:xfrm>
            <a:off x="3461153" y="1192897"/>
            <a:ext cx="5832475" cy="750441"/>
          </a:xfrm>
        </p:spPr>
        <p:txBody>
          <a:bodyPr>
            <a:noAutofit/>
          </a:bodyPr>
          <a:lstStyle/>
          <a:p>
            <a:pPr algn="ctr"/>
            <a:r>
              <a:rPr lang="es-CO" b="1" i="0" dirty="0">
                <a:solidFill>
                  <a:srgbClr val="333333"/>
                </a:solidFill>
                <a:effectLst/>
                <a:latin typeface="Segoe UI" panose="020B0502040204020203" pitchFamily="34" charset="0"/>
              </a:rPr>
              <a:t>DIFERENCIAS</a:t>
            </a:r>
            <a:endParaRPr lang="es-CO" b="0" i="0" dirty="0">
              <a:solidFill>
                <a:srgbClr val="333333"/>
              </a:solidFill>
              <a:effectLst/>
              <a:latin typeface="Segoe UI" panose="020B0502040204020203" pitchFamily="34" charset="0"/>
            </a:endParaRPr>
          </a:p>
        </p:txBody>
      </p:sp>
      <p:pic>
        <p:nvPicPr>
          <p:cNvPr id="7" name="Picture 10" descr="Resultado de imagen de logo esap">
            <a:extLst>
              <a:ext uri="{FF2B5EF4-FFF2-40B4-BE49-F238E27FC236}">
                <a16:creationId xmlns:a16="http://schemas.microsoft.com/office/drawing/2014/main" id="{3D641AD0-A5A9-7654-B3F5-1A8F81DF1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84" y="112180"/>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a:extLst>
              <a:ext uri="{FF2B5EF4-FFF2-40B4-BE49-F238E27FC236}">
                <a16:creationId xmlns:a16="http://schemas.microsoft.com/office/drawing/2014/main" id="{43D977D4-E251-E1A8-2F8B-6F8E049A05AC}"/>
              </a:ext>
            </a:extLst>
          </p:cNvPr>
          <p:cNvSpPr txBox="1">
            <a:spLocks/>
          </p:cNvSpPr>
          <p:nvPr/>
        </p:nvSpPr>
        <p:spPr bwMode="auto">
          <a:xfrm>
            <a:off x="345233" y="1568118"/>
            <a:ext cx="11280709" cy="4580756"/>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eaLnBrk="1" hangingPunct="1">
              <a:lnSpc>
                <a:spcPct val="80000"/>
              </a:lnSpc>
              <a:buNone/>
              <a:defRPr/>
            </a:pPr>
            <a:endParaRPr lang="es-CO" sz="1500" dirty="0"/>
          </a:p>
        </p:txBody>
      </p:sp>
      <p:graphicFrame>
        <p:nvGraphicFramePr>
          <p:cNvPr id="14340" name="CuadroTexto 2">
            <a:extLst>
              <a:ext uri="{FF2B5EF4-FFF2-40B4-BE49-F238E27FC236}">
                <a16:creationId xmlns:a16="http://schemas.microsoft.com/office/drawing/2014/main" id="{15ECF7E0-D69B-7ABF-5E0B-6E0BCEA45011}"/>
              </a:ext>
            </a:extLst>
          </p:cNvPr>
          <p:cNvGraphicFramePr/>
          <p:nvPr>
            <p:extLst>
              <p:ext uri="{D42A27DB-BD31-4B8C-83A1-F6EECF244321}">
                <p14:modId xmlns:p14="http://schemas.microsoft.com/office/powerpoint/2010/main" val="285504652"/>
              </p:ext>
            </p:extLst>
          </p:nvPr>
        </p:nvGraphicFramePr>
        <p:xfrm>
          <a:off x="908016" y="2135749"/>
          <a:ext cx="10938751" cy="412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2" descr="Imagen que contiene cuarto&#10;&#10;Descripción generada automáticamente">
            <a:extLst>
              <a:ext uri="{FF2B5EF4-FFF2-40B4-BE49-F238E27FC236}">
                <a16:creationId xmlns:a16="http://schemas.microsoft.com/office/drawing/2014/main" id="{799C1155-489F-1D0D-CE46-AA67D2D539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94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5320CE-9683-453C-BD57-29DA1ED4C043}"/>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latin typeface="+mj-lt"/>
                <a:ea typeface="+mj-ea"/>
                <a:cs typeface="+mj-cs"/>
              </a:rPr>
              <a:t>TRABAJO REMOTO</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7FCAFE14-590A-75AE-91F5-C39A79246D4D}"/>
              </a:ext>
            </a:extLst>
          </p:cNvPr>
          <p:cNvSpPr txBox="1"/>
          <p:nvPr/>
        </p:nvSpPr>
        <p:spPr>
          <a:xfrm>
            <a:off x="4167272" y="591344"/>
            <a:ext cx="7186528" cy="5585619"/>
          </a:xfrm>
          <a:prstGeom prst="rect">
            <a:avLst/>
          </a:prstGeom>
        </p:spPr>
        <p:txBody>
          <a:bodyPr vert="horz" lIns="91440" tIns="45720" rIns="91440" bIns="45720" rtlCol="0" anchor="ctr">
            <a:normAutofit/>
          </a:bodyPr>
          <a:lstStyle/>
          <a:p>
            <a:pPr marL="285750" indent="-285750" algn="just" defTabSz="914400">
              <a:lnSpc>
                <a:spcPct val="90000"/>
              </a:lnSpc>
              <a:spcAft>
                <a:spcPts val="600"/>
              </a:spcAft>
              <a:buFont typeface="Arial" panose="020B0604020202020204" pitchFamily="34" charset="0"/>
              <a:buChar char="•"/>
            </a:pPr>
            <a:r>
              <a:rPr lang="en-US" sz="1400" b="0" i="0" dirty="0">
                <a:effectLst/>
              </a:rPr>
              <a:t>Es una Nueva forma de ejecución del contrato de trabajo</a:t>
            </a:r>
          </a:p>
          <a:p>
            <a:pPr marL="285750" indent="-285750" algn="just" defTabSz="914400">
              <a:lnSpc>
                <a:spcPct val="90000"/>
              </a:lnSpc>
              <a:spcAft>
                <a:spcPts val="600"/>
              </a:spcAft>
              <a:buFont typeface="Arial" panose="020B0604020202020204" pitchFamily="34" charset="0"/>
              <a:buChar char="•"/>
            </a:pPr>
            <a:endParaRPr lang="en-US" sz="1400" b="0" i="0" dirty="0">
              <a:effectLst/>
            </a:endParaRPr>
          </a:p>
          <a:p>
            <a:pPr marL="285750" indent="-285750" algn="just" defTabSz="914400">
              <a:lnSpc>
                <a:spcPct val="90000"/>
              </a:lnSpc>
              <a:spcAft>
                <a:spcPts val="600"/>
              </a:spcAft>
              <a:buFont typeface="Arial" panose="020B0604020202020204" pitchFamily="34" charset="0"/>
              <a:buChar char="•"/>
            </a:pPr>
            <a:r>
              <a:rPr lang="en-US" sz="1400" b="0" i="0" dirty="0">
                <a:effectLst/>
              </a:rPr>
              <a:t>En esta modalidad, el empleador y trabajador no interactúan físicamente, desde su inicio hasta su terminación, se realiza de manera remota mediante la utilización de tecnologías de la información y las telecomunicaciones u otro medio.</a:t>
            </a:r>
          </a:p>
          <a:p>
            <a:pPr marL="285750" indent="-285750" algn="just" defTabSz="914400">
              <a:lnSpc>
                <a:spcPct val="90000"/>
              </a:lnSpc>
              <a:spcAft>
                <a:spcPts val="600"/>
              </a:spcAft>
              <a:buFont typeface="Arial" panose="020B0604020202020204" pitchFamily="34" charset="0"/>
              <a:buChar char="•"/>
            </a:pPr>
            <a:endParaRPr lang="en-US" sz="1400" b="0" i="0" dirty="0">
              <a:effectLst/>
            </a:endParaRPr>
          </a:p>
          <a:p>
            <a:pPr marL="285750" indent="-285750" algn="just" defTabSz="914400">
              <a:lnSpc>
                <a:spcPct val="90000"/>
              </a:lnSpc>
              <a:spcAft>
                <a:spcPts val="600"/>
              </a:spcAft>
              <a:buFont typeface="Arial" panose="020B0604020202020204" pitchFamily="34" charset="0"/>
              <a:buChar char="•"/>
            </a:pPr>
            <a:r>
              <a:rPr lang="en-US" sz="1400" b="0" i="0" dirty="0">
                <a:effectLst/>
              </a:rPr>
              <a:t>El oficio establece que el trabajador puede ser citado en 3 eventos particulares: (</a:t>
            </a:r>
            <a:r>
              <a:rPr lang="en-US" sz="1400" b="0" i="0" dirty="0" err="1">
                <a:effectLst/>
              </a:rPr>
              <a:t>i</a:t>
            </a:r>
            <a:r>
              <a:rPr lang="en-US" sz="1400" b="0" i="0" dirty="0">
                <a:effectLst/>
              </a:rPr>
              <a:t>) verificación de los estándares que deben cumplir las herramientas y los equipos de trabajo, (ii) cuando se requiera instalar o actualizar manualmente en los equipos de trabajo algún tipo de software, programa, aplicación o plataforma y (iii) para adelantar el proceso sancionatorio o disciplinario.</a:t>
            </a:r>
          </a:p>
          <a:p>
            <a:pPr marL="285750" indent="-285750" algn="just" defTabSz="914400">
              <a:lnSpc>
                <a:spcPct val="90000"/>
              </a:lnSpc>
              <a:spcAft>
                <a:spcPts val="600"/>
              </a:spcAft>
              <a:buFont typeface="Arial" panose="020B0604020202020204" pitchFamily="34" charset="0"/>
              <a:buChar char="•"/>
            </a:pPr>
            <a:endParaRPr lang="en-US" sz="1400" b="0" i="0" dirty="0">
              <a:effectLst/>
            </a:endParaRPr>
          </a:p>
          <a:p>
            <a:pPr marL="342900" indent="-285750" algn="just" defTabSz="914400">
              <a:lnSpc>
                <a:spcPct val="90000"/>
              </a:lnSpc>
              <a:spcAft>
                <a:spcPts val="600"/>
              </a:spcAft>
              <a:buFont typeface="Arial" panose="020B0604020202020204" pitchFamily="34" charset="0"/>
              <a:buChar char="•"/>
            </a:pPr>
            <a:r>
              <a:rPr lang="en-US" sz="1400" b="1" i="0" dirty="0">
                <a:effectLst/>
              </a:rPr>
              <a:t>Se debe acordar:</a:t>
            </a:r>
          </a:p>
          <a:p>
            <a:pPr marL="342900" indent="-285750" algn="just" defTabSz="914400">
              <a:lnSpc>
                <a:spcPct val="90000"/>
              </a:lnSpc>
              <a:spcAft>
                <a:spcPts val="600"/>
              </a:spcAft>
              <a:buFont typeface="Wingdings" panose="05000000000000000000" pitchFamily="2" charset="2"/>
              <a:buChar char="ü"/>
            </a:pPr>
            <a:r>
              <a:rPr lang="en-US" sz="1400" b="0" i="0" dirty="0">
                <a:effectLst/>
              </a:rPr>
              <a:t>Fijar de mutuo acuerdo, el costo del auxilio mensual que compensará los costos de internet, telefonía y energía. Este no podrá ser inferior al valor del auxilio de transporte definido por el Gobierno Nacional.</a:t>
            </a:r>
          </a:p>
          <a:p>
            <a:pPr marL="57150" algn="just" defTabSz="914400">
              <a:lnSpc>
                <a:spcPct val="90000"/>
              </a:lnSpc>
              <a:spcAft>
                <a:spcPts val="600"/>
              </a:spcAft>
            </a:pPr>
            <a:endParaRPr lang="en-US" sz="1400" b="0" i="0" dirty="0">
              <a:effectLst/>
            </a:endParaRPr>
          </a:p>
          <a:p>
            <a:pPr marL="342900" indent="-285750" algn="just" defTabSz="914400">
              <a:lnSpc>
                <a:spcPct val="90000"/>
              </a:lnSpc>
              <a:spcAft>
                <a:spcPts val="600"/>
              </a:spcAft>
              <a:buFont typeface="Wingdings" panose="05000000000000000000" pitchFamily="2" charset="2"/>
              <a:buChar char="ü"/>
            </a:pPr>
            <a:r>
              <a:rPr lang="en-US" sz="1400" b="0" i="0" dirty="0">
                <a:effectLst/>
              </a:rPr>
              <a:t>Fijar de mutuo acuerdo, el valor mensual de compensación por el uso de las herramientas de trabajo del trabajador.</a:t>
            </a:r>
          </a:p>
          <a:p>
            <a:pPr marL="342900" indent="-285750" algn="just" defTabSz="914400">
              <a:lnSpc>
                <a:spcPct val="90000"/>
              </a:lnSpc>
              <a:spcAft>
                <a:spcPts val="600"/>
              </a:spcAft>
              <a:buFont typeface="Wingdings" panose="05000000000000000000" pitchFamily="2" charset="2"/>
              <a:buChar char="ü"/>
            </a:pPr>
            <a:endParaRPr lang="en-US" sz="1400" b="0" i="0" dirty="0">
              <a:effectLst/>
            </a:endParaRPr>
          </a:p>
          <a:p>
            <a:pPr marL="342900" indent="-285750" algn="just" defTabSz="914400">
              <a:lnSpc>
                <a:spcPct val="90000"/>
              </a:lnSpc>
              <a:spcAft>
                <a:spcPts val="600"/>
              </a:spcAft>
              <a:buFont typeface="Wingdings" panose="05000000000000000000" pitchFamily="2" charset="2"/>
              <a:buChar char="ü"/>
            </a:pPr>
            <a:r>
              <a:rPr lang="en-US" sz="1400" b="0" i="0" dirty="0">
                <a:effectLst/>
              </a:rPr>
              <a:t>Acordar la posibilidad de desarrollar la labor contratada a través de horarios flexibles, siempre y cuando se </a:t>
            </a:r>
            <a:r>
              <a:rPr lang="en-US" sz="1400" b="0" i="0" dirty="0" err="1">
                <a:effectLst/>
              </a:rPr>
              <a:t>dé</a:t>
            </a:r>
            <a:r>
              <a:rPr lang="en-US" sz="1400" b="0" i="0" dirty="0">
                <a:effectLst/>
              </a:rPr>
              <a:t> cumplimiento a la jornada laboral semanal.  El empleador podrá implementar mecanismos propios para determinar el cumplimiento de la jornada y proteger el derecho a la desconexión laboral durante los días laborales.</a:t>
            </a:r>
          </a:p>
        </p:txBody>
      </p:sp>
      <p:pic>
        <p:nvPicPr>
          <p:cNvPr id="5" name="Picture 10" descr="Resultado de imagen de logo esap">
            <a:extLst>
              <a:ext uri="{FF2B5EF4-FFF2-40B4-BE49-F238E27FC236}">
                <a16:creationId xmlns:a16="http://schemas.microsoft.com/office/drawing/2014/main" id="{A106EE2A-90C3-4F25-A592-E0B8640DA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84" y="112180"/>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Imagen que contiene cuarto&#10;&#10;Descripción generada automáticamente">
            <a:extLst>
              <a:ext uri="{FF2B5EF4-FFF2-40B4-BE49-F238E27FC236}">
                <a16:creationId xmlns:a16="http://schemas.microsoft.com/office/drawing/2014/main" id="{974D6AFC-5025-DEB9-4D4D-5C7F4E08F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12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99063-20A8-7CAF-DEF4-5331CDBEDA88}"/>
              </a:ext>
            </a:extLst>
          </p:cNvPr>
          <p:cNvSpPr>
            <a:spLocks noGrp="1"/>
          </p:cNvSpPr>
          <p:nvPr>
            <p:ph type="title"/>
          </p:nvPr>
        </p:nvSpPr>
        <p:spPr>
          <a:xfrm>
            <a:off x="2455181" y="425187"/>
            <a:ext cx="7281637" cy="511700"/>
          </a:xfrm>
        </p:spPr>
        <p:txBody>
          <a:bodyPr vert="horz" lIns="91440" tIns="45720" rIns="91440" bIns="45720" rtlCol="0" anchor="ctr">
            <a:normAutofit fontScale="90000"/>
          </a:bodyPr>
          <a:lstStyle/>
          <a:p>
            <a:pPr algn="ctr">
              <a:defRPr/>
            </a:pPr>
            <a:r>
              <a:rPr lang="en-US" b="1" kern="1200" dirty="0">
                <a:solidFill>
                  <a:schemeClr val="tx1"/>
                </a:solidFill>
                <a:latin typeface="+mj-lt"/>
                <a:ea typeface="+mj-ea"/>
                <a:cs typeface="+mj-cs"/>
              </a:rPr>
              <a:t>OTRAS FIGURAS</a:t>
            </a:r>
          </a:p>
        </p:txBody>
      </p:sp>
      <p:sp>
        <p:nvSpPr>
          <p:cNvPr id="13315" name="Rectangle 1">
            <a:extLst>
              <a:ext uri="{FF2B5EF4-FFF2-40B4-BE49-F238E27FC236}">
                <a16:creationId xmlns:a16="http://schemas.microsoft.com/office/drawing/2014/main" id="{BE4440C5-46E1-A7B2-9D63-2DC80EDDC633}"/>
              </a:ext>
            </a:extLst>
          </p:cNvPr>
          <p:cNvSpPr>
            <a:spLocks noChangeArrowheads="1"/>
          </p:cNvSpPr>
          <p:nvPr/>
        </p:nvSpPr>
        <p:spPr bwMode="auto">
          <a:xfrm>
            <a:off x="247828" y="1418602"/>
            <a:ext cx="11944172" cy="523002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spcBef>
                <a:spcPct val="20000"/>
              </a:spcBef>
              <a:buClr>
                <a:schemeClr val="tx1"/>
              </a:buClr>
              <a:buSzPct val="75000"/>
              <a:buFont typeface="Wingdings" panose="05000000000000000000" pitchFamily="2" charset="2"/>
              <a:buChar char="l"/>
              <a:tabLst>
                <a:tab pos="409575" algn="l"/>
              </a:tabLst>
              <a:defRPr sz="2800">
                <a:solidFill>
                  <a:schemeClr val="tx1"/>
                </a:solidFill>
                <a:latin typeface="Arial" panose="020B0604020202020204" pitchFamily="34" charset="0"/>
              </a:defRPr>
            </a:lvl1pPr>
            <a:lvl2pPr marL="742950" indent="-285750">
              <a:spcBef>
                <a:spcPct val="20000"/>
              </a:spcBef>
              <a:buClr>
                <a:schemeClr val="tx1"/>
              </a:buClr>
              <a:buSzPct val="75000"/>
              <a:buChar char="–"/>
              <a:tabLst>
                <a:tab pos="409575" algn="l"/>
              </a:tabLst>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tabLst>
                <a:tab pos="409575" algn="l"/>
              </a:tabLst>
              <a:defRPr sz="2000">
                <a:solidFill>
                  <a:schemeClr val="tx1"/>
                </a:solidFill>
                <a:latin typeface="Arial" panose="020B0604020202020204" pitchFamily="34" charset="0"/>
              </a:defRPr>
            </a:lvl3pPr>
            <a:lvl4pPr marL="1600200" indent="-228600">
              <a:spcBef>
                <a:spcPct val="20000"/>
              </a:spcBef>
              <a:buClr>
                <a:schemeClr val="tx1"/>
              </a:buClr>
              <a:buSzPct val="80000"/>
              <a:buChar char="–"/>
              <a:tabLst>
                <a:tab pos="409575" algn="l"/>
              </a:tabLst>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9pPr>
          </a:lstStyle>
          <a:p>
            <a:pPr indent="-228600" algn="just" defTabSz="914400">
              <a:lnSpc>
                <a:spcPct val="90000"/>
              </a:lnSpc>
              <a:buFont typeface="Arial" panose="020B0604020202020204" pitchFamily="34" charset="0"/>
              <a:buChar char="•"/>
            </a:pPr>
            <a:r>
              <a:rPr lang="en-US" altLang="es-ES" sz="1800" b="1" dirty="0">
                <a:latin typeface="+mn-lt"/>
              </a:rPr>
              <a:t>EMPLEO DE MEDIO TIEMPO O TIEMPO PARCIAL:</a:t>
            </a:r>
          </a:p>
          <a:p>
            <a:pPr algn="just">
              <a:buNone/>
            </a:pPr>
            <a:r>
              <a:rPr lang="es-CO" sz="1200" b="1" i="1" dirty="0">
                <a:solidFill>
                  <a:srgbClr val="333333"/>
                </a:solidFill>
                <a:effectLst/>
                <a:latin typeface="Work Sans" pitchFamily="2" charset="0"/>
              </a:rPr>
              <a:t>“ARTÍCULO </a:t>
            </a:r>
            <a:r>
              <a:rPr lang="es-CO" sz="1200" b="1" i="1" u="none" strike="noStrike" dirty="0">
                <a:solidFill>
                  <a:srgbClr val="007BFF"/>
                </a:solidFill>
                <a:effectLst/>
                <a:latin typeface="Work Sans" pitchFamily="2" charset="0"/>
                <a:hlinkClick r:id="rId2"/>
              </a:rPr>
              <a:t>2.2.1.3.1</a:t>
            </a:r>
            <a:r>
              <a:rPr lang="es-CO" sz="1200" b="0" i="1" u="none" strike="noStrike" dirty="0">
                <a:solidFill>
                  <a:srgbClr val="007BFF"/>
                </a:solidFill>
                <a:effectLst/>
                <a:latin typeface="Work Sans" pitchFamily="2" charset="0"/>
                <a:hlinkClick r:id="rId2"/>
              </a:rPr>
              <a:t> </a:t>
            </a:r>
            <a:r>
              <a:rPr lang="es-CO" sz="1200" b="0" i="1" dirty="0">
                <a:solidFill>
                  <a:srgbClr val="333333"/>
                </a:solidFill>
                <a:effectLst/>
                <a:latin typeface="Work Sans" pitchFamily="2" charset="0"/>
              </a:rPr>
              <a:t>Dedicación de los empleos. En las plantas de empleos podrán crearse empleos de tiempo completo, </a:t>
            </a:r>
            <a:r>
              <a:rPr lang="es-CO" sz="1200" b="0" i="1" u="sng" dirty="0">
                <a:solidFill>
                  <a:srgbClr val="333333"/>
                </a:solidFill>
                <a:effectLst/>
                <a:latin typeface="Work Sans" pitchFamily="2" charset="0"/>
              </a:rPr>
              <a:t>de medio tiempo o de tiempo parcial</a:t>
            </a:r>
            <a:r>
              <a:rPr lang="es-CO" sz="1200" b="0" i="1" dirty="0">
                <a:solidFill>
                  <a:srgbClr val="333333"/>
                </a:solidFill>
                <a:effectLst/>
                <a:latin typeface="Work Sans" pitchFamily="2" charset="0"/>
              </a:rPr>
              <a:t>, de acuerdo con las necesidades del servicio y previo estudio técnico que así lo demuestre.</a:t>
            </a:r>
            <a:endParaRPr lang="es-CO" sz="1200" b="0" i="0" dirty="0">
              <a:solidFill>
                <a:srgbClr val="333333"/>
              </a:solidFill>
              <a:effectLst/>
              <a:latin typeface="Work Sans" pitchFamily="2" charset="0"/>
            </a:endParaRPr>
          </a:p>
          <a:p>
            <a:pPr algn="just">
              <a:buNone/>
            </a:pPr>
            <a:r>
              <a:rPr lang="es-CO" sz="1200" b="0" i="1" dirty="0">
                <a:solidFill>
                  <a:srgbClr val="333333"/>
                </a:solidFill>
                <a:effectLst/>
                <a:latin typeface="Work Sans" pitchFamily="2" charset="0"/>
              </a:rPr>
              <a:t> </a:t>
            </a:r>
            <a:endParaRPr lang="es-CO" sz="1200" b="0" i="0" dirty="0">
              <a:solidFill>
                <a:srgbClr val="333333"/>
              </a:solidFill>
              <a:effectLst/>
              <a:latin typeface="Work Sans" pitchFamily="2" charset="0"/>
            </a:endParaRPr>
          </a:p>
          <a:p>
            <a:pPr algn="just">
              <a:buNone/>
            </a:pPr>
            <a:r>
              <a:rPr lang="es-CO" sz="1200" b="0" i="1" dirty="0">
                <a:solidFill>
                  <a:srgbClr val="333333"/>
                </a:solidFill>
                <a:effectLst/>
                <a:latin typeface="Work Sans" pitchFamily="2" charset="0"/>
              </a:rPr>
              <a:t>Son empleos de tiempo completo los que están sujetos a la jornada máxima laboral establecida en el Artículo </a:t>
            </a:r>
            <a:r>
              <a:rPr lang="es-CO" sz="1200" b="0" i="1" u="none" strike="noStrike" dirty="0">
                <a:solidFill>
                  <a:srgbClr val="007BFF"/>
                </a:solidFill>
                <a:effectLst/>
                <a:latin typeface="Work Sans" pitchFamily="2" charset="0"/>
                <a:hlinkClick r:id="rId3"/>
              </a:rPr>
              <a:t>33</a:t>
            </a:r>
            <a:r>
              <a:rPr lang="es-CO" sz="1200" b="0" i="1" dirty="0">
                <a:solidFill>
                  <a:srgbClr val="333333"/>
                </a:solidFill>
                <a:effectLst/>
                <a:latin typeface="Work Sans" pitchFamily="2" charset="0"/>
              </a:rPr>
              <a:t> del Decreto-ley 1042 de 1978 o en la norma que lo modifique o sustituya.</a:t>
            </a:r>
            <a:endParaRPr lang="es-CO" sz="1200" b="0" i="0" dirty="0">
              <a:solidFill>
                <a:srgbClr val="333333"/>
              </a:solidFill>
              <a:effectLst/>
              <a:latin typeface="Work Sans" pitchFamily="2" charset="0"/>
            </a:endParaRPr>
          </a:p>
          <a:p>
            <a:pPr algn="just">
              <a:buNone/>
            </a:pPr>
            <a:r>
              <a:rPr lang="es-CO" sz="1200" b="0" i="1" dirty="0">
                <a:solidFill>
                  <a:srgbClr val="333333"/>
                </a:solidFill>
                <a:effectLst/>
                <a:latin typeface="Work Sans" pitchFamily="2" charset="0"/>
              </a:rPr>
              <a:t> </a:t>
            </a:r>
            <a:endParaRPr lang="es-CO" sz="1200" b="0" i="0" dirty="0">
              <a:solidFill>
                <a:srgbClr val="333333"/>
              </a:solidFill>
              <a:effectLst/>
              <a:latin typeface="Work Sans" pitchFamily="2" charset="0"/>
            </a:endParaRPr>
          </a:p>
          <a:p>
            <a:pPr algn="just">
              <a:buNone/>
            </a:pPr>
            <a:r>
              <a:rPr lang="es-CO" sz="1200" b="0" i="1" u="sng" dirty="0">
                <a:solidFill>
                  <a:srgbClr val="333333"/>
                </a:solidFill>
                <a:effectLst/>
                <a:latin typeface="Work Sans" pitchFamily="2" charset="0"/>
              </a:rPr>
              <a:t>Los empleos de medio tiempo son aquellos que tienen una jornada equivalente a la mitad de la jornada laboral semanal establecida en el Artículo 33 del Decreto-ley 1042 de 1978 o en la norma que lo modifique o sustituya.</a:t>
            </a:r>
            <a:endParaRPr lang="es-CO" sz="1200" b="0" i="0" dirty="0">
              <a:solidFill>
                <a:srgbClr val="333333"/>
              </a:solidFill>
              <a:effectLst/>
              <a:latin typeface="Work Sans" pitchFamily="2" charset="0"/>
            </a:endParaRPr>
          </a:p>
          <a:p>
            <a:pPr algn="just">
              <a:buNone/>
            </a:pPr>
            <a:r>
              <a:rPr lang="es-CO" sz="1200" b="0" i="1" dirty="0">
                <a:solidFill>
                  <a:srgbClr val="333333"/>
                </a:solidFill>
                <a:effectLst/>
                <a:latin typeface="Work Sans" pitchFamily="2" charset="0"/>
              </a:rPr>
              <a:t> </a:t>
            </a:r>
            <a:endParaRPr lang="es-CO" sz="1200" b="0" i="0" dirty="0">
              <a:solidFill>
                <a:srgbClr val="333333"/>
              </a:solidFill>
              <a:effectLst/>
              <a:latin typeface="Work Sans" pitchFamily="2" charset="0"/>
            </a:endParaRPr>
          </a:p>
          <a:p>
            <a:pPr algn="just">
              <a:buNone/>
            </a:pPr>
            <a:r>
              <a:rPr lang="es-CO" sz="1200" b="0" i="1" dirty="0">
                <a:solidFill>
                  <a:srgbClr val="333333"/>
                </a:solidFill>
                <a:effectLst/>
                <a:latin typeface="Work Sans" pitchFamily="2" charset="0"/>
              </a:rPr>
              <a:t>Los empleos de tiempo parcial son aquellos que no corresponden a jornadas de tiempo completo o de medio tiempo.</a:t>
            </a:r>
            <a:endParaRPr lang="es-CO" sz="1200" b="0" i="0" dirty="0">
              <a:solidFill>
                <a:srgbClr val="333333"/>
              </a:solidFill>
              <a:effectLst/>
              <a:latin typeface="Work Sans" pitchFamily="2" charset="0"/>
            </a:endParaRPr>
          </a:p>
          <a:p>
            <a:pPr algn="just">
              <a:buNone/>
            </a:pPr>
            <a:endParaRPr lang="es-CO" sz="1200" b="0" i="1" dirty="0">
              <a:solidFill>
                <a:srgbClr val="333333"/>
              </a:solidFill>
              <a:effectLst/>
              <a:latin typeface="Work Sans" pitchFamily="2" charset="0"/>
            </a:endParaRPr>
          </a:p>
          <a:p>
            <a:pPr algn="just">
              <a:buNone/>
            </a:pPr>
            <a:r>
              <a:rPr lang="es-CO" sz="1200" b="0" i="1" dirty="0">
                <a:solidFill>
                  <a:srgbClr val="333333"/>
                </a:solidFill>
                <a:effectLst/>
                <a:latin typeface="Work Sans" pitchFamily="2" charset="0"/>
              </a:rPr>
              <a:t>Los empleos de medio tiempo y de tiempo parcial </a:t>
            </a:r>
            <a:r>
              <a:rPr lang="es-CO" sz="1200" b="0" i="1" u="sng" dirty="0">
                <a:solidFill>
                  <a:srgbClr val="333333"/>
                </a:solidFill>
                <a:effectLst/>
                <a:latin typeface="Work Sans" pitchFamily="2" charset="0"/>
              </a:rPr>
              <a:t>se remunerarán en forma proporcional al tiempo laborado y los aportes a la seguridad social serán proporcionales al salario devengado. Si éstos empleos se crean con carácter permanente dentro de las plantas, serán de libre nombramiento y remoción o de carrera administrativa, según la clasificación establecida en el Artículo </a:t>
            </a:r>
            <a:r>
              <a:rPr lang="es-CO" sz="1200" b="0" i="1" u="none" strike="noStrike" dirty="0">
                <a:solidFill>
                  <a:srgbClr val="007BFF"/>
                </a:solidFill>
                <a:effectLst/>
                <a:latin typeface="Work Sans" pitchFamily="2" charset="0"/>
                <a:hlinkClick r:id="rId4"/>
              </a:rPr>
              <a:t>5</a:t>
            </a:r>
            <a:r>
              <a:rPr lang="es-CO" sz="1200" b="0" i="1" u="sng" dirty="0">
                <a:solidFill>
                  <a:srgbClr val="333333"/>
                </a:solidFill>
                <a:effectLst/>
                <a:latin typeface="Work Sans" pitchFamily="2" charset="0"/>
              </a:rPr>
              <a:t> de la Ley 909 de 2004</a:t>
            </a:r>
            <a:r>
              <a:rPr lang="es-CO" sz="1200" b="0" i="1" dirty="0">
                <a:solidFill>
                  <a:srgbClr val="333333"/>
                </a:solidFill>
                <a:effectLst/>
                <a:latin typeface="Work Sans" pitchFamily="2" charset="0"/>
              </a:rPr>
              <a:t>”</a:t>
            </a:r>
            <a:endParaRPr lang="es-CO" sz="1200" b="0" i="0" dirty="0">
              <a:solidFill>
                <a:srgbClr val="333333"/>
              </a:solidFill>
              <a:effectLst/>
              <a:latin typeface="Work Sans" pitchFamily="2" charset="0"/>
            </a:endParaRPr>
          </a:p>
          <a:p>
            <a:pPr indent="-228600" algn="just" defTabSz="914400">
              <a:lnSpc>
                <a:spcPct val="90000"/>
              </a:lnSpc>
              <a:buFont typeface="Arial" panose="020B0604020202020204" pitchFamily="34" charset="0"/>
              <a:buChar char="•"/>
            </a:pPr>
            <a:endParaRPr lang="en-US" altLang="es-ES" sz="1800" dirty="0">
              <a:latin typeface="+mn-lt"/>
            </a:endParaRPr>
          </a:p>
          <a:p>
            <a:pPr indent="-228600" algn="just" defTabSz="914400">
              <a:lnSpc>
                <a:spcPct val="90000"/>
              </a:lnSpc>
              <a:buFont typeface="Arial" panose="020B0604020202020204" pitchFamily="34" charset="0"/>
              <a:buChar char="•"/>
            </a:pPr>
            <a:r>
              <a:rPr lang="en-US" altLang="es-ES" sz="1800" b="1" dirty="0">
                <a:latin typeface="+mn-lt"/>
              </a:rPr>
              <a:t>TIEMPO COMPENSADO</a:t>
            </a:r>
          </a:p>
          <a:p>
            <a:pPr algn="just" defTabSz="914400">
              <a:lnSpc>
                <a:spcPct val="90000"/>
              </a:lnSpc>
              <a:buNone/>
            </a:pPr>
            <a:endParaRPr lang="en-US" altLang="es-ES" sz="1800" b="1" dirty="0">
              <a:latin typeface="+mn-lt"/>
            </a:endParaRPr>
          </a:p>
          <a:p>
            <a:pPr algn="just" defTabSz="914400">
              <a:lnSpc>
                <a:spcPct val="90000"/>
              </a:lnSpc>
              <a:buNone/>
            </a:pPr>
            <a:r>
              <a:rPr lang="es-CO" sz="1200" b="1" i="1" dirty="0">
                <a:solidFill>
                  <a:srgbClr val="333333"/>
                </a:solidFill>
                <a:effectLst/>
                <a:latin typeface="Work Sans" pitchFamily="2" charset="0"/>
              </a:rPr>
              <a:t>ARTÍCULO.</a:t>
            </a:r>
            <a:r>
              <a:rPr lang="es-CO" sz="1200" b="1" i="1" u="none" strike="noStrike" dirty="0">
                <a:solidFill>
                  <a:srgbClr val="007BFF"/>
                </a:solidFill>
                <a:effectLst/>
                <a:latin typeface="Work Sans" pitchFamily="2" charset="0"/>
                <a:hlinkClick r:id="rId5"/>
              </a:rPr>
              <a:t>2.2.5.5.51</a:t>
            </a:r>
            <a:r>
              <a:rPr lang="es-CO" sz="1200" b="1" i="1" dirty="0">
                <a:solidFill>
                  <a:srgbClr val="333333"/>
                </a:solidFill>
                <a:effectLst/>
                <a:latin typeface="Work Sans" pitchFamily="2" charset="0"/>
              </a:rPr>
              <a:t> Descanso compensado. </a:t>
            </a:r>
            <a:r>
              <a:rPr lang="es-CO" sz="1200" b="0" i="1" dirty="0">
                <a:solidFill>
                  <a:srgbClr val="333333"/>
                </a:solidFill>
                <a:effectLst/>
                <a:latin typeface="Work Sans" pitchFamily="2" charset="0"/>
              </a:rPr>
              <a:t>Al empleado público se le </a:t>
            </a:r>
            <a:r>
              <a:rPr lang="es-CO" sz="1200" b="1" i="1" u="sng" dirty="0">
                <a:solidFill>
                  <a:srgbClr val="333333"/>
                </a:solidFill>
                <a:effectLst/>
                <a:latin typeface="Work Sans" pitchFamily="2" charset="0"/>
              </a:rPr>
              <a:t>podrá</a:t>
            </a:r>
            <a:r>
              <a:rPr lang="es-CO" sz="1200" b="0" i="1" dirty="0">
                <a:solidFill>
                  <a:srgbClr val="333333"/>
                </a:solidFill>
                <a:effectLst/>
                <a:latin typeface="Work Sans" pitchFamily="2" charset="0"/>
              </a:rPr>
              <a:t> otorgar descanso compensado para semana santa y festividades de fin de año, siempre y cuando haya compensado el tiempo laboral equivalente al tiempo del descanso, de acuerdo con la programación que establezca cada entidad, la cual deberá garantizará la continuidad y no afectación en la prestación del servicio.”</a:t>
            </a:r>
            <a:endParaRPr lang="en-US" altLang="es-ES" sz="1800" dirty="0">
              <a:latin typeface="+mn-lt"/>
            </a:endParaRPr>
          </a:p>
        </p:txBody>
      </p:sp>
      <p:pic>
        <p:nvPicPr>
          <p:cNvPr id="3" name="Picture 10" descr="Resultado de imagen de logo esap">
            <a:extLst>
              <a:ext uri="{FF2B5EF4-FFF2-40B4-BE49-F238E27FC236}">
                <a16:creationId xmlns:a16="http://schemas.microsoft.com/office/drawing/2014/main" id="{B69258B6-B631-1BAA-06DF-8F349A41E1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67" y="318762"/>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descr="Imagen que contiene cuarto&#10;&#10;Descripción generada automáticamente">
            <a:extLst>
              <a:ext uri="{FF2B5EF4-FFF2-40B4-BE49-F238E27FC236}">
                <a16:creationId xmlns:a16="http://schemas.microsoft.com/office/drawing/2014/main" id="{B63C19E6-9E96-5879-8A34-A570A2ABDD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36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7" name="Rectangle 13336">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9" name="Arc 13338">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ítulo 1">
            <a:extLst>
              <a:ext uri="{FF2B5EF4-FFF2-40B4-BE49-F238E27FC236}">
                <a16:creationId xmlns:a16="http://schemas.microsoft.com/office/drawing/2014/main" id="{1E999063-20A8-7CAF-DEF4-5331CDBEDA88}"/>
              </a:ext>
            </a:extLst>
          </p:cNvPr>
          <p:cNvSpPr>
            <a:spLocks noGrp="1"/>
          </p:cNvSpPr>
          <p:nvPr>
            <p:ph type="title"/>
          </p:nvPr>
        </p:nvSpPr>
        <p:spPr>
          <a:xfrm>
            <a:off x="5497627" y="607906"/>
            <a:ext cx="4440022" cy="530963"/>
          </a:xfrm>
        </p:spPr>
        <p:txBody>
          <a:bodyPr vert="horz" lIns="91440" tIns="45720" rIns="91440" bIns="45720" rtlCol="0" anchor="ctr">
            <a:normAutofit/>
          </a:bodyPr>
          <a:lstStyle/>
          <a:p>
            <a:pPr algn="ctr">
              <a:defRPr/>
            </a:pPr>
            <a:r>
              <a:rPr lang="en-US" sz="3200" b="1" kern="1200" dirty="0">
                <a:solidFill>
                  <a:schemeClr val="tx1"/>
                </a:solidFill>
                <a:latin typeface="+mj-lt"/>
                <a:ea typeface="+mj-ea"/>
                <a:cs typeface="+mj-cs"/>
              </a:rPr>
              <a:t>OTRAS FIGURAS</a:t>
            </a:r>
          </a:p>
        </p:txBody>
      </p:sp>
      <p:pic>
        <p:nvPicPr>
          <p:cNvPr id="9" name="Imagen 8" descr="Personas sentadas en una mesa&#10;&#10;Descripción generada automáticamente con confianza media">
            <a:extLst>
              <a:ext uri="{FF2B5EF4-FFF2-40B4-BE49-F238E27FC236}">
                <a16:creationId xmlns:a16="http://schemas.microsoft.com/office/drawing/2014/main" id="{EAF9D03F-3121-15F5-D83E-EAA9E29001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33" r="32502" b="3"/>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6" name="Imagen 5" descr="Un grupo de niños posando para una foto&#10;&#10;Descripción generada automáticamente">
            <a:extLst>
              <a:ext uri="{FF2B5EF4-FFF2-40B4-BE49-F238E27FC236}">
                <a16:creationId xmlns:a16="http://schemas.microsoft.com/office/drawing/2014/main" id="{83BCE089-FC98-8A08-0443-788B01C9E6D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779" r="11719" b="-2"/>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3315" name="Rectangle 1">
            <a:extLst>
              <a:ext uri="{FF2B5EF4-FFF2-40B4-BE49-F238E27FC236}">
                <a16:creationId xmlns:a16="http://schemas.microsoft.com/office/drawing/2014/main" id="{BE4440C5-46E1-A7B2-9D63-2DC80EDDC633}"/>
              </a:ext>
            </a:extLst>
          </p:cNvPr>
          <p:cNvSpPr>
            <a:spLocks noChangeArrowheads="1"/>
          </p:cNvSpPr>
          <p:nvPr/>
        </p:nvSpPr>
        <p:spPr bwMode="auto">
          <a:xfrm>
            <a:off x="4184542" y="1260591"/>
            <a:ext cx="7363990" cy="53445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85000" lnSpcReduction="10000"/>
          </a:bodyPr>
          <a:lstStyle>
            <a:lvl1pPr>
              <a:spcBef>
                <a:spcPct val="20000"/>
              </a:spcBef>
              <a:buClr>
                <a:schemeClr val="tx1"/>
              </a:buClr>
              <a:buSzPct val="75000"/>
              <a:buFont typeface="Wingdings" panose="05000000000000000000" pitchFamily="2" charset="2"/>
              <a:buChar char="l"/>
              <a:tabLst>
                <a:tab pos="409575" algn="l"/>
              </a:tabLst>
              <a:defRPr sz="2800">
                <a:solidFill>
                  <a:schemeClr val="tx1"/>
                </a:solidFill>
                <a:latin typeface="Arial" panose="020B0604020202020204" pitchFamily="34" charset="0"/>
              </a:defRPr>
            </a:lvl1pPr>
            <a:lvl2pPr marL="742950" indent="-285750">
              <a:spcBef>
                <a:spcPct val="20000"/>
              </a:spcBef>
              <a:buClr>
                <a:schemeClr val="tx1"/>
              </a:buClr>
              <a:buSzPct val="75000"/>
              <a:buChar char="–"/>
              <a:tabLst>
                <a:tab pos="409575" algn="l"/>
              </a:tabLst>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tabLst>
                <a:tab pos="409575" algn="l"/>
              </a:tabLst>
              <a:defRPr sz="2000">
                <a:solidFill>
                  <a:schemeClr val="tx1"/>
                </a:solidFill>
                <a:latin typeface="Arial" panose="020B0604020202020204" pitchFamily="34" charset="0"/>
              </a:defRPr>
            </a:lvl3pPr>
            <a:lvl4pPr marL="1600200" indent="-228600">
              <a:spcBef>
                <a:spcPct val="20000"/>
              </a:spcBef>
              <a:buClr>
                <a:schemeClr val="tx1"/>
              </a:buClr>
              <a:buSzPct val="80000"/>
              <a:buChar char="–"/>
              <a:tabLst>
                <a:tab pos="409575" algn="l"/>
              </a:tabLst>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tabLst>
                <a:tab pos="409575" algn="l"/>
              </a:tabLst>
              <a:defRPr sz="2000">
                <a:solidFill>
                  <a:schemeClr val="tx1"/>
                </a:solidFill>
                <a:latin typeface="Arial" panose="020B0604020202020204" pitchFamily="34" charset="0"/>
              </a:defRPr>
            </a:lvl9pPr>
          </a:lstStyle>
          <a:p>
            <a:pPr indent="-228600" algn="just" defTabSz="914400">
              <a:lnSpc>
                <a:spcPct val="90000"/>
              </a:lnSpc>
              <a:buFont typeface="Arial" panose="020B0604020202020204" pitchFamily="34" charset="0"/>
              <a:buChar char="•"/>
            </a:pPr>
            <a:endParaRPr lang="en-US" altLang="es-ES" sz="1800" b="1" dirty="0">
              <a:latin typeface="+mn-lt"/>
            </a:endParaRPr>
          </a:p>
          <a:p>
            <a:pPr indent="-228600" algn="just" defTabSz="914400">
              <a:lnSpc>
                <a:spcPct val="90000"/>
              </a:lnSpc>
              <a:buFont typeface="Arial" panose="020B0604020202020204" pitchFamily="34" charset="0"/>
              <a:buChar char="•"/>
            </a:pPr>
            <a:r>
              <a:rPr lang="en-US" altLang="es-ES" sz="3300" b="1" dirty="0">
                <a:latin typeface="+mn-lt"/>
              </a:rPr>
              <a:t>HORARIO FLEXIBLE:</a:t>
            </a:r>
          </a:p>
          <a:p>
            <a:pPr indent="-228600" algn="just" defTabSz="914400">
              <a:lnSpc>
                <a:spcPct val="90000"/>
              </a:lnSpc>
              <a:buFont typeface="Arial" panose="020B0604020202020204" pitchFamily="34" charset="0"/>
              <a:buChar char="•"/>
            </a:pPr>
            <a:endParaRPr lang="en-US" altLang="es-ES" sz="1800" b="1" dirty="0">
              <a:latin typeface="+mn-lt"/>
            </a:endParaRPr>
          </a:p>
          <a:p>
            <a:pPr algn="just" defTabSz="914400">
              <a:lnSpc>
                <a:spcPct val="90000"/>
              </a:lnSpc>
              <a:buNone/>
            </a:pPr>
            <a:r>
              <a:rPr lang="en-US" sz="1800" b="1" i="1" dirty="0">
                <a:effectLst/>
                <a:latin typeface="+mn-lt"/>
              </a:rPr>
              <a:t>“ARTÍCULO </a:t>
            </a:r>
            <a:r>
              <a:rPr lang="en-US" sz="1800" b="1" i="1" u="none" strike="noStrike" dirty="0">
                <a:effectLst/>
                <a:latin typeface="+mn-lt"/>
                <a:hlinkClick r:id="rId6"/>
              </a:rPr>
              <a:t>2.2.5.5.53</a:t>
            </a:r>
            <a:r>
              <a:rPr lang="en-US" sz="1800" b="1" i="1" dirty="0">
                <a:effectLst/>
                <a:latin typeface="+mn-lt"/>
              </a:rPr>
              <a:t> Horarios flexibles para empleados públicos. </a:t>
            </a:r>
            <a:r>
              <a:rPr lang="en-US" sz="1800" b="0" i="1" dirty="0">
                <a:effectLst/>
                <a:latin typeface="+mn-lt"/>
              </a:rPr>
              <a:t>Los organismos y entidades de la Rama Ejecutiva de los órdenes nacional y territorial podrán implementar mecanismos que, sin afectar la jornada laboral y de acuerdo con las necesidades del servicio, permitan establecer distintos horarios de trabajo para sus servidores.”</a:t>
            </a:r>
            <a:endParaRPr lang="en-US" sz="1800" b="1" i="1" dirty="0">
              <a:effectLst/>
              <a:latin typeface="+mn-lt"/>
            </a:endParaRPr>
          </a:p>
          <a:p>
            <a:pPr indent="-228600" algn="just" defTabSz="914400">
              <a:lnSpc>
                <a:spcPct val="90000"/>
              </a:lnSpc>
              <a:buFont typeface="Arial" panose="020B0604020202020204" pitchFamily="34" charset="0"/>
              <a:buChar char="•"/>
            </a:pPr>
            <a:endParaRPr lang="en-US" altLang="es-ES" sz="1800" b="1" i="1" dirty="0">
              <a:latin typeface="+mn-lt"/>
            </a:endParaRPr>
          </a:p>
          <a:p>
            <a:pPr algn="just" defTabSz="914400">
              <a:lnSpc>
                <a:spcPct val="90000"/>
              </a:lnSpc>
              <a:buNone/>
            </a:pPr>
            <a:r>
              <a:rPr lang="en-US" sz="1800" b="0" i="0" dirty="0">
                <a:effectLst/>
                <a:latin typeface="+mn-lt"/>
              </a:rPr>
              <a:t>De igual manera, la Ley </a:t>
            </a:r>
            <a:r>
              <a:rPr lang="en-US" sz="1800" b="0" i="0" u="none" strike="noStrike" dirty="0">
                <a:effectLst/>
                <a:latin typeface="+mn-lt"/>
                <a:hlinkClick r:id="rId7"/>
              </a:rPr>
              <a:t>1857</a:t>
            </a:r>
            <a:r>
              <a:rPr lang="en-US" sz="1800" b="0" i="0" dirty="0">
                <a:effectLst/>
                <a:latin typeface="+mn-lt"/>
              </a:rPr>
              <a:t> de 2017, «por medio del cual se modifica la Ley </a:t>
            </a:r>
            <a:r>
              <a:rPr lang="en-US" sz="1800" b="0" i="0" u="none" strike="noStrike" dirty="0">
                <a:effectLst/>
                <a:latin typeface="+mn-lt"/>
                <a:hlinkClick r:id="rId8"/>
              </a:rPr>
              <a:t>1361</a:t>
            </a:r>
            <a:r>
              <a:rPr lang="en-US" sz="1800" b="0" i="0" dirty="0">
                <a:effectLst/>
                <a:latin typeface="+mn-lt"/>
              </a:rPr>
              <a:t> de 2009 para adicionar y complementar las medidas de Protección de la Familia y se dictan otras disposiciones», señala:</a:t>
            </a:r>
          </a:p>
          <a:p>
            <a:pPr indent="-228600" algn="just" defTabSz="914400">
              <a:lnSpc>
                <a:spcPct val="90000"/>
              </a:lnSpc>
              <a:buFont typeface="Arial" panose="020B0604020202020204" pitchFamily="34" charset="0"/>
              <a:buChar char="•"/>
            </a:pPr>
            <a:endParaRPr lang="en-US" altLang="es-ES" sz="1800" dirty="0">
              <a:latin typeface="+mn-lt"/>
            </a:endParaRPr>
          </a:p>
          <a:p>
            <a:pPr algn="just" defTabSz="914400">
              <a:lnSpc>
                <a:spcPct val="90000"/>
              </a:lnSpc>
              <a:buNone/>
            </a:pPr>
            <a:r>
              <a:rPr lang="en-US" sz="1800" b="0" i="1" dirty="0">
                <a:effectLst/>
                <a:latin typeface="+mn-lt"/>
              </a:rPr>
              <a:t>“</a:t>
            </a:r>
            <a:r>
              <a:rPr lang="en-US" sz="1800" b="1" i="1" dirty="0">
                <a:effectLst/>
                <a:latin typeface="+mn-lt"/>
              </a:rPr>
              <a:t>ARTÍCULO 3°.</a:t>
            </a:r>
            <a:r>
              <a:rPr lang="en-US" sz="1800" b="0" i="1" dirty="0">
                <a:effectLst/>
                <a:latin typeface="+mn-lt"/>
              </a:rPr>
              <a:t> Adiciónese un Artículo nuevo a la Ley </a:t>
            </a:r>
            <a:r>
              <a:rPr lang="en-US" sz="1800" b="0" i="1" u="none" strike="noStrike" dirty="0">
                <a:effectLst/>
                <a:latin typeface="+mn-lt"/>
                <a:hlinkClick r:id="rId8"/>
              </a:rPr>
              <a:t>1361</a:t>
            </a:r>
            <a:r>
              <a:rPr lang="en-US" sz="1800" b="0" i="1" dirty="0">
                <a:effectLst/>
                <a:latin typeface="+mn-lt"/>
              </a:rPr>
              <a:t> de 2009 el cual quedará así:</a:t>
            </a:r>
            <a:endParaRPr lang="en-US" sz="1800" b="0" i="0" dirty="0">
              <a:effectLst/>
              <a:latin typeface="+mn-lt"/>
            </a:endParaRPr>
          </a:p>
          <a:p>
            <a:pPr indent="-228600" algn="just" defTabSz="914400">
              <a:lnSpc>
                <a:spcPct val="90000"/>
              </a:lnSpc>
              <a:buFont typeface="Arial" panose="020B0604020202020204" pitchFamily="34" charset="0"/>
              <a:buChar char="•"/>
            </a:pPr>
            <a:endParaRPr lang="en-US" sz="1800" b="0" i="0" dirty="0">
              <a:effectLst/>
              <a:latin typeface="+mn-lt"/>
            </a:endParaRPr>
          </a:p>
          <a:p>
            <a:pPr algn="just" defTabSz="914400">
              <a:lnSpc>
                <a:spcPct val="90000"/>
              </a:lnSpc>
              <a:buNone/>
            </a:pPr>
            <a:r>
              <a:rPr lang="en-US" sz="1800" b="0" i="1" dirty="0">
                <a:effectLst/>
                <a:latin typeface="+mn-lt"/>
              </a:rPr>
              <a:t>Artículo 5A. Los empleadores podrán adecuar los horarios laborales para facilitar el acercamiento del trabajador con los miembros de su familia, para atender sus deberes de protección y acompañamiento de su cónyuge o compañera(o) permanente, a sus hijos menores, a las personas de la tercera edad de su grupo familiar o a sus familiares dentro del 3er grado de consanguinidad que requiera del mismo; como también a quienes de su familia se encuentren en situación de discapacidad o dependencia.</a:t>
            </a:r>
            <a:endParaRPr lang="en-US" sz="1800" b="0" i="0" dirty="0">
              <a:effectLst/>
              <a:latin typeface="+mn-lt"/>
            </a:endParaRPr>
          </a:p>
          <a:p>
            <a:pPr indent="-228600" algn="just" defTabSz="914400">
              <a:lnSpc>
                <a:spcPct val="90000"/>
              </a:lnSpc>
              <a:buFont typeface="Arial" panose="020B0604020202020204" pitchFamily="34" charset="0"/>
              <a:buChar char="•"/>
            </a:pPr>
            <a:endParaRPr lang="en-US" sz="1800" b="0" i="0" dirty="0">
              <a:effectLst/>
              <a:latin typeface="+mn-lt"/>
            </a:endParaRPr>
          </a:p>
          <a:p>
            <a:pPr algn="just" defTabSz="914400">
              <a:lnSpc>
                <a:spcPct val="90000"/>
              </a:lnSpc>
              <a:buNone/>
            </a:pPr>
            <a:r>
              <a:rPr lang="en-US" sz="1800" b="0" i="1" dirty="0">
                <a:effectLst/>
                <a:latin typeface="+mn-lt"/>
              </a:rPr>
              <a:t>El trabajador y el empleador </a:t>
            </a:r>
            <a:r>
              <a:rPr lang="en-US" sz="1800" b="0" i="1" u="sng" dirty="0">
                <a:effectLst/>
                <a:latin typeface="+mn-lt"/>
              </a:rPr>
              <a:t>podrán</a:t>
            </a:r>
            <a:r>
              <a:rPr lang="en-US" sz="1800" b="0" i="1" dirty="0">
                <a:effectLst/>
                <a:latin typeface="+mn-lt"/>
              </a:rPr>
              <a:t> convenir un horario flexible sobre el horario y las condiciones de trabajo para facilitar el cumplimiento de los deberes familiares mencionados en este Artículo (…)” </a:t>
            </a:r>
            <a:endParaRPr lang="en-US" altLang="es-ES" sz="1100" b="1" dirty="0">
              <a:latin typeface="+mn-lt"/>
            </a:endParaRPr>
          </a:p>
        </p:txBody>
      </p:sp>
      <p:pic>
        <p:nvPicPr>
          <p:cNvPr id="3" name="Picture 10" descr="Resultado de imagen de logo esap">
            <a:extLst>
              <a:ext uri="{FF2B5EF4-FFF2-40B4-BE49-F238E27FC236}">
                <a16:creationId xmlns:a16="http://schemas.microsoft.com/office/drawing/2014/main" id="{B69258B6-B631-1BAA-06DF-8F349A41E1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21" y="73341"/>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descr="Imagen que contiene cuarto&#10;&#10;Descripción generada automáticamente">
            <a:extLst>
              <a:ext uri="{FF2B5EF4-FFF2-40B4-BE49-F238E27FC236}">
                <a16:creationId xmlns:a16="http://schemas.microsoft.com/office/drawing/2014/main" id="{4811B29B-C354-DA2C-C5CB-1C5724E88B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54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8" name="Rectangle 1434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ítulo 1">
            <a:extLst>
              <a:ext uri="{FF2B5EF4-FFF2-40B4-BE49-F238E27FC236}">
                <a16:creationId xmlns:a16="http://schemas.microsoft.com/office/drawing/2014/main" id="{92BBDD9D-3F6E-4A19-AE3D-5CFC89EFF3B2}"/>
              </a:ext>
            </a:extLst>
          </p:cNvPr>
          <p:cNvSpPr>
            <a:spLocks noGrp="1"/>
          </p:cNvSpPr>
          <p:nvPr>
            <p:ph type="title"/>
          </p:nvPr>
        </p:nvSpPr>
        <p:spPr>
          <a:xfrm>
            <a:off x="975439" y="728815"/>
            <a:ext cx="5120561" cy="1325563"/>
          </a:xfrm>
        </p:spPr>
        <p:txBody>
          <a:bodyPr vert="horz" lIns="91440" tIns="45720" rIns="91440" bIns="45720" rtlCol="0" anchor="ctr">
            <a:normAutofit/>
          </a:bodyPr>
          <a:lstStyle/>
          <a:p>
            <a:pPr algn="ctr"/>
            <a:r>
              <a:rPr lang="en-US" altLang="es-CO" b="1" kern="1200" dirty="0">
                <a:solidFill>
                  <a:schemeClr val="tx1"/>
                </a:solidFill>
                <a:latin typeface="+mj-lt"/>
                <a:ea typeface="+mj-ea"/>
                <a:cs typeface="+mj-cs"/>
              </a:rPr>
              <a:t>DIAGNÓSTICO</a:t>
            </a:r>
          </a:p>
        </p:txBody>
      </p:sp>
      <p:sp>
        <p:nvSpPr>
          <p:cNvPr id="3" name="CuadroTexto 2">
            <a:extLst>
              <a:ext uri="{FF2B5EF4-FFF2-40B4-BE49-F238E27FC236}">
                <a16:creationId xmlns:a16="http://schemas.microsoft.com/office/drawing/2014/main" id="{29850A04-0760-3EAC-CA71-0D37072073C5}"/>
              </a:ext>
            </a:extLst>
          </p:cNvPr>
          <p:cNvSpPr txBox="1"/>
          <p:nvPr/>
        </p:nvSpPr>
        <p:spPr>
          <a:xfrm>
            <a:off x="805511" y="2277344"/>
            <a:ext cx="5092194" cy="4351338"/>
          </a:xfrm>
          <a:prstGeom prst="rect">
            <a:avLst/>
          </a:prstGeom>
        </p:spPr>
        <p:txBody>
          <a:bodyPr vert="horz" lIns="91440" tIns="45720" rIns="91440" bIns="45720" rtlCol="0">
            <a:normAutofit/>
          </a:bodyPr>
          <a:lstStyle/>
          <a:p>
            <a:pPr marL="285750" lvl="1" indent="-228600" algn="just" defTabSz="914400">
              <a:lnSpc>
                <a:spcPct val="90000"/>
              </a:lnSpc>
              <a:spcBef>
                <a:spcPts val="0"/>
              </a:spcBef>
              <a:spcAft>
                <a:spcPts val="600"/>
              </a:spcAft>
              <a:buClrTx/>
              <a:buFont typeface="Arial" panose="020B0604020202020204" pitchFamily="34" charset="0"/>
              <a:buChar char="•"/>
              <a:defRPr/>
            </a:pPr>
            <a:r>
              <a:rPr lang="en-US" sz="1700" dirty="0"/>
              <a:t>4 MILLONES DE TRABAJADORES EN 2020 HICIERON TRABAJO EN CASA.</a:t>
            </a:r>
          </a:p>
          <a:p>
            <a:pPr marL="285750" lvl="1" indent="-228600" algn="just" defTabSz="914400">
              <a:lnSpc>
                <a:spcPct val="90000"/>
              </a:lnSpc>
              <a:spcBef>
                <a:spcPts val="0"/>
              </a:spcBef>
              <a:spcAft>
                <a:spcPts val="600"/>
              </a:spcAft>
              <a:buClrTx/>
              <a:buFont typeface="Arial" panose="020B0604020202020204" pitchFamily="34" charset="0"/>
              <a:buChar char="•"/>
              <a:defRPr/>
            </a:pPr>
            <a:endParaRPr lang="en-US" sz="1700" dirty="0"/>
          </a:p>
          <a:p>
            <a:pPr marL="285750" lvl="1" indent="-228600" algn="just" defTabSz="914400">
              <a:lnSpc>
                <a:spcPct val="90000"/>
              </a:lnSpc>
              <a:spcBef>
                <a:spcPts val="0"/>
              </a:spcBef>
              <a:spcAft>
                <a:spcPts val="600"/>
              </a:spcAft>
              <a:buClrTx/>
              <a:buFont typeface="Arial" panose="020B0604020202020204" pitchFamily="34" charset="0"/>
              <a:buChar char="•"/>
              <a:defRPr/>
            </a:pPr>
            <a:r>
              <a:rPr lang="en-US" sz="1700" dirty="0"/>
              <a:t>900.000 SERVIDORES PÚBLICOS TRABAJO EN CASA </a:t>
            </a:r>
          </a:p>
          <a:p>
            <a:pPr marL="285750" lvl="1" indent="-228600" algn="just" defTabSz="914400">
              <a:lnSpc>
                <a:spcPct val="90000"/>
              </a:lnSpc>
              <a:spcBef>
                <a:spcPts val="0"/>
              </a:spcBef>
              <a:spcAft>
                <a:spcPts val="600"/>
              </a:spcAft>
              <a:buClrTx/>
              <a:buFont typeface="Arial" panose="020B0604020202020204" pitchFamily="34" charset="0"/>
              <a:buChar char="•"/>
              <a:defRPr/>
            </a:pPr>
            <a:endParaRPr lang="en-US" sz="1700" dirty="0"/>
          </a:p>
          <a:p>
            <a:pPr marL="285750" lvl="1" indent="-228600" algn="just" defTabSz="914400">
              <a:lnSpc>
                <a:spcPct val="90000"/>
              </a:lnSpc>
              <a:spcBef>
                <a:spcPts val="0"/>
              </a:spcBef>
              <a:spcAft>
                <a:spcPts val="600"/>
              </a:spcAft>
              <a:buClrTx/>
              <a:buFont typeface="Arial" panose="020B0604020202020204" pitchFamily="34" charset="0"/>
              <a:buChar char="•"/>
              <a:defRPr/>
            </a:pPr>
            <a:r>
              <a:rPr lang="en-US" sz="1700" b="1" dirty="0"/>
              <a:t>93% </a:t>
            </a:r>
            <a:r>
              <a:rPr lang="en-US" sz="1700" dirty="0"/>
              <a:t>DE LOS EMPLEADOS MIENTRAS HACÍAN TRABAJO EN CASA, HACÍAN LABORES DOMÉSTICAS.  </a:t>
            </a:r>
          </a:p>
          <a:p>
            <a:pPr marL="285750" lvl="1" indent="-228600" algn="just" defTabSz="914400">
              <a:lnSpc>
                <a:spcPct val="90000"/>
              </a:lnSpc>
              <a:spcBef>
                <a:spcPts val="0"/>
              </a:spcBef>
              <a:spcAft>
                <a:spcPts val="600"/>
              </a:spcAft>
              <a:buClrTx/>
              <a:buFont typeface="Arial" panose="020B0604020202020204" pitchFamily="34" charset="0"/>
              <a:buChar char="•"/>
              <a:defRPr/>
            </a:pPr>
            <a:endParaRPr lang="en-US" sz="1700" dirty="0"/>
          </a:p>
          <a:p>
            <a:pPr marL="285750" lvl="1" indent="-228600" algn="just" defTabSz="914400">
              <a:lnSpc>
                <a:spcPct val="90000"/>
              </a:lnSpc>
              <a:spcBef>
                <a:spcPts val="0"/>
              </a:spcBef>
              <a:spcAft>
                <a:spcPts val="600"/>
              </a:spcAft>
              <a:buClrTx/>
              <a:buFont typeface="Arial" panose="020B0604020202020204" pitchFamily="34" charset="0"/>
              <a:buChar char="•"/>
              <a:defRPr/>
            </a:pPr>
            <a:r>
              <a:rPr lang="en-US" sz="1700" b="1" dirty="0"/>
              <a:t>50% </a:t>
            </a:r>
            <a:r>
              <a:rPr lang="en-US" sz="1700" dirty="0"/>
              <a:t>DE LOS TRABAJADORES LOGRARON CONCILIAR LAS OBLIGACIONES LABORALES CON LA FAMILIA. </a:t>
            </a:r>
          </a:p>
          <a:p>
            <a:pPr marL="285750" lvl="1" indent="-228600" algn="just" defTabSz="914400">
              <a:lnSpc>
                <a:spcPct val="90000"/>
              </a:lnSpc>
              <a:spcBef>
                <a:spcPts val="0"/>
              </a:spcBef>
              <a:spcAft>
                <a:spcPts val="600"/>
              </a:spcAft>
              <a:buClrTx/>
              <a:buFont typeface="Arial" panose="020B0604020202020204" pitchFamily="34" charset="0"/>
              <a:buChar char="•"/>
              <a:defRPr/>
            </a:pPr>
            <a:endParaRPr lang="en-US" sz="1700" b="1" dirty="0"/>
          </a:p>
          <a:p>
            <a:pPr marL="285750" lvl="1" indent="-228600" algn="just" defTabSz="914400">
              <a:lnSpc>
                <a:spcPct val="90000"/>
              </a:lnSpc>
              <a:spcBef>
                <a:spcPts val="0"/>
              </a:spcBef>
              <a:spcAft>
                <a:spcPts val="600"/>
              </a:spcAft>
              <a:buClrTx/>
              <a:buFont typeface="Arial" panose="020B0604020202020204" pitchFamily="34" charset="0"/>
              <a:buChar char="•"/>
              <a:defRPr/>
            </a:pPr>
            <a:r>
              <a:rPr lang="en-US" sz="1700" b="1" dirty="0"/>
              <a:t>57% </a:t>
            </a:r>
            <a:r>
              <a:rPr lang="en-US" sz="1700" dirty="0"/>
              <a:t>DE LOS TRABAJADORES, MANIFESTARON QUE TRABAJARON MÁS ALLÁ DE LA JORNADA LABORAL.</a:t>
            </a:r>
          </a:p>
        </p:txBody>
      </p:sp>
      <p:sp>
        <p:nvSpPr>
          <p:cNvPr id="14349" name="Oval 1434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agen 7" descr="Niño sentado en un escritorio&#10;&#10;Descripción generada automáticamente con confianza baja">
            <a:extLst>
              <a:ext uri="{FF2B5EF4-FFF2-40B4-BE49-F238E27FC236}">
                <a16:creationId xmlns:a16="http://schemas.microsoft.com/office/drawing/2014/main" id="{E348A20C-8C92-4B4F-51EB-1875B5BEB3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84" r="12572"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Arc 1434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Imagen 12" descr="Hombre sentado en un escritorio&#10;&#10;Descripción generada automáticamente">
            <a:extLst>
              <a:ext uri="{FF2B5EF4-FFF2-40B4-BE49-F238E27FC236}">
                <a16:creationId xmlns:a16="http://schemas.microsoft.com/office/drawing/2014/main" id="{48797935-DC93-CC94-09E7-604437A684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14" r="3587" b="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Resultado de imagen de logo esap">
            <a:extLst>
              <a:ext uri="{FF2B5EF4-FFF2-40B4-BE49-F238E27FC236}">
                <a16:creationId xmlns:a16="http://schemas.microsoft.com/office/drawing/2014/main" id="{3D641AD0-A5A9-7654-B3F5-1A8F81DF1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84" y="112180"/>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2" descr="Imagen que contiene cuarto&#10;&#10;Descripción generada automáticamente">
            <a:extLst>
              <a:ext uri="{FF2B5EF4-FFF2-40B4-BE49-F238E27FC236}">
                <a16:creationId xmlns:a16="http://schemas.microsoft.com/office/drawing/2014/main" id="{9E7CCF21-F694-AA10-6857-A8D7E475B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6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92BBDD9D-3F6E-4A19-AE3D-5CFC89EFF3B2}"/>
              </a:ext>
            </a:extLst>
          </p:cNvPr>
          <p:cNvSpPr>
            <a:spLocks noGrp="1"/>
          </p:cNvSpPr>
          <p:nvPr>
            <p:ph type="title"/>
          </p:nvPr>
        </p:nvSpPr>
        <p:spPr>
          <a:xfrm>
            <a:off x="3179762" y="407479"/>
            <a:ext cx="5832475" cy="750441"/>
          </a:xfrm>
        </p:spPr>
        <p:txBody>
          <a:bodyPr>
            <a:noAutofit/>
          </a:bodyPr>
          <a:lstStyle/>
          <a:p>
            <a:pPr algn="ctr"/>
            <a:r>
              <a:rPr lang="es-MX" altLang="es-CO" sz="3200" b="1" dirty="0">
                <a:latin typeface="Arial" panose="020B0604020202020204" pitchFamily="34" charset="0"/>
                <a:cs typeface="Arial" panose="020B0604020202020204" pitchFamily="34" charset="0"/>
              </a:rPr>
              <a:t>EL TELETRABAJO</a:t>
            </a:r>
            <a:endParaRPr lang="es-CO" altLang="es-CO" sz="3200" b="1" dirty="0">
              <a:latin typeface="Arial" panose="020B0604020202020204" pitchFamily="34" charset="0"/>
              <a:cs typeface="Arial" panose="020B0604020202020204" pitchFamily="34" charset="0"/>
            </a:endParaRPr>
          </a:p>
        </p:txBody>
      </p:sp>
      <p:pic>
        <p:nvPicPr>
          <p:cNvPr id="14339" name="Marcador de contenido 4" descr="Imagen que contiene contenedor&#10;&#10;Descripción generada con confianza muy alta">
            <a:extLst>
              <a:ext uri="{FF2B5EF4-FFF2-40B4-BE49-F238E27FC236}">
                <a16:creationId xmlns:a16="http://schemas.microsoft.com/office/drawing/2014/main" id="{9272D09F-BA60-4774-9453-13358AE9650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596927" y="2395088"/>
            <a:ext cx="2411289" cy="2511425"/>
          </a:xfrm>
        </p:spPr>
      </p:pic>
      <p:pic>
        <p:nvPicPr>
          <p:cNvPr id="7" name="Picture 10" descr="Resultado de imagen de logo esap">
            <a:extLst>
              <a:ext uri="{FF2B5EF4-FFF2-40B4-BE49-F238E27FC236}">
                <a16:creationId xmlns:a16="http://schemas.microsoft.com/office/drawing/2014/main" id="{3D641AD0-A5A9-7654-B3F5-1A8F81DF1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4" y="112180"/>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AA93FBC9-137C-2267-E280-C304AB443AD3}"/>
              </a:ext>
            </a:extLst>
          </p:cNvPr>
          <p:cNvSpPr txBox="1"/>
          <p:nvPr/>
        </p:nvSpPr>
        <p:spPr>
          <a:xfrm>
            <a:off x="3047287" y="1421122"/>
            <a:ext cx="6097424" cy="1477328"/>
          </a:xfrm>
          <a:prstGeom prst="rect">
            <a:avLst/>
          </a:prstGeom>
          <a:noFill/>
          <a:ln w="28575">
            <a:solidFill>
              <a:schemeClr val="tx1"/>
            </a:solidFill>
          </a:ln>
        </p:spPr>
        <p:txBody>
          <a:bodyPr wrap="square">
            <a:spAutoFit/>
          </a:bodyPr>
          <a:lstStyle/>
          <a:p>
            <a:pPr algn="just"/>
            <a:r>
              <a:rPr lang="es-CO" b="1" dirty="0"/>
              <a:t>Ley 1221 de 2008: </a:t>
            </a:r>
            <a:r>
              <a:rPr lang="es-CO" dirty="0"/>
              <a:t>Establece el reconocimiento del Teletrabajo en Colombia como modalidad laboral en sus formas de aplicación, las bases para la generación de una política pública de fomento al teletrabajo y una política pública de teletrabajo para la población vulnerable.</a:t>
            </a:r>
            <a:endParaRPr lang="es-ES" dirty="0"/>
          </a:p>
        </p:txBody>
      </p:sp>
      <p:sp>
        <p:nvSpPr>
          <p:cNvPr id="10" name="CuadroTexto 9">
            <a:extLst>
              <a:ext uri="{FF2B5EF4-FFF2-40B4-BE49-F238E27FC236}">
                <a16:creationId xmlns:a16="http://schemas.microsoft.com/office/drawing/2014/main" id="{4D2E20AF-0131-489D-3905-7D5AD8592C68}"/>
              </a:ext>
            </a:extLst>
          </p:cNvPr>
          <p:cNvSpPr txBox="1"/>
          <p:nvPr/>
        </p:nvSpPr>
        <p:spPr>
          <a:xfrm>
            <a:off x="3050135" y="2987082"/>
            <a:ext cx="6097424" cy="2031325"/>
          </a:xfrm>
          <a:prstGeom prst="rect">
            <a:avLst/>
          </a:prstGeom>
          <a:noFill/>
          <a:ln w="28575">
            <a:solidFill>
              <a:schemeClr val="tx1"/>
            </a:solidFill>
          </a:ln>
        </p:spPr>
        <p:txBody>
          <a:bodyPr wrap="square">
            <a:spAutoFit/>
          </a:bodyPr>
          <a:lstStyle/>
          <a:p>
            <a:pPr algn="just"/>
            <a:r>
              <a:rPr lang="es-CO" b="1" dirty="0"/>
              <a:t>Decreto 0884 de 2012: </a:t>
            </a:r>
            <a:r>
              <a:rPr lang="es-CO" dirty="0"/>
              <a:t>Especifica las condiciones laborales que rigen el teletrabajo en relación de dependencia, las relaciones entre empleadores y Teletrabajadores, las obligaciones para entidades públicas y privadas, las ARL y la Red de Fomento para el teletrabajo. Así mismo, establece los principios de voluntariedad, igualdad y reversibilidad que aplican para el modelo. </a:t>
            </a:r>
            <a:endParaRPr lang="es-ES" dirty="0"/>
          </a:p>
        </p:txBody>
      </p:sp>
      <p:sp>
        <p:nvSpPr>
          <p:cNvPr id="12" name="CuadroTexto 11">
            <a:extLst>
              <a:ext uri="{FF2B5EF4-FFF2-40B4-BE49-F238E27FC236}">
                <a16:creationId xmlns:a16="http://schemas.microsoft.com/office/drawing/2014/main" id="{0D870DFA-FAFD-B3FB-5B19-251232FAE4F1}"/>
              </a:ext>
            </a:extLst>
          </p:cNvPr>
          <p:cNvSpPr txBox="1"/>
          <p:nvPr/>
        </p:nvSpPr>
        <p:spPr>
          <a:xfrm>
            <a:off x="3047287" y="5107039"/>
            <a:ext cx="6097424" cy="923330"/>
          </a:xfrm>
          <a:prstGeom prst="rect">
            <a:avLst/>
          </a:prstGeom>
          <a:noFill/>
          <a:ln w="28575">
            <a:solidFill>
              <a:schemeClr val="tx1"/>
            </a:solidFill>
          </a:ln>
        </p:spPr>
        <p:txBody>
          <a:bodyPr wrap="square">
            <a:spAutoFit/>
          </a:bodyPr>
          <a:lstStyle/>
          <a:p>
            <a:pPr algn="just"/>
            <a:r>
              <a:rPr lang="es-CO" b="1" dirty="0"/>
              <a:t>Resolución 2886 de 2012: </a:t>
            </a:r>
            <a:r>
              <a:rPr lang="es-CO" dirty="0"/>
              <a:t>Define las entidades que hacen parte de la Red de Fomento del Teletrabajo y las obligaciones que les compete. </a:t>
            </a:r>
            <a:endParaRPr lang="es-ES" dirty="0"/>
          </a:p>
        </p:txBody>
      </p:sp>
      <p:pic>
        <p:nvPicPr>
          <p:cNvPr id="2" name="Imagen 2" descr="Imagen que contiene cuarto&#10;&#10;Descripción generada automáticamente">
            <a:extLst>
              <a:ext uri="{FF2B5EF4-FFF2-40B4-BE49-F238E27FC236}">
                <a16:creationId xmlns:a16="http://schemas.microsoft.com/office/drawing/2014/main" id="{714BC290-1172-D7F8-51BA-C3768BF41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Resultado de imagen de logo esap">
            <a:extLst>
              <a:ext uri="{FF2B5EF4-FFF2-40B4-BE49-F238E27FC236}">
                <a16:creationId xmlns:a16="http://schemas.microsoft.com/office/drawing/2014/main" id="{3D641AD0-A5A9-7654-B3F5-1A8F81DF1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84" y="112180"/>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220B2CF0-B2A1-E03B-782E-139F7F0FF3B7}"/>
              </a:ext>
            </a:extLst>
          </p:cNvPr>
          <p:cNvSpPr txBox="1"/>
          <p:nvPr/>
        </p:nvSpPr>
        <p:spPr>
          <a:xfrm>
            <a:off x="435836" y="1289355"/>
            <a:ext cx="11194989" cy="5078313"/>
          </a:xfrm>
          <a:prstGeom prst="rect">
            <a:avLst/>
          </a:prstGeom>
          <a:noFill/>
        </p:spPr>
        <p:txBody>
          <a:bodyPr wrap="square">
            <a:spAutoFit/>
          </a:bodyPr>
          <a:lstStyle/>
          <a:p>
            <a:pPr algn="just"/>
            <a:r>
              <a:rPr lang="es-CO" dirty="0"/>
              <a:t>Es una forma de </a:t>
            </a:r>
            <a:r>
              <a:rPr lang="es-CO" b="1" dirty="0"/>
              <a:t>organización laboral,</a:t>
            </a:r>
            <a:r>
              <a:rPr lang="es-CO" dirty="0"/>
              <a:t> que se efectúa en el marco de un contrato de trabajo o de una relación laboral dependiente, que consiste en el desempeño de actividades remuneradas utilizando como soporte las tecnologías de la información y la comunicación - TIC- para el contacto entre el trabajador y empleador sin requerirse la presencia física del trabajador en un sitio específico de trabajo. </a:t>
            </a:r>
          </a:p>
          <a:p>
            <a:pPr algn="just"/>
            <a:endParaRPr lang="es-CO" dirty="0"/>
          </a:p>
          <a:p>
            <a:pPr algn="just"/>
            <a:r>
              <a:rPr lang="es-CO" dirty="0"/>
              <a:t>El teletrabajador es la persona que el marco de la relación laboral dependiente, utiliza las tecnologías de la información y comunicación como medio o fin para realizar su actividad laboral fuera del local del empleador, en cualquiera de las formas definidas por la ley.</a:t>
            </a:r>
          </a:p>
          <a:p>
            <a:pPr algn="just"/>
            <a:endParaRPr lang="es-CO" dirty="0"/>
          </a:p>
          <a:p>
            <a:pPr algn="just"/>
            <a:r>
              <a:rPr lang="es-CO" b="1" dirty="0"/>
              <a:t>Aspectos que se debe acordar:</a:t>
            </a:r>
          </a:p>
          <a:p>
            <a:pPr algn="just"/>
            <a:endParaRPr lang="es-CO" b="1" dirty="0"/>
          </a:p>
          <a:p>
            <a:pPr marL="342900" indent="-342900" algn="just">
              <a:buAutoNum type="arabicPeriod"/>
            </a:pPr>
            <a:r>
              <a:rPr lang="es-CO" dirty="0"/>
              <a:t>Las condiciones de servicio, los medios tecnológicos y de ambiente requeridos y la forma de ejecutar el mismo en condiciones de tiempo y si es posible de espacio. </a:t>
            </a:r>
          </a:p>
          <a:p>
            <a:pPr marL="342900" indent="-342900" algn="just">
              <a:buAutoNum type="arabicPeriod"/>
            </a:pPr>
            <a:r>
              <a:rPr lang="es-CO" dirty="0"/>
              <a:t>Determinar los días y los horarios en que el teletrabajador realizará sus actividades para efectos de delimitar la responsabilidad en caso de accidente de trabajo y evitar el desconocimiento de la jornada máxima legal. </a:t>
            </a:r>
          </a:p>
          <a:p>
            <a:pPr marL="342900" indent="-342900" algn="just">
              <a:buAutoNum type="arabicPeriod"/>
            </a:pPr>
            <a:r>
              <a:rPr lang="es-CO" dirty="0"/>
              <a:t>Definir las responsabilidades en cuanto a la custodia de los elementos de trabajo y fijar el procedimiento de la entrega por parte del teletrabajador al momento de finalizar la modalidad de teletrabajo. </a:t>
            </a:r>
          </a:p>
          <a:p>
            <a:pPr marL="342900" indent="-342900" algn="just">
              <a:buAutoNum type="arabicPeriod"/>
            </a:pPr>
            <a:r>
              <a:rPr lang="es-CO" dirty="0"/>
              <a:t>Las medidas de seguridad informática que debe conocer y cumplir el teletrabajador. </a:t>
            </a:r>
            <a:endParaRPr lang="es-ES" dirty="0"/>
          </a:p>
        </p:txBody>
      </p:sp>
      <p:sp>
        <p:nvSpPr>
          <p:cNvPr id="11" name="Título 1">
            <a:extLst>
              <a:ext uri="{FF2B5EF4-FFF2-40B4-BE49-F238E27FC236}">
                <a16:creationId xmlns:a16="http://schemas.microsoft.com/office/drawing/2014/main" id="{DDD4B564-33F6-69D3-7B02-DE5DE7DC3941}"/>
              </a:ext>
            </a:extLst>
          </p:cNvPr>
          <p:cNvSpPr>
            <a:spLocks noGrp="1"/>
          </p:cNvSpPr>
          <p:nvPr>
            <p:ph type="title"/>
          </p:nvPr>
        </p:nvSpPr>
        <p:spPr>
          <a:xfrm>
            <a:off x="2691450" y="649919"/>
            <a:ext cx="7196138" cy="488950"/>
          </a:xfrm>
        </p:spPr>
        <p:txBody>
          <a:bodyPr>
            <a:noAutofit/>
          </a:bodyPr>
          <a:lstStyle/>
          <a:p>
            <a:pPr algn="ctr"/>
            <a:r>
              <a:rPr lang="es-MX" altLang="es-CO" sz="3200" b="1" dirty="0">
                <a:latin typeface="Arial" panose="020B0604020202020204" pitchFamily="34" charset="0"/>
                <a:cs typeface="Arial" panose="020B0604020202020204" pitchFamily="34" charset="0"/>
              </a:rPr>
              <a:t>EL TELETRABAJO</a:t>
            </a:r>
            <a:endParaRPr lang="es-CO" altLang="es-CO" sz="3200" b="1" dirty="0">
              <a:latin typeface="Arial" panose="020B0604020202020204" pitchFamily="34" charset="0"/>
              <a:cs typeface="Arial" panose="020B0604020202020204" pitchFamily="34" charset="0"/>
            </a:endParaRPr>
          </a:p>
        </p:txBody>
      </p:sp>
      <p:pic>
        <p:nvPicPr>
          <p:cNvPr id="2" name="Imagen 2" descr="Imagen que contiene cuarto&#10;&#10;Descripción generada automáticamente">
            <a:extLst>
              <a:ext uri="{FF2B5EF4-FFF2-40B4-BE49-F238E27FC236}">
                <a16:creationId xmlns:a16="http://schemas.microsoft.com/office/drawing/2014/main" id="{25A4748A-05C3-C5DA-9DD5-65B81FAD1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8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3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2B75081C-0536-30D6-0E32-A6EFA862FDB5}"/>
              </a:ext>
            </a:extLst>
          </p:cNvPr>
          <p:cNvPicPr>
            <a:picLocks noChangeAspect="1"/>
          </p:cNvPicPr>
          <p:nvPr/>
        </p:nvPicPr>
        <p:blipFill>
          <a:blip r:embed="rId2"/>
          <a:stretch>
            <a:fillRect/>
          </a:stretch>
        </p:blipFill>
        <p:spPr>
          <a:xfrm>
            <a:off x="643467" y="716364"/>
            <a:ext cx="10905066" cy="5425271"/>
          </a:xfrm>
          <a:prstGeom prst="rect">
            <a:avLst/>
          </a:prstGeom>
        </p:spPr>
      </p:pic>
      <p:pic>
        <p:nvPicPr>
          <p:cNvPr id="7" name="Picture 10" descr="Resultado de imagen de logo esap">
            <a:extLst>
              <a:ext uri="{FF2B5EF4-FFF2-40B4-BE49-F238E27FC236}">
                <a16:creationId xmlns:a16="http://schemas.microsoft.com/office/drawing/2014/main" id="{3D641AD0-A5A9-7654-B3F5-1A8F81DF1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29" y="367498"/>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2" descr="Imagen que contiene cuarto&#10;&#10;Descripción generada automáticamente">
            <a:extLst>
              <a:ext uri="{FF2B5EF4-FFF2-40B4-BE49-F238E27FC236}">
                <a16:creationId xmlns:a16="http://schemas.microsoft.com/office/drawing/2014/main" id="{886F8B57-CD21-552B-AFE2-4FDDC2107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591" y="480059"/>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12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0174CC02-5259-B9C1-7A25-8B148E3928FE}"/>
              </a:ext>
            </a:extLst>
          </p:cNvPr>
          <p:cNvPicPr>
            <a:picLocks noChangeAspect="1"/>
          </p:cNvPicPr>
          <p:nvPr/>
        </p:nvPicPr>
        <p:blipFill rotWithShape="1">
          <a:blip r:embed="rId2"/>
          <a:srcRect l="2667" r="-1" b="-1"/>
          <a:stretch/>
        </p:blipFill>
        <p:spPr>
          <a:xfrm>
            <a:off x="643467" y="1444649"/>
            <a:ext cx="7047923" cy="3964466"/>
          </a:xfrm>
          <a:prstGeom prst="rect">
            <a:avLst/>
          </a:prstGeom>
        </p:spPr>
      </p:pic>
      <p:grpSp>
        <p:nvGrpSpPr>
          <p:cNvPr id="29" name="Group 28">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30"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7" name="Picture 10" descr="Resultado de imagen de logo esap">
            <a:extLst>
              <a:ext uri="{FF2B5EF4-FFF2-40B4-BE49-F238E27FC236}">
                <a16:creationId xmlns:a16="http://schemas.microsoft.com/office/drawing/2014/main" id="{3D641AD0-A5A9-7654-B3F5-1A8F81DF1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84" y="112180"/>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a:extLst>
              <a:ext uri="{FF2B5EF4-FFF2-40B4-BE49-F238E27FC236}">
                <a16:creationId xmlns:a16="http://schemas.microsoft.com/office/drawing/2014/main" id="{66784E19-102E-515B-E517-42DAD65F26DD}"/>
              </a:ext>
            </a:extLst>
          </p:cNvPr>
          <p:cNvSpPr txBox="1">
            <a:spLocks/>
          </p:cNvSpPr>
          <p:nvPr/>
        </p:nvSpPr>
        <p:spPr bwMode="auto">
          <a:xfrm>
            <a:off x="812851" y="1243378"/>
            <a:ext cx="10451510" cy="2773145"/>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eaLnBrk="1" hangingPunct="1">
              <a:lnSpc>
                <a:spcPct val="80000"/>
              </a:lnSpc>
              <a:buNone/>
              <a:defRPr/>
            </a:pPr>
            <a:endParaRPr lang="es-CO" sz="1500" dirty="0"/>
          </a:p>
        </p:txBody>
      </p:sp>
      <p:pic>
        <p:nvPicPr>
          <p:cNvPr id="2" name="Imagen 2" descr="Imagen que contiene cuarto&#10;&#10;Descripción generada automáticamente">
            <a:extLst>
              <a:ext uri="{FF2B5EF4-FFF2-40B4-BE49-F238E27FC236}">
                <a16:creationId xmlns:a16="http://schemas.microsoft.com/office/drawing/2014/main" id="{9F81F96C-16B8-B849-7800-CFF21E2E5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646" y="219315"/>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0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6B29107-6A20-443D-ECB2-3C6FA0FC6226}"/>
              </a:ext>
            </a:extLst>
          </p:cNvPr>
          <p:cNvPicPr>
            <a:picLocks noChangeAspect="1"/>
          </p:cNvPicPr>
          <p:nvPr/>
        </p:nvPicPr>
        <p:blipFill>
          <a:blip r:embed="rId2"/>
          <a:stretch>
            <a:fillRect/>
          </a:stretch>
        </p:blipFill>
        <p:spPr>
          <a:xfrm>
            <a:off x="1120477" y="1522791"/>
            <a:ext cx="9951041" cy="3806271"/>
          </a:xfrm>
          <a:prstGeom prst="rect">
            <a:avLst/>
          </a:prstGeom>
        </p:spPr>
      </p:pic>
      <p:pic>
        <p:nvPicPr>
          <p:cNvPr id="7" name="Picture 10" descr="Resultado de imagen de logo esap">
            <a:extLst>
              <a:ext uri="{FF2B5EF4-FFF2-40B4-BE49-F238E27FC236}">
                <a16:creationId xmlns:a16="http://schemas.microsoft.com/office/drawing/2014/main" id="{3D641AD0-A5A9-7654-B3F5-1A8F81DF1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35" y="554342"/>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a:extLst>
              <a:ext uri="{FF2B5EF4-FFF2-40B4-BE49-F238E27FC236}">
                <a16:creationId xmlns:a16="http://schemas.microsoft.com/office/drawing/2014/main" id="{66784E19-102E-515B-E517-42DAD65F26DD}"/>
              </a:ext>
            </a:extLst>
          </p:cNvPr>
          <p:cNvSpPr txBox="1">
            <a:spLocks/>
          </p:cNvSpPr>
          <p:nvPr/>
        </p:nvSpPr>
        <p:spPr bwMode="auto">
          <a:xfrm>
            <a:off x="616298" y="1611932"/>
            <a:ext cx="10451510" cy="3404450"/>
          </a:xfrm>
          <a:prstGeom prst="rect">
            <a:avLst/>
          </a:prstGeom>
          <a:no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lgn="just" eaLnBrk="1" hangingPunct="1">
              <a:spcBef>
                <a:spcPts val="0"/>
              </a:spcBef>
              <a:defRPr/>
            </a:pPr>
            <a:endParaRPr lang="es-MX" sz="1050" dirty="0">
              <a:latin typeface="Arial" panose="020B0604020202020204" pitchFamily="34" charset="0"/>
              <a:cs typeface="Arial" panose="020B0604020202020204" pitchFamily="34" charset="0"/>
            </a:endParaRPr>
          </a:p>
          <a:p>
            <a:pPr marL="0" indent="0" algn="just" eaLnBrk="1" hangingPunct="1">
              <a:lnSpc>
                <a:spcPct val="80000"/>
              </a:lnSpc>
              <a:buNone/>
              <a:defRPr/>
            </a:pPr>
            <a:endParaRPr lang="es-CO" sz="1500" dirty="0"/>
          </a:p>
        </p:txBody>
      </p:sp>
      <p:pic>
        <p:nvPicPr>
          <p:cNvPr id="2" name="Imagen 2" descr="Imagen que contiene cuarto&#10;&#10;Descripción generada automáticamente">
            <a:extLst>
              <a:ext uri="{FF2B5EF4-FFF2-40B4-BE49-F238E27FC236}">
                <a16:creationId xmlns:a16="http://schemas.microsoft.com/office/drawing/2014/main" id="{0351A450-B4C8-3C0A-E2C4-28EDB5946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320" y="655193"/>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52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883CEA-05A8-42A0-55C1-EF5FBE7D3EC0}"/>
              </a:ext>
            </a:extLst>
          </p:cNvPr>
          <p:cNvSpPr>
            <a:spLocks noGrp="1"/>
          </p:cNvSpPr>
          <p:nvPr>
            <p:ph type="title"/>
          </p:nvPr>
        </p:nvSpPr>
        <p:spPr>
          <a:xfrm>
            <a:off x="1136397" y="502020"/>
            <a:ext cx="5323715" cy="968434"/>
          </a:xfrm>
        </p:spPr>
        <p:txBody>
          <a:bodyPr anchor="b">
            <a:normAutofit/>
          </a:bodyPr>
          <a:lstStyle/>
          <a:p>
            <a:pPr algn="ctr">
              <a:defRPr/>
            </a:pPr>
            <a:r>
              <a:rPr lang="es-MX" sz="4000" b="1" dirty="0"/>
              <a:t>T</a:t>
            </a:r>
            <a:r>
              <a:rPr lang="es-ES" sz="4000" b="1" dirty="0"/>
              <a:t>RABAJO EN CASA</a:t>
            </a:r>
          </a:p>
        </p:txBody>
      </p:sp>
      <p:sp>
        <p:nvSpPr>
          <p:cNvPr id="8195" name="Marcador de contenido 2">
            <a:extLst>
              <a:ext uri="{FF2B5EF4-FFF2-40B4-BE49-F238E27FC236}">
                <a16:creationId xmlns:a16="http://schemas.microsoft.com/office/drawing/2014/main" id="{316B0049-779B-11AE-7758-694AD3DF6E57}"/>
              </a:ext>
            </a:extLst>
          </p:cNvPr>
          <p:cNvSpPr>
            <a:spLocks noGrp="1" noChangeArrowheads="1"/>
          </p:cNvSpPr>
          <p:nvPr>
            <p:ph idx="1"/>
          </p:nvPr>
        </p:nvSpPr>
        <p:spPr>
          <a:xfrm>
            <a:off x="273465" y="1760434"/>
            <a:ext cx="6186647" cy="4639933"/>
          </a:xfrm>
        </p:spPr>
        <p:txBody>
          <a:bodyPr anchor="t">
            <a:normAutofit fontScale="92500" lnSpcReduction="10000"/>
          </a:bodyPr>
          <a:lstStyle/>
          <a:p>
            <a:pPr algn="just"/>
            <a:r>
              <a:rPr lang="es-CO" altLang="es-ES" sz="1800" dirty="0">
                <a:latin typeface="Work Sans" pitchFamily="2" charset="0"/>
              </a:rPr>
              <a:t>Es la habilitación al servidor público para desempeñar </a:t>
            </a:r>
            <a:r>
              <a:rPr lang="es-CO" altLang="es-ES" sz="1800" b="1" u="sng" dirty="0">
                <a:latin typeface="Work Sans" pitchFamily="2" charset="0"/>
              </a:rPr>
              <a:t>transitoriamente sus funciones o actividades laborales por fuera del sitio donde habitualmente las realiza</a:t>
            </a:r>
            <a:r>
              <a:rPr lang="es-CO" altLang="es-ES" sz="1800" dirty="0">
                <a:latin typeface="Work Sans" pitchFamily="2" charset="0"/>
              </a:rPr>
              <a:t>, sin modificar la naturaleza del contrato o relación laboral, o legal y reglamentaria respectiva, ni tampoco desmejorar las condiciones del contrato laboral, cuando se presenten circunstancias ocasionales, excepcionales o especiales que impidan que el trabajador pueda realizar sus funciones en su lugar de trabajo, privilegiando el uso de las tecnologías de la información y las comunicaciones.</a:t>
            </a:r>
          </a:p>
          <a:p>
            <a:pPr algn="just"/>
            <a:endParaRPr lang="es-CO" altLang="es-ES" sz="1800" dirty="0">
              <a:latin typeface="Work Sans" pitchFamily="2" charset="0"/>
            </a:endParaRPr>
          </a:p>
          <a:p>
            <a:pPr algn="just"/>
            <a:r>
              <a:rPr lang="es-CO" altLang="es-ES" sz="1800" dirty="0">
                <a:latin typeface="Work Sans" pitchFamily="2" charset="0"/>
              </a:rPr>
              <a:t>Este </a:t>
            </a:r>
            <a:r>
              <a:rPr lang="es-CO" altLang="es-ES" sz="1800" b="1" u="sng" dirty="0">
                <a:latin typeface="Work Sans" pitchFamily="2" charset="0"/>
              </a:rPr>
              <a:t>no se limita al trabajo que puede ser realizado mediante tecnologías de la información </a:t>
            </a:r>
            <a:r>
              <a:rPr lang="es-CO" altLang="es-ES" sz="1800" dirty="0">
                <a:latin typeface="Work Sans" pitchFamily="2" charset="0"/>
              </a:rPr>
              <a:t>y las comunicaciones, medios informáticos o análogos, sino que se extiende a cualquier tipo de trabajo o labor que no requiera la presencia física del trabajador o funcionario en las instalaciones de la empresa o entidad.</a:t>
            </a:r>
          </a:p>
          <a:p>
            <a:pPr marL="457200" lvl="1" indent="0">
              <a:buNone/>
            </a:pPr>
            <a:endParaRPr lang="es-ES" altLang="es-ES" sz="1300" dirty="0"/>
          </a:p>
        </p:txBody>
      </p:sp>
      <p:sp>
        <p:nvSpPr>
          <p:cNvPr id="8223" name="Rectangle 82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5" name="Rectangle 82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7" name="Rectangle 82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9" name="Rectangle 82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6" name="Imagen 12" descr="Hombre sentado en un escritorio&#10;&#10;Descripción generada automáticamente">
            <a:extLst>
              <a:ext uri="{FF2B5EF4-FFF2-40B4-BE49-F238E27FC236}">
                <a16:creationId xmlns:a16="http://schemas.microsoft.com/office/drawing/2014/main" id="{1D573C9F-EDF7-A984-895B-7A6AF0867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45" r="5516" b="2"/>
          <a:stretch/>
        </p:blipFill>
        <p:spPr bwMode="auto">
          <a:xfrm>
            <a:off x="7075967" y="1569890"/>
            <a:ext cx="4170530" cy="3750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Resultado de imagen de logo esap">
            <a:extLst>
              <a:ext uri="{FF2B5EF4-FFF2-40B4-BE49-F238E27FC236}">
                <a16:creationId xmlns:a16="http://schemas.microsoft.com/office/drawing/2014/main" id="{B5E5C335-9D81-78BB-8DC2-E7749BB40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47" y="95089"/>
            <a:ext cx="1448464"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descr="Imagen que contiene cuarto&#10;&#10;Descripción generada automáticamente">
            <a:extLst>
              <a:ext uri="{FF2B5EF4-FFF2-40B4-BE49-F238E27FC236}">
                <a16:creationId xmlns:a16="http://schemas.microsoft.com/office/drawing/2014/main" id="{9D46D902-287D-8370-F0F1-C3C731F39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618" y="20765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76138" name="Rectangle 176134">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30" name="Rectangle 2">
            <a:extLst>
              <a:ext uri="{FF2B5EF4-FFF2-40B4-BE49-F238E27FC236}">
                <a16:creationId xmlns:a16="http://schemas.microsoft.com/office/drawing/2014/main" id="{E3DA988F-C552-71FB-567B-3ABC24EB0951}"/>
              </a:ext>
            </a:extLst>
          </p:cNvPr>
          <p:cNvSpPr>
            <a:spLocks noGrp="1" noChangeArrowheads="1"/>
          </p:cNvSpPr>
          <p:nvPr>
            <p:ph type="title"/>
          </p:nvPr>
        </p:nvSpPr>
        <p:spPr>
          <a:xfrm>
            <a:off x="1136398" y="945245"/>
            <a:ext cx="5427525" cy="646246"/>
          </a:xfrm>
        </p:spPr>
        <p:txBody>
          <a:bodyPr anchor="b">
            <a:normAutofit/>
          </a:bodyPr>
          <a:lstStyle/>
          <a:p>
            <a:pPr algn="ctr">
              <a:defRPr/>
            </a:pPr>
            <a:r>
              <a:rPr lang="es-MX" altLang="es-CO" sz="4000" b="1" dirty="0"/>
              <a:t>REQUISITOS</a:t>
            </a:r>
            <a:endParaRPr lang="es-ES" altLang="es-CO" sz="4000" b="1" dirty="0"/>
          </a:p>
        </p:txBody>
      </p:sp>
      <p:sp>
        <p:nvSpPr>
          <p:cNvPr id="9219" name="Rectangle 3">
            <a:extLst>
              <a:ext uri="{FF2B5EF4-FFF2-40B4-BE49-F238E27FC236}">
                <a16:creationId xmlns:a16="http://schemas.microsoft.com/office/drawing/2014/main" id="{C599DF07-555E-6ECF-82D1-400E6C589744}"/>
              </a:ext>
            </a:extLst>
          </p:cNvPr>
          <p:cNvSpPr>
            <a:spLocks noGrp="1" noChangeArrowheads="1"/>
          </p:cNvSpPr>
          <p:nvPr>
            <p:ph idx="1"/>
          </p:nvPr>
        </p:nvSpPr>
        <p:spPr>
          <a:xfrm>
            <a:off x="606751" y="1828800"/>
            <a:ext cx="5957173" cy="3743057"/>
          </a:xfrm>
        </p:spPr>
        <p:txBody>
          <a:bodyPr anchor="t">
            <a:normAutofit/>
          </a:bodyPr>
          <a:lstStyle/>
          <a:p>
            <a:pPr algn="just"/>
            <a:r>
              <a:rPr lang="es-CO" altLang="es-ES" sz="1700" dirty="0">
                <a:latin typeface="Work Sans" pitchFamily="2" charset="0"/>
              </a:rPr>
              <a:t>Tiene que existir una relación laboral, o legal y reglamentaria respectiva.</a:t>
            </a:r>
          </a:p>
          <a:p>
            <a:pPr algn="just"/>
            <a:r>
              <a:rPr lang="es-CO" altLang="es-ES" sz="1700" dirty="0">
                <a:latin typeface="Work Sans" pitchFamily="2" charset="0"/>
              </a:rPr>
              <a:t>Es para </a:t>
            </a:r>
            <a:r>
              <a:rPr lang="es-CO" altLang="es-ES" sz="1700" b="1" dirty="0">
                <a:latin typeface="Work Sans" pitchFamily="2" charset="0"/>
              </a:rPr>
              <a:t>desempeñar transitoriamente </a:t>
            </a:r>
            <a:r>
              <a:rPr lang="es-CO" altLang="es-ES" sz="1700" dirty="0">
                <a:latin typeface="Work Sans" pitchFamily="2" charset="0"/>
              </a:rPr>
              <a:t>sus funciones o actividades laborales por fuera del sitio donde habitualmente las realiza. </a:t>
            </a:r>
          </a:p>
          <a:p>
            <a:pPr algn="just"/>
            <a:r>
              <a:rPr lang="es-CO" altLang="es-ES" sz="1700" dirty="0">
                <a:latin typeface="Work Sans" pitchFamily="2" charset="0"/>
              </a:rPr>
              <a:t>Cuando se presenten </a:t>
            </a:r>
            <a:r>
              <a:rPr lang="es-CO" altLang="es-ES" sz="1700" b="1" dirty="0">
                <a:latin typeface="Work Sans" pitchFamily="2" charset="0"/>
              </a:rPr>
              <a:t>circunstancias ocasionales, excepcionales o especiales </a:t>
            </a:r>
            <a:r>
              <a:rPr lang="es-CO" altLang="es-ES" sz="1700" dirty="0">
                <a:latin typeface="Work Sans" pitchFamily="2" charset="0"/>
              </a:rPr>
              <a:t>que impidan que el trabajador pueda realizar sus funciones en su lugar de trabajo</a:t>
            </a:r>
          </a:p>
          <a:p>
            <a:pPr algn="just"/>
            <a:r>
              <a:rPr lang="es-CO" altLang="es-ES" sz="1700" dirty="0">
                <a:latin typeface="Work Sans" pitchFamily="2" charset="0"/>
              </a:rPr>
              <a:t>Se extiende a cualquier tipo de trabajo o labor </a:t>
            </a:r>
            <a:r>
              <a:rPr lang="es-CO" altLang="es-ES" sz="1700" b="1" dirty="0">
                <a:latin typeface="Work Sans" pitchFamily="2" charset="0"/>
              </a:rPr>
              <a:t>que no requiera la presencia física</a:t>
            </a:r>
            <a:r>
              <a:rPr lang="es-CO" altLang="es-ES" sz="1700" dirty="0">
                <a:latin typeface="Work Sans" pitchFamily="2" charset="0"/>
              </a:rPr>
              <a:t> del trabajador o funcionario en las instalaciones de la empresa o entidad.</a:t>
            </a:r>
          </a:p>
        </p:txBody>
      </p:sp>
      <p:pic>
        <p:nvPicPr>
          <p:cNvPr id="9221" name="Imagen 7" descr="Niño sentado en un escritorio&#10;&#10;Descripción generada automáticamente con confianza baja">
            <a:extLst>
              <a:ext uri="{FF2B5EF4-FFF2-40B4-BE49-F238E27FC236}">
                <a16:creationId xmlns:a16="http://schemas.microsoft.com/office/drawing/2014/main" id="{9EBFF2E9-8A49-E748-722A-111C647020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80" r="13869" b="-1"/>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7" name="Rectangle 1761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39" name="Rectangle 1761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Resultado de imagen de logo esap">
            <a:extLst>
              <a:ext uri="{FF2B5EF4-FFF2-40B4-BE49-F238E27FC236}">
                <a16:creationId xmlns:a16="http://schemas.microsoft.com/office/drawing/2014/main" id="{5D28670B-DD39-7022-8746-F56BAD57B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3" y="299934"/>
            <a:ext cx="1522531" cy="9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descr="Ir al inicio">
            <a:hlinkClick r:id="rId4" tooltip="Ir al inicio"/>
            <a:extLst>
              <a:ext uri="{FF2B5EF4-FFF2-40B4-BE49-F238E27FC236}">
                <a16:creationId xmlns:a16="http://schemas.microsoft.com/office/drawing/2014/main" id="{9933B8CC-D9E9-AD94-A24A-36AFD9D9C5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325" y="-20637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descr="Imagen que contiene cuarto&#10;&#10;Descripción generada automáticamente">
            <a:extLst>
              <a:ext uri="{FF2B5EF4-FFF2-40B4-BE49-F238E27FC236}">
                <a16:creationId xmlns:a16="http://schemas.microsoft.com/office/drawing/2014/main" id="{90C7C488-1936-B54C-083B-223AB1D9D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2817" y="168460"/>
            <a:ext cx="947488" cy="85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 calcmode="lin" valueType="num">
                                      <p:cBhvr additive="base">
                                        <p:cTn id="7" dur="500" fill="hold"/>
                                        <p:tgtEl>
                                          <p:spTgt spid="176130"/>
                                        </p:tgtEl>
                                        <p:attrNameLst>
                                          <p:attrName>ppt_x</p:attrName>
                                        </p:attrNameLst>
                                      </p:cBhvr>
                                      <p:tavLst>
                                        <p:tav tm="0">
                                          <p:val>
                                            <p:strVal val="0-#ppt_w/2"/>
                                          </p:val>
                                        </p:tav>
                                        <p:tav tm="100000">
                                          <p:val>
                                            <p:strVal val="#ppt_x"/>
                                          </p:val>
                                        </p:tav>
                                      </p:tavLst>
                                    </p:anim>
                                    <p:anim calcmode="lin" valueType="num">
                                      <p:cBhvr additive="base">
                                        <p:cTn id="8" dur="500" fill="hold"/>
                                        <p:tgtEl>
                                          <p:spTgt spid="176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utoUpdateAnimBg="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1092</TotalTime>
  <Words>2411</Words>
  <Application>Microsoft Office PowerPoint</Application>
  <PresentationFormat>Panorámica</PresentationFormat>
  <Paragraphs>126</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Calibri Light</vt:lpstr>
      <vt:lpstr>Segoe UI</vt:lpstr>
      <vt:lpstr>Wingdings</vt:lpstr>
      <vt:lpstr>Work Sans</vt:lpstr>
      <vt:lpstr>Tema de Office</vt:lpstr>
      <vt:lpstr>Presentación de PowerPoint</vt:lpstr>
      <vt:lpstr>DIAGNÓSTICO</vt:lpstr>
      <vt:lpstr>EL TELETRABAJO</vt:lpstr>
      <vt:lpstr>EL TELETRABAJO</vt:lpstr>
      <vt:lpstr>Presentación de PowerPoint</vt:lpstr>
      <vt:lpstr>Presentación de PowerPoint</vt:lpstr>
      <vt:lpstr>Presentación de PowerPoint</vt:lpstr>
      <vt:lpstr>TRABAJO EN CASA</vt:lpstr>
      <vt:lpstr>REQUISITOS</vt:lpstr>
      <vt:lpstr>GARANTÍAS</vt:lpstr>
      <vt:lpstr>CRITERIOS</vt:lpstr>
      <vt:lpstr>CRITERIOS</vt:lpstr>
      <vt:lpstr>TÉRMINO</vt:lpstr>
      <vt:lpstr>ELEMENTOS DE TRABAJO</vt:lpstr>
      <vt:lpstr>DERECHOS SALARIALES  Y PRESTACIONALES</vt:lpstr>
      <vt:lpstr>DIFERENCIAS</vt:lpstr>
      <vt:lpstr>TRABAJO REMOTO</vt:lpstr>
      <vt:lpstr>OTRAS FIGURAS</vt:lpstr>
      <vt:lpstr>OTRAS FIGURAS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CODIGO GENERAL DISCIPLINARIO</dc:title>
  <dc:creator>LINA MARIA HIGUITA RIVERA</dc:creator>
  <cp:keywords>ESAP CUNDINAMARCA</cp:keywords>
  <cp:lastModifiedBy>German Ramirez Gasca</cp:lastModifiedBy>
  <cp:revision>80</cp:revision>
  <dcterms:created xsi:type="dcterms:W3CDTF">2020-09-04T15:00:03Z</dcterms:created>
  <dcterms:modified xsi:type="dcterms:W3CDTF">2022-10-11T19:30:43Z</dcterms:modified>
</cp:coreProperties>
</file>