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4" r:id="rId9"/>
    <p:sldId id="281" r:id="rId10"/>
    <p:sldId id="282" r:id="rId11"/>
    <p:sldId id="283" r:id="rId12"/>
    <p:sldId id="28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62" r:id="rId29"/>
    <p:sldId id="263" r:id="rId30"/>
  </p:sldIdLst>
  <p:sldSz cx="18288000" cy="10287000"/>
  <p:notesSz cx="6858000" cy="9144000"/>
  <p:embeddedFontLst>
    <p:embeddedFont>
      <p:font typeface="Aileron Heavy Bold" panose="020B0604020202020204" charset="0"/>
      <p:regular r:id="rId31"/>
    </p:embeddedFont>
    <p:embeddedFont>
      <p:font typeface="Articulat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 Classic Bold" panose="020B0604020202020204" charset="0"/>
      <p:regular r:id="rId37"/>
    </p:embeddedFont>
    <p:embeddedFont>
      <p:font typeface="Montserrat Light" panose="00000400000000000000" pitchFamily="2" charset="0"/>
      <p:regular r:id="rId38"/>
      <p:italic r:id="rId39"/>
    </p:embeddedFont>
    <p:embeddedFont>
      <p:font typeface="Montserrat Light Bold" panose="020B0604020202020204" charset="0"/>
      <p:regular r:id="rId40"/>
    </p:embeddedFont>
    <p:embeddedFont>
      <p:font typeface="Work Sans" pitchFamily="2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107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Fernando Guerrero Osorio" userId="ac287d38e9d2a21c" providerId="LiveId" clId="{38515B1E-8D7C-456C-9F5B-E58F5CF396F8}"/>
    <pc:docChg chg="custSel addSld modSld sldOrd">
      <pc:chgData name="Carlos Fernando Guerrero Osorio" userId="ac287d38e9d2a21c" providerId="LiveId" clId="{38515B1E-8D7C-456C-9F5B-E58F5CF396F8}" dt="2022-09-14T13:22:05.139" v="45" actId="20577"/>
      <pc:docMkLst>
        <pc:docMk/>
      </pc:docMkLst>
      <pc:sldChg chg="modSp mod">
        <pc:chgData name="Carlos Fernando Guerrero Osorio" userId="ac287d38e9d2a21c" providerId="LiveId" clId="{38515B1E-8D7C-456C-9F5B-E58F5CF396F8}" dt="2022-09-14T13:21:47.674" v="28" actId="1076"/>
        <pc:sldMkLst>
          <pc:docMk/>
          <pc:sldMk cId="0" sldId="257"/>
        </pc:sldMkLst>
        <pc:spChg chg="mod">
          <ac:chgData name="Carlos Fernando Guerrero Osorio" userId="ac287d38e9d2a21c" providerId="LiveId" clId="{38515B1E-8D7C-456C-9F5B-E58F5CF396F8}" dt="2022-09-14T13:21:47.674" v="28" actId="1076"/>
          <ac:spMkLst>
            <pc:docMk/>
            <pc:sldMk cId="0" sldId="257"/>
            <ac:spMk id="3" creationId="{00000000-0000-0000-0000-000000000000}"/>
          </ac:spMkLst>
        </pc:spChg>
        <pc:picChg chg="mod">
          <ac:chgData name="Carlos Fernando Guerrero Osorio" userId="ac287d38e9d2a21c" providerId="LiveId" clId="{38515B1E-8D7C-456C-9F5B-E58F5CF396F8}" dt="2022-09-14T13:21:27.340" v="24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Carlos Fernando Guerrero Osorio" userId="ac287d38e9d2a21c" providerId="LiveId" clId="{38515B1E-8D7C-456C-9F5B-E58F5CF396F8}" dt="2022-09-14T13:15:05.498" v="1" actId="20577"/>
        <pc:sldMkLst>
          <pc:docMk/>
          <pc:sldMk cId="0" sldId="259"/>
        </pc:sldMkLst>
        <pc:spChg chg="mod">
          <ac:chgData name="Carlos Fernando Guerrero Osorio" userId="ac287d38e9d2a21c" providerId="LiveId" clId="{38515B1E-8D7C-456C-9F5B-E58F5CF396F8}" dt="2022-09-14T13:15:05.498" v="1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Carlos Fernando Guerrero Osorio" userId="ac287d38e9d2a21c" providerId="LiveId" clId="{38515B1E-8D7C-456C-9F5B-E58F5CF396F8}" dt="2022-09-14T13:16:01.552" v="5" actId="6549"/>
        <pc:sldMkLst>
          <pc:docMk/>
          <pc:sldMk cId="0" sldId="261"/>
        </pc:sldMkLst>
        <pc:spChg chg="mod">
          <ac:chgData name="Carlos Fernando Guerrero Osorio" userId="ac287d38e9d2a21c" providerId="LiveId" clId="{38515B1E-8D7C-456C-9F5B-E58F5CF396F8}" dt="2022-09-14T13:16:01.552" v="5" actId="6549"/>
          <ac:spMkLst>
            <pc:docMk/>
            <pc:sldMk cId="0" sldId="261"/>
            <ac:spMk id="8" creationId="{00000000-0000-0000-0000-000000000000}"/>
          </ac:spMkLst>
        </pc:spChg>
      </pc:sldChg>
      <pc:sldChg chg="ord">
        <pc:chgData name="Carlos Fernando Guerrero Osorio" userId="ac287d38e9d2a21c" providerId="LiveId" clId="{38515B1E-8D7C-456C-9F5B-E58F5CF396F8}" dt="2022-09-14T13:15:33.204" v="3"/>
        <pc:sldMkLst>
          <pc:docMk/>
          <pc:sldMk cId="0" sldId="262"/>
        </pc:sldMkLst>
      </pc:sldChg>
      <pc:sldChg chg="ord">
        <pc:chgData name="Carlos Fernando Guerrero Osorio" userId="ac287d38e9d2a21c" providerId="LiveId" clId="{38515B1E-8D7C-456C-9F5B-E58F5CF396F8}" dt="2022-09-14T13:15:33.204" v="3"/>
        <pc:sldMkLst>
          <pc:docMk/>
          <pc:sldMk cId="0" sldId="263"/>
        </pc:sldMkLst>
      </pc:sldChg>
      <pc:sldChg chg="delSp modSp mod">
        <pc:chgData name="Carlos Fernando Guerrero Osorio" userId="ac287d38e9d2a21c" providerId="LiveId" clId="{38515B1E-8D7C-456C-9F5B-E58F5CF396F8}" dt="2022-09-14T13:19:57.298" v="8" actId="1076"/>
        <pc:sldMkLst>
          <pc:docMk/>
          <pc:sldMk cId="3306865105" sldId="264"/>
        </pc:sldMkLst>
        <pc:spChg chg="del mod">
          <ac:chgData name="Carlos Fernando Guerrero Osorio" userId="ac287d38e9d2a21c" providerId="LiveId" clId="{38515B1E-8D7C-456C-9F5B-E58F5CF396F8}" dt="2022-09-14T13:19:52.958" v="7" actId="478"/>
          <ac:spMkLst>
            <pc:docMk/>
            <pc:sldMk cId="3306865105" sldId="264"/>
            <ac:spMk id="2" creationId="{86C5804E-DB25-B4B3-4178-F226E692F641}"/>
          </ac:spMkLst>
        </pc:spChg>
        <pc:spChg chg="mod">
          <ac:chgData name="Carlos Fernando Guerrero Osorio" userId="ac287d38e9d2a21c" providerId="LiveId" clId="{38515B1E-8D7C-456C-9F5B-E58F5CF396F8}" dt="2022-09-14T13:19:57.298" v="8" actId="1076"/>
          <ac:spMkLst>
            <pc:docMk/>
            <pc:sldMk cId="3306865105" sldId="264"/>
            <ac:spMk id="3" creationId="{ECB528BD-BDE6-D949-FF8B-E80BFBEFF798}"/>
          </ac:spMkLst>
        </pc:spChg>
      </pc:sldChg>
      <pc:sldChg chg="modSp add mod">
        <pc:chgData name="Carlos Fernando Guerrero Osorio" userId="ac287d38e9d2a21c" providerId="LiveId" clId="{38515B1E-8D7C-456C-9F5B-E58F5CF396F8}" dt="2022-09-14T13:22:05.139" v="45" actId="20577"/>
        <pc:sldMkLst>
          <pc:docMk/>
          <pc:sldMk cId="454717399" sldId="285"/>
        </pc:sldMkLst>
        <pc:spChg chg="mod">
          <ac:chgData name="Carlos Fernando Guerrero Osorio" userId="ac287d38e9d2a21c" providerId="LiveId" clId="{38515B1E-8D7C-456C-9F5B-E58F5CF396F8}" dt="2022-09-14T13:22:05.139" v="45" actId="20577"/>
          <ac:spMkLst>
            <pc:docMk/>
            <pc:sldMk cId="454717399" sldId="28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34200" y="4686300"/>
            <a:ext cx="10874516" cy="156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94"/>
              </a:lnSpc>
            </a:pP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CONFLICTOS DE INTERESES EN LA ADMINISTRACIÓN 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591AD68-DBF9-49EA-A2EC-BCC43F4A7900}"/>
              </a:ext>
            </a:extLst>
          </p:cNvPr>
          <p:cNvSpPr/>
          <p:nvPr/>
        </p:nvSpPr>
        <p:spPr>
          <a:xfrm>
            <a:off x="2718670" y="2370761"/>
            <a:ext cx="2981689" cy="1375600"/>
          </a:xfrm>
          <a:prstGeom prst="rect">
            <a:avLst/>
          </a:prstGeom>
          <a:solidFill>
            <a:srgbClr val="0066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¿Pariente por vinculo civil?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77006A17-99BD-43E8-AE14-3A4C11F60012}"/>
              </a:ext>
            </a:extLst>
          </p:cNvPr>
          <p:cNvSpPr/>
          <p:nvPr/>
        </p:nvSpPr>
        <p:spPr>
          <a:xfrm>
            <a:off x="3929811" y="4425521"/>
            <a:ext cx="691212" cy="609993"/>
          </a:xfrm>
          <a:prstGeom prst="down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1B1E39A-EF31-4FC9-AA65-447D569FE0E9}"/>
              </a:ext>
            </a:extLst>
          </p:cNvPr>
          <p:cNvSpPr/>
          <p:nvPr/>
        </p:nvSpPr>
        <p:spPr>
          <a:xfrm>
            <a:off x="2118596" y="5528079"/>
            <a:ext cx="4249842" cy="29166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También llamado “parentesco por adopción”, es el vínculo que se genera entre adoptado y adoptante. 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D136CC3-5BC3-4ED9-92BD-6AE59659A64F}"/>
              </a:ext>
            </a:extLst>
          </p:cNvPr>
          <p:cNvSpPr/>
          <p:nvPr/>
        </p:nvSpPr>
        <p:spPr>
          <a:xfrm>
            <a:off x="6615334" y="6817907"/>
            <a:ext cx="735806" cy="565140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54E3D5F-7D91-4D93-951D-9145469825BA}"/>
              </a:ext>
            </a:extLst>
          </p:cNvPr>
          <p:cNvSpPr/>
          <p:nvPr/>
        </p:nvSpPr>
        <p:spPr>
          <a:xfrm>
            <a:off x="7786467" y="6253875"/>
            <a:ext cx="4481733" cy="19376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No se aplica respecto de los familiares biológicos del adoptado. 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66AE82D-1F7B-4B6B-A1A9-F28E0E267503}"/>
              </a:ext>
            </a:extLst>
          </p:cNvPr>
          <p:cNvSpPr txBox="1">
            <a:spLocks/>
          </p:cNvSpPr>
          <p:nvPr/>
        </p:nvSpPr>
        <p:spPr>
          <a:xfrm>
            <a:off x="1066800" y="1090390"/>
            <a:ext cx="15054314" cy="88368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8100" dirty="0"/>
              <a:t>Explicación de parentescos</a:t>
            </a:r>
          </a:p>
        </p:txBody>
      </p:sp>
    </p:spTree>
    <p:extLst>
      <p:ext uri="{BB962C8B-B14F-4D97-AF65-F5344CB8AC3E}">
        <p14:creationId xmlns:p14="http://schemas.microsoft.com/office/powerpoint/2010/main" val="417832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ACA508-C084-4FFC-83D6-7B7C2EE5B2F7}"/>
              </a:ext>
            </a:extLst>
          </p:cNvPr>
          <p:cNvSpPr txBox="1"/>
          <p:nvPr/>
        </p:nvSpPr>
        <p:spPr>
          <a:xfrm>
            <a:off x="5643587" y="3147591"/>
            <a:ext cx="2516588" cy="923330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700" dirty="0"/>
              <a:t>Interés particular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A1874D8-D278-468A-91DA-15B3900EBEAA}"/>
              </a:ext>
            </a:extLst>
          </p:cNvPr>
          <p:cNvSpPr/>
          <p:nvPr/>
        </p:nvSpPr>
        <p:spPr>
          <a:xfrm>
            <a:off x="8278854" y="3162574"/>
            <a:ext cx="2041866" cy="969497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Lo tenga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EE5D9A-44F8-465E-94C4-A85990EA2DC7}"/>
              </a:ext>
            </a:extLst>
          </p:cNvPr>
          <p:cNvSpPr txBox="1"/>
          <p:nvPr/>
        </p:nvSpPr>
        <p:spPr>
          <a:xfrm>
            <a:off x="10157709" y="7881368"/>
            <a:ext cx="2516588" cy="507831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700" dirty="0"/>
              <a:t>Gestión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5FA11-1E66-4B44-B869-F6DE9199ADB6}"/>
              </a:ext>
            </a:extLst>
          </p:cNvPr>
          <p:cNvSpPr txBox="1"/>
          <p:nvPr/>
        </p:nvSpPr>
        <p:spPr>
          <a:xfrm>
            <a:off x="10157709" y="7034352"/>
            <a:ext cx="2516588" cy="507831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700" dirty="0"/>
              <a:t>Regulación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DDCB8C8-7A7C-4F84-8877-EF3D5E6BE1C5}"/>
              </a:ext>
            </a:extLst>
          </p:cNvPr>
          <p:cNvSpPr txBox="1"/>
          <p:nvPr/>
        </p:nvSpPr>
        <p:spPr>
          <a:xfrm>
            <a:off x="13176012" y="7034353"/>
            <a:ext cx="2516588" cy="507831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700" dirty="0"/>
              <a:t>Control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F8C76D7-787E-4CFF-AFB8-6C9A5ED31250}"/>
              </a:ext>
            </a:extLst>
          </p:cNvPr>
          <p:cNvSpPr txBox="1"/>
          <p:nvPr/>
        </p:nvSpPr>
        <p:spPr>
          <a:xfrm>
            <a:off x="13176012" y="7834327"/>
            <a:ext cx="2516588" cy="507831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700" dirty="0"/>
              <a:t>Decisión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FD084B35-D798-404A-98C1-3AAE02E640C0}"/>
              </a:ext>
            </a:extLst>
          </p:cNvPr>
          <p:cNvSpPr/>
          <p:nvPr/>
        </p:nvSpPr>
        <p:spPr>
          <a:xfrm>
            <a:off x="10888760" y="6001579"/>
            <a:ext cx="1054484" cy="886265"/>
          </a:xfrm>
          <a:prstGeom prst="down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4FB6672-27CD-4D3D-B751-9AE0564C905B}"/>
              </a:ext>
            </a:extLst>
          </p:cNvPr>
          <p:cNvSpPr/>
          <p:nvPr/>
        </p:nvSpPr>
        <p:spPr>
          <a:xfrm>
            <a:off x="10439400" y="1593530"/>
            <a:ext cx="5253200" cy="4043291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 typeface="Wingdings" panose="05000000000000000000" pitchFamily="2" charset="2"/>
              <a:buChar char="§"/>
            </a:pPr>
            <a:r>
              <a:rPr lang="es-MX" sz="2700" dirty="0"/>
              <a:t>Servidor público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s-MX" sz="2700" dirty="0"/>
              <a:t>Cónyuge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s-MX" sz="2700" dirty="0"/>
              <a:t>Compañero o compañera permanente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s-MX" sz="2700" dirty="0"/>
              <a:t>Parientes dentro del 4to grado de consanguinidad, 2do de afinidad o 1ro civil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s-MX" sz="2700" dirty="0"/>
              <a:t>Socio o socios de hecho o de derecho.</a:t>
            </a:r>
            <a:endParaRPr lang="es-CO" sz="2700" dirty="0"/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F3239DE6-9957-4780-A0E8-C86912440AF2}"/>
              </a:ext>
            </a:extLst>
          </p:cNvPr>
          <p:cNvSpPr/>
          <p:nvPr/>
        </p:nvSpPr>
        <p:spPr>
          <a:xfrm>
            <a:off x="4881561" y="2814656"/>
            <a:ext cx="679571" cy="1635371"/>
          </a:xfrm>
          <a:prstGeom prst="righ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F085FF3-E76D-46F4-A759-DBE6C2526ECC}"/>
              </a:ext>
            </a:extLst>
          </p:cNvPr>
          <p:cNvSpPr/>
          <p:nvPr/>
        </p:nvSpPr>
        <p:spPr>
          <a:xfrm>
            <a:off x="1724424" y="2814656"/>
            <a:ext cx="3027297" cy="1665335"/>
          </a:xfrm>
          <a:prstGeom prst="roundRect">
            <a:avLst/>
          </a:prstGeom>
          <a:solidFill>
            <a:srgbClr val="E9E5DC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Utilidad ya sea laboral, personal, económica o financiera.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DED8DC-F393-4DDE-BCEE-AE4FA054FF4D}"/>
              </a:ext>
            </a:extLst>
          </p:cNvPr>
          <p:cNvSpPr txBox="1"/>
          <p:nvPr/>
        </p:nvSpPr>
        <p:spPr>
          <a:xfrm>
            <a:off x="1905000" y="455567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1:</a:t>
            </a:r>
          </a:p>
        </p:txBody>
      </p:sp>
    </p:spTree>
    <p:extLst>
      <p:ext uri="{BB962C8B-B14F-4D97-AF65-F5344CB8AC3E}">
        <p14:creationId xmlns:p14="http://schemas.microsoft.com/office/powerpoint/2010/main" val="61856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B84EA96-1FC5-429D-BA52-19220252751A}"/>
              </a:ext>
            </a:extLst>
          </p:cNvPr>
          <p:cNvSpPr/>
          <p:nvPr/>
        </p:nvSpPr>
        <p:spPr>
          <a:xfrm>
            <a:off x="2361996" y="582963"/>
            <a:ext cx="4112422" cy="3173547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dirty="0"/>
              <a:t>Consejo de Estado. Sala de lo contencioso administrativo, sección primera. En sentencia del 17 de marzo de 2011</a:t>
            </a:r>
          </a:p>
          <a:p>
            <a:pPr algn="ctr"/>
            <a:r>
              <a:rPr lang="es-MX" sz="2700" dirty="0"/>
              <a:t>Ponente: Rafael E. </a:t>
            </a:r>
            <a:r>
              <a:rPr lang="es-MX" sz="2700" dirty="0" err="1"/>
              <a:t>Ostau</a:t>
            </a:r>
            <a:r>
              <a:rPr lang="es-MX" sz="2700" dirty="0"/>
              <a:t> De Lafont Planeta</a:t>
            </a:r>
            <a:endParaRPr lang="es-CO" sz="2700" dirty="0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6F7083CC-F1F5-489C-B1CD-41D8BD7E4FE4}"/>
              </a:ext>
            </a:extLst>
          </p:cNvPr>
          <p:cNvSpPr/>
          <p:nvPr/>
        </p:nvSpPr>
        <p:spPr>
          <a:xfrm>
            <a:off x="3902408" y="4141210"/>
            <a:ext cx="705271" cy="46200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A3965DE-FD48-4AA9-9859-35AB91075F6F}"/>
              </a:ext>
            </a:extLst>
          </p:cNvPr>
          <p:cNvSpPr/>
          <p:nvPr/>
        </p:nvSpPr>
        <p:spPr>
          <a:xfrm>
            <a:off x="2361996" y="4987911"/>
            <a:ext cx="3844219" cy="1688243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¿Cómo debe ser dicho interés o utilidad?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77EEC100-9114-4C76-84AF-2C6F9ED326FA}"/>
              </a:ext>
            </a:extLst>
          </p:cNvPr>
          <p:cNvSpPr/>
          <p:nvPr/>
        </p:nvSpPr>
        <p:spPr>
          <a:xfrm>
            <a:off x="6756801" y="3045838"/>
            <a:ext cx="1053052" cy="4529983"/>
          </a:xfrm>
          <a:prstGeom prst="leftBrace">
            <a:avLst>
              <a:gd name="adj1" fmla="val 37124"/>
              <a:gd name="adj2" fmla="val 53017"/>
            </a:avLst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D679E06-4238-453E-B0EC-E84609E30232}"/>
              </a:ext>
            </a:extLst>
          </p:cNvPr>
          <p:cNvSpPr/>
          <p:nvPr/>
        </p:nvSpPr>
        <p:spPr>
          <a:xfrm>
            <a:off x="8303237" y="2801262"/>
            <a:ext cx="8765565" cy="1096711"/>
          </a:xfrm>
          <a:prstGeom prst="roundRect">
            <a:avLst/>
          </a:prstGeom>
          <a:solidFill>
            <a:srgbClr val="E9E5DC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b="1" dirty="0"/>
              <a:t>Directo</a:t>
            </a:r>
            <a:r>
              <a:rPr lang="es-CO" sz="2700" dirty="0"/>
              <a:t> </a:t>
            </a:r>
            <a:r>
              <a:rPr lang="es-CO" sz="2700" dirty="0">
                <a:sym typeface="Wingdings" panose="05000000000000000000" pitchFamily="2" charset="2"/>
              </a:rPr>
              <a:t> La decisión debe concretar inmediatamente un beneficio</a:t>
            </a:r>
            <a:endParaRPr lang="es-CO" sz="2700" b="1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AD025A6-32C0-43C3-BA76-9A3661095EFA}"/>
              </a:ext>
            </a:extLst>
          </p:cNvPr>
          <p:cNvSpPr/>
          <p:nvPr/>
        </p:nvSpPr>
        <p:spPr>
          <a:xfrm>
            <a:off x="8303237" y="5143206"/>
            <a:ext cx="8765564" cy="1096711"/>
          </a:xfrm>
          <a:prstGeom prst="roundRect">
            <a:avLst/>
          </a:prstGeom>
          <a:solidFill>
            <a:srgbClr val="E9E5DC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Se produzca un </a:t>
            </a:r>
            <a:r>
              <a:rPr lang="es-CO" sz="2700" b="1" dirty="0"/>
              <a:t>beneficio especial, particular y concreto</a:t>
            </a:r>
            <a:endParaRPr lang="es-CO" sz="27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90EB346-49F7-43A1-8956-DDF79A901376}"/>
              </a:ext>
            </a:extLst>
          </p:cNvPr>
          <p:cNvSpPr/>
          <p:nvPr/>
        </p:nvSpPr>
        <p:spPr>
          <a:xfrm>
            <a:off x="8303237" y="7595845"/>
            <a:ext cx="8765564" cy="1096711"/>
          </a:xfrm>
          <a:prstGeom prst="roundRect">
            <a:avLst/>
          </a:prstGeom>
          <a:solidFill>
            <a:srgbClr val="E9E5DC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No cumple con su deber de </a:t>
            </a:r>
            <a:r>
              <a:rPr lang="es-CO" sz="2700" b="1" dirty="0"/>
              <a:t>manifestar el impedimento </a:t>
            </a:r>
            <a:r>
              <a:rPr lang="es-CO" sz="2700" dirty="0"/>
              <a:t>dentro del trámite por dicha situación personal</a:t>
            </a:r>
          </a:p>
        </p:txBody>
      </p:sp>
      <p:pic>
        <p:nvPicPr>
          <p:cNvPr id="19" name="Imagen 1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4713BC-0ED4-4252-8DC8-6FBBE7B9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32" y="356011"/>
            <a:ext cx="5208945" cy="2178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77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1F9CF1A-8A02-4043-80B4-A16B066DBB3E}"/>
              </a:ext>
            </a:extLst>
          </p:cNvPr>
          <p:cNvSpPr/>
          <p:nvPr/>
        </p:nvSpPr>
        <p:spPr>
          <a:xfrm>
            <a:off x="7104490" y="2606959"/>
            <a:ext cx="4079019" cy="1109207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Hayan conocido</a:t>
            </a:r>
          </a:p>
        </p:txBody>
      </p:sp>
      <p:pic>
        <p:nvPicPr>
          <p:cNvPr id="7" name="Imagen 6" descr="Un dibujo de una persona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00F0F517-A73B-4831-B81C-43220A101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r="15497" b="-1486"/>
          <a:stretch/>
        </p:blipFill>
        <p:spPr>
          <a:xfrm>
            <a:off x="11166782" y="4229100"/>
            <a:ext cx="5040774" cy="385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AF4AD24-46FC-4F1E-8740-BAC84E961F09}"/>
              </a:ext>
            </a:extLst>
          </p:cNvPr>
          <p:cNvSpPr/>
          <p:nvPr/>
        </p:nvSpPr>
        <p:spPr>
          <a:xfrm>
            <a:off x="11563644" y="2544442"/>
            <a:ext cx="4325816" cy="1171724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Del mismo asunto antes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1A405E6-5935-4E3F-9764-E7C60A228719}"/>
              </a:ext>
            </a:extLst>
          </p:cNvPr>
          <p:cNvSpPr/>
          <p:nvPr/>
        </p:nvSpPr>
        <p:spPr>
          <a:xfrm>
            <a:off x="1881090" y="2207219"/>
            <a:ext cx="4843266" cy="4043762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CO" sz="2700" dirty="0"/>
              <a:t>Servidor público</a:t>
            </a:r>
          </a:p>
          <a:p>
            <a:pPr>
              <a:buFontTx/>
              <a:buChar char="-"/>
            </a:pPr>
            <a:r>
              <a:rPr lang="es-CO" sz="2700" dirty="0"/>
              <a:t>Cónyuge o compañero(a) permanente.</a:t>
            </a:r>
          </a:p>
          <a:p>
            <a:pPr>
              <a:buFontTx/>
              <a:buChar char="-"/>
            </a:pPr>
            <a:r>
              <a:rPr lang="es-CO" sz="2700" dirty="0"/>
              <a:t>Parientes del 4to grado de consanguinidad, 2do de afinidad, y 1ro civil.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1171BF-148F-4693-9A77-2776EDB9D0C9}"/>
              </a:ext>
            </a:extLst>
          </p:cNvPr>
          <p:cNvSpPr txBox="1"/>
          <p:nvPr/>
        </p:nvSpPr>
        <p:spPr>
          <a:xfrm>
            <a:off x="1881090" y="266700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2:</a:t>
            </a:r>
          </a:p>
        </p:txBody>
      </p:sp>
    </p:spTree>
    <p:extLst>
      <p:ext uri="{BB962C8B-B14F-4D97-AF65-F5344CB8AC3E}">
        <p14:creationId xmlns:p14="http://schemas.microsoft.com/office/powerpoint/2010/main" val="234934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r 6"/>
          <p:cNvCxnSpPr>
            <a:cxnSpLocks/>
          </p:cNvCxnSpPr>
          <p:nvPr/>
        </p:nvCxnSpPr>
        <p:spPr>
          <a:xfrm rot="16200000" flipH="1">
            <a:off x="13317464" y="3096568"/>
            <a:ext cx="1813665" cy="1157009"/>
          </a:xfrm>
          <a:prstGeom prst="bentConnector3">
            <a:avLst>
              <a:gd name="adj1" fmla="val 87"/>
            </a:avLst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D769AB9-A2EC-4CC3-9882-D0316AB2B824}"/>
              </a:ext>
            </a:extLst>
          </p:cNvPr>
          <p:cNvSpPr/>
          <p:nvPr/>
        </p:nvSpPr>
        <p:spPr>
          <a:xfrm>
            <a:off x="7772400" y="571500"/>
            <a:ext cx="4843266" cy="4043762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CO" sz="2700" dirty="0"/>
              <a:t>Servidor público</a:t>
            </a:r>
          </a:p>
          <a:p>
            <a:pPr>
              <a:buFontTx/>
              <a:buChar char="-"/>
            </a:pPr>
            <a:r>
              <a:rPr lang="es-CO" sz="2700" dirty="0"/>
              <a:t>Cónyuge o compañero(a) permanente.</a:t>
            </a:r>
          </a:p>
          <a:p>
            <a:pPr>
              <a:buFontTx/>
              <a:buChar char="-"/>
            </a:pPr>
            <a:r>
              <a:rPr lang="es-CO" sz="2700" dirty="0"/>
              <a:t>Parientes del 4to grado de consanguinidad, 2do de afinidad, y 1ro civil. 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320713A-DBF4-4D51-8927-20D36B018169}"/>
              </a:ext>
            </a:extLst>
          </p:cNvPr>
          <p:cNvSpPr/>
          <p:nvPr/>
        </p:nvSpPr>
        <p:spPr>
          <a:xfrm>
            <a:off x="12777053" y="5172748"/>
            <a:ext cx="3882684" cy="20151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Sea curador o tutor de la persona interesada en el asunto</a:t>
            </a:r>
          </a:p>
        </p:txBody>
      </p:sp>
      <p:pic>
        <p:nvPicPr>
          <p:cNvPr id="4" name="Gráfico 3" descr="Cuidado con relleno sólido">
            <a:extLst>
              <a:ext uri="{FF2B5EF4-FFF2-40B4-BE49-F238E27FC236}">
                <a16:creationId xmlns:a16="http://schemas.microsoft.com/office/drawing/2014/main" id="{11B98705-A092-44D1-AC59-1E709B71E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1160" y="1562100"/>
            <a:ext cx="2869250" cy="2869250"/>
          </a:xfrm>
          <a:prstGeom prst="rect">
            <a:avLst/>
          </a:prstGeom>
        </p:spPr>
      </p:pic>
      <p:sp>
        <p:nvSpPr>
          <p:cNvPr id="3" name="Cerrar llave 2">
            <a:extLst>
              <a:ext uri="{FF2B5EF4-FFF2-40B4-BE49-F238E27FC236}">
                <a16:creationId xmlns:a16="http://schemas.microsoft.com/office/drawing/2014/main" id="{EF1C2B3E-53B4-4950-9DDD-2CCF63BA1EBD}"/>
              </a:ext>
            </a:extLst>
          </p:cNvPr>
          <p:cNvSpPr/>
          <p:nvPr/>
        </p:nvSpPr>
        <p:spPr>
          <a:xfrm>
            <a:off x="11884163" y="5160545"/>
            <a:ext cx="731504" cy="2825679"/>
          </a:xfrm>
          <a:prstGeom prst="righ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01781DB-F330-43BC-BC7F-C680DC38E37B}"/>
              </a:ext>
            </a:extLst>
          </p:cNvPr>
          <p:cNvSpPr/>
          <p:nvPr/>
        </p:nvSpPr>
        <p:spPr>
          <a:xfrm>
            <a:off x="7883378" y="4979256"/>
            <a:ext cx="3589533" cy="3188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b="1" dirty="0"/>
              <a:t>Ley 1996 </a:t>
            </a:r>
            <a:r>
              <a:rPr lang="es-CO" sz="2700" b="1"/>
              <a:t>de 2019</a:t>
            </a:r>
            <a:endParaRPr lang="es-CO" sz="2700" b="1" dirty="0"/>
          </a:p>
          <a:p>
            <a:pPr algn="ctr"/>
            <a:r>
              <a:rPr lang="es-CO" sz="2700" dirty="0"/>
              <a:t>Ahora pasan a llamarse “apoyos”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551D1173-4D96-4D1E-9F8D-C0B79ED4587D}"/>
              </a:ext>
            </a:extLst>
          </p:cNvPr>
          <p:cNvCxnSpPr>
            <a:cxnSpLocks/>
          </p:cNvCxnSpPr>
          <p:nvPr/>
        </p:nvCxnSpPr>
        <p:spPr>
          <a:xfrm flipH="1">
            <a:off x="6473339" y="6573385"/>
            <a:ext cx="1092177" cy="0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6BC64E25-55A2-4605-9C3D-BF0D571DB2D2}"/>
              </a:ext>
            </a:extLst>
          </p:cNvPr>
          <p:cNvSpPr/>
          <p:nvPr/>
        </p:nvSpPr>
        <p:spPr>
          <a:xfrm>
            <a:off x="942782" y="4615261"/>
            <a:ext cx="5085471" cy="37155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700" dirty="0">
                <a:solidFill>
                  <a:srgbClr val="333333"/>
                </a:solidFill>
                <a:latin typeface="Work Sans" panose="020B0604020202020204" pitchFamily="2" charset="0"/>
              </a:rPr>
              <a:t> </a:t>
            </a:r>
            <a:r>
              <a:rPr lang="es-MX" sz="2700" dirty="0">
                <a:solidFill>
                  <a:srgbClr val="333333"/>
                </a:solidFill>
                <a:latin typeface="Rockwell (Cuerpo)"/>
              </a:rPr>
              <a:t>Son tipos de asistencia que se prestan a la persona con discapacidad para facilitar el ejercicio de su capacidad legal</a:t>
            </a:r>
            <a:endParaRPr lang="es-CO" sz="2700" dirty="0">
              <a:latin typeface="Rockwell (Cuerpo)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F0A576-E547-4502-945F-8699DDC31E89}"/>
              </a:ext>
            </a:extLst>
          </p:cNvPr>
          <p:cNvSpPr txBox="1"/>
          <p:nvPr/>
        </p:nvSpPr>
        <p:spPr>
          <a:xfrm>
            <a:off x="2017835" y="375934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3:</a:t>
            </a:r>
          </a:p>
        </p:txBody>
      </p:sp>
    </p:spTree>
    <p:extLst>
      <p:ext uri="{BB962C8B-B14F-4D97-AF65-F5344CB8AC3E}">
        <p14:creationId xmlns:p14="http://schemas.microsoft.com/office/powerpoint/2010/main" val="153962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79722791-FEAD-4DD6-B299-AD9075FB1652}"/>
              </a:ext>
            </a:extLst>
          </p:cNvPr>
          <p:cNvSpPr/>
          <p:nvPr/>
        </p:nvSpPr>
        <p:spPr>
          <a:xfrm>
            <a:off x="14290696" y="3408022"/>
            <a:ext cx="946755" cy="744140"/>
          </a:xfrm>
          <a:prstGeom prst="down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DD61C855-06CA-4BB1-93C9-1B3BE03CA2C3}"/>
              </a:ext>
            </a:extLst>
          </p:cNvPr>
          <p:cNvSpPr/>
          <p:nvPr/>
        </p:nvSpPr>
        <p:spPr>
          <a:xfrm>
            <a:off x="14155876" y="6157092"/>
            <a:ext cx="1216393" cy="848527"/>
          </a:xfrm>
          <a:prstGeom prst="down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pic>
        <p:nvPicPr>
          <p:cNvPr id="9" name="Imagen 8" descr="Una persona sentado en una silla frente a un escritorio&#10;&#10;Descripción generada automáticamente con confianza media">
            <a:extLst>
              <a:ext uri="{FF2B5EF4-FFF2-40B4-BE49-F238E27FC236}">
                <a16:creationId xmlns:a16="http://schemas.microsoft.com/office/drawing/2014/main" id="{7E519276-2205-4DF3-8692-13875B48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91" y="1810654"/>
            <a:ext cx="6168483" cy="347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BB3E397-6C75-4ED6-88A4-2D182E5A6BA6}"/>
              </a:ext>
            </a:extLst>
          </p:cNvPr>
          <p:cNvSpPr/>
          <p:nvPr/>
        </p:nvSpPr>
        <p:spPr>
          <a:xfrm>
            <a:off x="12250464" y="4304714"/>
            <a:ext cx="5576497" cy="1626236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Sea representante, apoderado, dependiente, mandatario o administrador de los negocios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22C1808-FED2-4448-A5BF-045669282163}"/>
              </a:ext>
            </a:extLst>
          </p:cNvPr>
          <p:cNvSpPr/>
          <p:nvPr/>
        </p:nvSpPr>
        <p:spPr>
          <a:xfrm>
            <a:off x="12592180" y="1668372"/>
            <a:ext cx="4744952" cy="1510968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Algunos de los interesados en el asunto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CA5BDF0-5677-47DD-BEC6-49691C6FB974}"/>
              </a:ext>
            </a:extLst>
          </p:cNvPr>
          <p:cNvSpPr/>
          <p:nvPr/>
        </p:nvSpPr>
        <p:spPr>
          <a:xfrm>
            <a:off x="12523716" y="7060970"/>
            <a:ext cx="4480712" cy="1329628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Del servidor público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C169BA-D089-42D5-98F9-A7D3C71D7E29}"/>
              </a:ext>
            </a:extLst>
          </p:cNvPr>
          <p:cNvSpPr/>
          <p:nvPr/>
        </p:nvSpPr>
        <p:spPr>
          <a:xfrm>
            <a:off x="4718858" y="5753100"/>
            <a:ext cx="3643881" cy="2505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b="1" dirty="0"/>
              <a:t>Apoderado: </a:t>
            </a:r>
          </a:p>
          <a:p>
            <a:pPr algn="ctr"/>
            <a:r>
              <a:rPr lang="es-CO" sz="2700" dirty="0"/>
              <a:t>Quien tiene el poder de representar y actuar en nombre de otra persona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4A5262-EF4E-4BA4-B771-DB4E620DD020}"/>
              </a:ext>
            </a:extLst>
          </p:cNvPr>
          <p:cNvSpPr/>
          <p:nvPr/>
        </p:nvSpPr>
        <p:spPr>
          <a:xfrm>
            <a:off x="700880" y="5640606"/>
            <a:ext cx="3888044" cy="2617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b="1" dirty="0"/>
              <a:t>Mandatario:</a:t>
            </a:r>
          </a:p>
          <a:p>
            <a:pPr algn="ctr"/>
            <a:r>
              <a:rPr lang="es-CO" sz="2700" dirty="0"/>
              <a:t>A través de un contrato, una persona se obliga a actuar por cuenta o encargo de otra persona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E15D4F-7AA7-4A97-830E-A77E16841688}"/>
              </a:ext>
            </a:extLst>
          </p:cNvPr>
          <p:cNvSpPr/>
          <p:nvPr/>
        </p:nvSpPr>
        <p:spPr>
          <a:xfrm>
            <a:off x="700880" y="2946054"/>
            <a:ext cx="3643881" cy="2505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b="1" dirty="0"/>
              <a:t>Representante: </a:t>
            </a:r>
          </a:p>
          <a:p>
            <a:pPr algn="ctr"/>
            <a:r>
              <a:rPr lang="es-CO" sz="2700" dirty="0"/>
              <a:t>Relación jurídica en donde una persona actúa en interés de otra persona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EB89A2-B328-4001-B6F3-C9DF99947D78}"/>
              </a:ext>
            </a:extLst>
          </p:cNvPr>
          <p:cNvSpPr txBox="1"/>
          <p:nvPr/>
        </p:nvSpPr>
        <p:spPr>
          <a:xfrm>
            <a:off x="1966512" y="377070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4:</a:t>
            </a:r>
          </a:p>
        </p:txBody>
      </p:sp>
    </p:spTree>
    <p:extLst>
      <p:ext uri="{BB962C8B-B14F-4D97-AF65-F5344CB8AC3E}">
        <p14:creationId xmlns:p14="http://schemas.microsoft.com/office/powerpoint/2010/main" val="336587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B13BD63-10AA-41B4-A833-11689C084CEB}"/>
              </a:ext>
            </a:extLst>
          </p:cNvPr>
          <p:cNvSpPr/>
          <p:nvPr/>
        </p:nvSpPr>
        <p:spPr>
          <a:xfrm>
            <a:off x="10291714" y="3508829"/>
            <a:ext cx="4062025" cy="1260837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Litigio o controversia</a:t>
            </a:r>
          </a:p>
        </p:txBody>
      </p:sp>
      <p:pic>
        <p:nvPicPr>
          <p:cNvPr id="10" name="Imagen 9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79972A8-4FDD-4A42-9753-334020EB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60" y="5444769"/>
            <a:ext cx="4288000" cy="285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65B76E7-CE7D-49F4-BD9F-30FC5C1DA7C7}"/>
              </a:ext>
            </a:extLst>
          </p:cNvPr>
          <p:cNvSpPr/>
          <p:nvPr/>
        </p:nvSpPr>
        <p:spPr>
          <a:xfrm>
            <a:off x="7894175" y="3702065"/>
            <a:ext cx="1750423" cy="708890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3ABD71B9-3952-47D6-B8EE-263F6B61F998}"/>
              </a:ext>
            </a:extLst>
          </p:cNvPr>
          <p:cNvSpPr/>
          <p:nvPr/>
        </p:nvSpPr>
        <p:spPr>
          <a:xfrm>
            <a:off x="12694725" y="4971125"/>
            <a:ext cx="875989" cy="8075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8A495C8-73ED-4A9A-BEB4-CBEF4F19EB3D}"/>
              </a:ext>
            </a:extLst>
          </p:cNvPr>
          <p:cNvSpPr/>
          <p:nvPr/>
        </p:nvSpPr>
        <p:spPr>
          <a:xfrm>
            <a:off x="2133599" y="2413676"/>
            <a:ext cx="5429521" cy="2576778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CO" sz="2700" dirty="0"/>
              <a:t>Servidor público</a:t>
            </a:r>
          </a:p>
          <a:p>
            <a:pPr>
              <a:buFontTx/>
              <a:buChar char="-"/>
            </a:pPr>
            <a:r>
              <a:rPr lang="es-CO" sz="2700" dirty="0"/>
              <a:t>Cónyuge o compañero(a) permanente.</a:t>
            </a:r>
          </a:p>
          <a:p>
            <a:pPr>
              <a:buFontTx/>
              <a:buChar char="-"/>
            </a:pPr>
            <a:r>
              <a:rPr lang="es-CO" sz="2700" dirty="0"/>
              <a:t>Parientes del 4to grado de consanguinidad, 2do de afinidad, y 1ro civil. 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6D475F3-403F-47A9-8217-02BB8F97101A}"/>
              </a:ext>
            </a:extLst>
          </p:cNvPr>
          <p:cNvSpPr/>
          <p:nvPr/>
        </p:nvSpPr>
        <p:spPr>
          <a:xfrm>
            <a:off x="10291714" y="5933298"/>
            <a:ext cx="5086481" cy="2365087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s-CO" sz="2700" dirty="0"/>
              <a:t>Interesados en la actuación. 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Representantes o apoderados.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80915DD-5C02-44EB-B37E-CB895DDF4A8B}"/>
              </a:ext>
            </a:extLst>
          </p:cNvPr>
          <p:cNvSpPr/>
          <p:nvPr/>
        </p:nvSpPr>
        <p:spPr>
          <a:xfrm rot="16200000">
            <a:off x="12929928" y="2872990"/>
            <a:ext cx="405584" cy="5955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A8C202-9D91-46AC-B57E-63D8A681373D}"/>
              </a:ext>
            </a:extLst>
          </p:cNvPr>
          <p:cNvSpPr/>
          <p:nvPr/>
        </p:nvSpPr>
        <p:spPr>
          <a:xfrm>
            <a:off x="10291714" y="1741381"/>
            <a:ext cx="5215526" cy="1158941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Enfrentamiento entre dos o más partes que defienden sus posiciones.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CD2122-3A2E-4302-8BBE-18C0807BE07F}"/>
              </a:ext>
            </a:extLst>
          </p:cNvPr>
          <p:cNvSpPr txBox="1"/>
          <p:nvPr/>
        </p:nvSpPr>
        <p:spPr>
          <a:xfrm>
            <a:off x="1755575" y="208437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5:</a:t>
            </a:r>
          </a:p>
        </p:txBody>
      </p:sp>
    </p:spTree>
    <p:extLst>
      <p:ext uri="{BB962C8B-B14F-4D97-AF65-F5344CB8AC3E}">
        <p14:creationId xmlns:p14="http://schemas.microsoft.com/office/powerpoint/2010/main" val="356648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rir llave 10">
            <a:extLst>
              <a:ext uri="{FF2B5EF4-FFF2-40B4-BE49-F238E27FC236}">
                <a16:creationId xmlns:a16="http://schemas.microsoft.com/office/drawing/2014/main" id="{3FFFBCC9-3123-4E81-92DC-A1B4849A3252}"/>
              </a:ext>
            </a:extLst>
          </p:cNvPr>
          <p:cNvSpPr/>
          <p:nvPr/>
        </p:nvSpPr>
        <p:spPr>
          <a:xfrm rot="5400000">
            <a:off x="8820356" y="1083387"/>
            <a:ext cx="909279" cy="8709366"/>
          </a:xfrm>
          <a:prstGeom prst="leftBrace">
            <a:avLst>
              <a:gd name="adj1" fmla="val 0"/>
              <a:gd name="adj2" fmla="val 50142"/>
            </a:avLst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458816F-168D-4248-881D-4EC237149E39}"/>
              </a:ext>
            </a:extLst>
          </p:cNvPr>
          <p:cNvSpPr/>
          <p:nvPr/>
        </p:nvSpPr>
        <p:spPr>
          <a:xfrm>
            <a:off x="11010899" y="3866327"/>
            <a:ext cx="816996" cy="608274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E5103B-7ABA-415A-AA13-04EB4D890AEB}"/>
              </a:ext>
            </a:extLst>
          </p:cNvPr>
          <p:cNvSpPr/>
          <p:nvPr/>
        </p:nvSpPr>
        <p:spPr>
          <a:xfrm>
            <a:off x="3173437" y="5928384"/>
            <a:ext cx="3119223" cy="1313144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Esté vinculado a la investigación penal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50A680-5383-49F9-9B81-3AD1DAD4EA3A}"/>
              </a:ext>
            </a:extLst>
          </p:cNvPr>
          <p:cNvSpPr/>
          <p:nvPr/>
        </p:nvSpPr>
        <p:spPr>
          <a:xfrm>
            <a:off x="11882803" y="5939381"/>
            <a:ext cx="3119223" cy="1313144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Antes o después de la actuación administrativas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0CC6B14-EAA6-4F38-AB33-123C4809D240}"/>
              </a:ext>
            </a:extLst>
          </p:cNvPr>
          <p:cNvSpPr/>
          <p:nvPr/>
        </p:nvSpPr>
        <p:spPr>
          <a:xfrm>
            <a:off x="7584388" y="5759436"/>
            <a:ext cx="3119223" cy="1313144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Hechos ajenos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6158F92-6A8A-422A-9BCD-724FE2BEF264}"/>
              </a:ext>
            </a:extLst>
          </p:cNvPr>
          <p:cNvSpPr/>
          <p:nvPr/>
        </p:nvSpPr>
        <p:spPr>
          <a:xfrm>
            <a:off x="7584388" y="3469338"/>
            <a:ext cx="3119223" cy="1313144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solidFill>
                  <a:schemeClr val="bg1"/>
                </a:solidFill>
              </a:rPr>
              <a:t>Denuncia penal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E3F494F-9B05-47D2-B568-2501FA58BDF4}"/>
              </a:ext>
            </a:extLst>
          </p:cNvPr>
          <p:cNvCxnSpPr>
            <a:cxnSpLocks/>
          </p:cNvCxnSpPr>
          <p:nvPr/>
        </p:nvCxnSpPr>
        <p:spPr>
          <a:xfrm flipV="1">
            <a:off x="9076444" y="5443149"/>
            <a:ext cx="0" cy="316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48CC06C-81C6-406A-A22F-CE7905E10AC1}"/>
              </a:ext>
            </a:extLst>
          </p:cNvPr>
          <p:cNvSpPr/>
          <p:nvPr/>
        </p:nvSpPr>
        <p:spPr>
          <a:xfrm>
            <a:off x="1690041" y="3205903"/>
            <a:ext cx="4031840" cy="1840013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 algn="ctr">
              <a:buFontTx/>
              <a:buChar char="-"/>
            </a:pPr>
            <a:r>
              <a:rPr lang="es-CO" sz="2700" dirty="0"/>
              <a:t>Interesados en la actuación. </a:t>
            </a:r>
          </a:p>
          <a:p>
            <a:pPr marL="428625" indent="-428625" algn="ctr">
              <a:buFontTx/>
              <a:buChar char="-"/>
            </a:pPr>
            <a:r>
              <a:rPr lang="es-CO" sz="2700" dirty="0"/>
              <a:t>Representantes o apoderados. 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0ACD441-2F38-4EDE-A982-91C218ACD448}"/>
              </a:ext>
            </a:extLst>
          </p:cNvPr>
          <p:cNvSpPr/>
          <p:nvPr/>
        </p:nvSpPr>
        <p:spPr>
          <a:xfrm>
            <a:off x="12029180" y="2804410"/>
            <a:ext cx="5854828" cy="2549825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 algn="ctr">
              <a:buFontTx/>
              <a:buChar char="-"/>
            </a:pPr>
            <a:r>
              <a:rPr lang="es-CO" sz="2700" dirty="0"/>
              <a:t>Servidor público</a:t>
            </a:r>
          </a:p>
          <a:p>
            <a:pPr marL="428625" indent="-428625" algn="ctr">
              <a:buFontTx/>
              <a:buChar char="-"/>
            </a:pPr>
            <a:r>
              <a:rPr lang="es-CO" sz="2700" dirty="0"/>
              <a:t>Cónyuge o compañero(a) permanente</a:t>
            </a:r>
          </a:p>
          <a:p>
            <a:pPr marL="428625" indent="-428625" algn="ctr">
              <a:buFontTx/>
              <a:buChar char="-"/>
            </a:pPr>
            <a:r>
              <a:rPr lang="es-CO" sz="2700" dirty="0"/>
              <a:t>Parientes hasta el 2do grado de consanguinidad, 2do de afinidad y 1ro civil. </a:t>
            </a: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0A0C5A85-9CA3-484C-B3CF-D1751233D92A}"/>
              </a:ext>
            </a:extLst>
          </p:cNvPr>
          <p:cNvSpPr/>
          <p:nvPr/>
        </p:nvSpPr>
        <p:spPr>
          <a:xfrm>
            <a:off x="6093112" y="3760184"/>
            <a:ext cx="816996" cy="608274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8AEE9AE9-0875-41C9-88B4-0881A6BEA305}"/>
              </a:ext>
            </a:extLst>
          </p:cNvPr>
          <p:cNvSpPr/>
          <p:nvPr/>
        </p:nvSpPr>
        <p:spPr>
          <a:xfrm>
            <a:off x="8843303" y="2781488"/>
            <a:ext cx="601394" cy="508985"/>
          </a:xfrm>
          <a:prstGeom prst="up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29FDFEC-3E7F-497F-8BDD-F0F9F80569A3}"/>
              </a:ext>
            </a:extLst>
          </p:cNvPr>
          <p:cNvSpPr/>
          <p:nvPr/>
        </p:nvSpPr>
        <p:spPr>
          <a:xfrm>
            <a:off x="4495858" y="1222138"/>
            <a:ext cx="9148572" cy="1476273"/>
          </a:xfrm>
          <a:prstGeom prst="ellipse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Poner en conocimiento a una autoridad un comportamiento contrario a la ley penal</a:t>
            </a: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5736FC39-4909-461F-8C66-4204DDDF8EB4}"/>
              </a:ext>
            </a:extLst>
          </p:cNvPr>
          <p:cNvCxnSpPr>
            <a:cxnSpLocks/>
          </p:cNvCxnSpPr>
          <p:nvPr/>
        </p:nvCxnSpPr>
        <p:spPr>
          <a:xfrm>
            <a:off x="5523097" y="7411299"/>
            <a:ext cx="755988" cy="713121"/>
          </a:xfrm>
          <a:prstGeom prst="bentConnector3">
            <a:avLst>
              <a:gd name="adj1" fmla="val -4429"/>
            </a:avLst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F1EDF65-9282-47FB-84B4-3B891FFBF378}"/>
              </a:ext>
            </a:extLst>
          </p:cNvPr>
          <p:cNvSpPr txBox="1"/>
          <p:nvPr/>
        </p:nvSpPr>
        <p:spPr>
          <a:xfrm>
            <a:off x="6501610" y="7517841"/>
            <a:ext cx="87093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6699"/>
                </a:solidFill>
                <a:latin typeface="Rockwell (Cuerpo)"/>
              </a:rPr>
              <a:t>Ley 600 de 2000 </a:t>
            </a:r>
            <a:endParaRPr lang="es-CO" sz="2400" b="1" dirty="0">
              <a:solidFill>
                <a:srgbClr val="006699"/>
              </a:solidFill>
              <a:latin typeface="Rockwell (Cuerpo)"/>
              <a:sym typeface="Wingdings" panose="05000000000000000000" pitchFamily="2" charset="2"/>
            </a:endParaRPr>
          </a:p>
          <a:p>
            <a:pPr marL="428625" indent="-428625">
              <a:buFontTx/>
              <a:buChar char="-"/>
            </a:pPr>
            <a:r>
              <a:rPr lang="es-CO" sz="2400" dirty="0">
                <a:latin typeface="Rockwell (Cuerpo)"/>
                <a:sym typeface="Wingdings" panose="05000000000000000000" pitchFamily="2" charset="2"/>
              </a:rPr>
              <a:t>Se realice la audiencia de indagatoria. </a:t>
            </a:r>
          </a:p>
          <a:p>
            <a:pPr marL="428625" indent="-428625">
              <a:buFontTx/>
              <a:buChar char="-"/>
            </a:pPr>
            <a:r>
              <a:rPr lang="es-CO" sz="2400" dirty="0">
                <a:latin typeface="Rockwell (Cuerpo)"/>
                <a:sym typeface="Wingdings" panose="05000000000000000000" pitchFamily="2" charset="2"/>
              </a:rPr>
              <a:t>Declaración de persona ausente. </a:t>
            </a:r>
          </a:p>
          <a:p>
            <a:endParaRPr lang="es-CO" sz="2700" dirty="0"/>
          </a:p>
        </p:txBody>
      </p: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904E4D4A-52C5-4F84-ABF0-7E45C6E1CF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88562" y="7287827"/>
            <a:ext cx="1226527" cy="960064"/>
          </a:xfrm>
          <a:prstGeom prst="bentConnector3">
            <a:avLst>
              <a:gd name="adj1" fmla="val 50000"/>
            </a:avLst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A36416E-DD6F-44C7-97BF-84D13F3E7243}"/>
              </a:ext>
            </a:extLst>
          </p:cNvPr>
          <p:cNvSpPr txBox="1"/>
          <p:nvPr/>
        </p:nvSpPr>
        <p:spPr>
          <a:xfrm>
            <a:off x="422947" y="5395115"/>
            <a:ext cx="30603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6699"/>
                </a:solidFill>
                <a:latin typeface="Rockwell (Cuerpo)"/>
              </a:rPr>
              <a:t>Ley 906 de 2004 </a:t>
            </a:r>
            <a:endParaRPr lang="es-CO" sz="2400" dirty="0">
              <a:solidFill>
                <a:srgbClr val="006699"/>
              </a:solidFill>
              <a:latin typeface="Rockwell (Cuerpo)"/>
              <a:sym typeface="Wingdings" panose="05000000000000000000" pitchFamily="2" charset="2"/>
            </a:endParaRPr>
          </a:p>
          <a:p>
            <a:pPr marL="428625" indent="-428625">
              <a:buFontTx/>
              <a:buChar char="-"/>
            </a:pPr>
            <a:r>
              <a:rPr lang="es-CO" sz="2400" dirty="0">
                <a:latin typeface="Rockwell (Cuerpo)"/>
                <a:sym typeface="Wingdings" panose="05000000000000000000" pitchFamily="2" charset="2"/>
              </a:rPr>
              <a:t>Se realice la audiencia de formulación o imputación de cargos.</a:t>
            </a:r>
          </a:p>
          <a:p>
            <a:pPr marL="428625" indent="-428625">
              <a:buFontTx/>
              <a:buChar char="-"/>
            </a:pPr>
            <a:r>
              <a:rPr lang="es-CO" sz="2400" dirty="0">
                <a:latin typeface="Rockwell (Cuerpo)"/>
                <a:sym typeface="Wingdings" panose="05000000000000000000" pitchFamily="2" charset="2"/>
              </a:rPr>
              <a:t>Declaración de persona ausente</a:t>
            </a:r>
          </a:p>
          <a:p>
            <a:endParaRPr lang="es-CO" sz="2400" dirty="0">
              <a:latin typeface="Rockwell (Cue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7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8A0C83C-BAD7-4275-B47F-DA5D534361B0}"/>
              </a:ext>
            </a:extLst>
          </p:cNvPr>
          <p:cNvSpPr txBox="1"/>
          <p:nvPr/>
        </p:nvSpPr>
        <p:spPr>
          <a:xfrm>
            <a:off x="1862327" y="78273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6:</a:t>
            </a:r>
          </a:p>
        </p:txBody>
      </p:sp>
    </p:spTree>
    <p:extLst>
      <p:ext uri="{BB962C8B-B14F-4D97-AF65-F5344CB8AC3E}">
        <p14:creationId xmlns:p14="http://schemas.microsoft.com/office/powerpoint/2010/main" val="3193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019C191A-D73E-45CF-AFF5-F2BDB7B510DB}"/>
              </a:ext>
            </a:extLst>
          </p:cNvPr>
          <p:cNvSpPr/>
          <p:nvPr/>
        </p:nvSpPr>
        <p:spPr>
          <a:xfrm>
            <a:off x="2839432" y="5405941"/>
            <a:ext cx="990476" cy="376894"/>
          </a:xfrm>
          <a:prstGeom prst="down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1F34B001-BC0E-490A-BCD4-E4F21CFCF633}"/>
              </a:ext>
            </a:extLst>
          </p:cNvPr>
          <p:cNvSpPr/>
          <p:nvPr/>
        </p:nvSpPr>
        <p:spPr>
          <a:xfrm>
            <a:off x="8802712" y="5206428"/>
            <a:ext cx="990476" cy="448891"/>
          </a:xfrm>
          <a:prstGeom prst="up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888EDCC-8847-43A6-B391-30E16A397C35}"/>
              </a:ext>
            </a:extLst>
          </p:cNvPr>
          <p:cNvSpPr/>
          <p:nvPr/>
        </p:nvSpPr>
        <p:spPr>
          <a:xfrm>
            <a:off x="1571261" y="6849400"/>
            <a:ext cx="3559147" cy="584772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Denuncia penal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DBDF5E8-3B21-4489-8DD8-328BBA42928A}"/>
              </a:ext>
            </a:extLst>
          </p:cNvPr>
          <p:cNvSpPr/>
          <p:nvPr/>
        </p:nvSpPr>
        <p:spPr>
          <a:xfrm>
            <a:off x="7224028" y="6849400"/>
            <a:ext cx="3559147" cy="584772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Legitimados para que sean parte civil en el proceso penal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EE5E00C-0A90-4EC1-9A54-15BF26C7D801}"/>
              </a:ext>
            </a:extLst>
          </p:cNvPr>
          <p:cNvSpPr/>
          <p:nvPr/>
        </p:nvSpPr>
        <p:spPr>
          <a:xfrm>
            <a:off x="772517" y="1555586"/>
            <a:ext cx="5111837" cy="3650841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 algn="ctr">
              <a:buFontTx/>
              <a:buChar char="-"/>
            </a:pPr>
            <a:r>
              <a:rPr lang="es-CO" sz="2700" dirty="0"/>
              <a:t>Servidor público</a:t>
            </a:r>
          </a:p>
          <a:p>
            <a:pPr marL="428625" indent="-428625" algn="ctr">
              <a:buFontTx/>
              <a:buChar char="-"/>
            </a:pPr>
            <a:r>
              <a:rPr lang="es-CO" sz="2700" dirty="0"/>
              <a:t>Cónyuge o compañero(a) permanente</a:t>
            </a:r>
          </a:p>
          <a:p>
            <a:pPr marL="428625" indent="-428625" algn="ctr">
              <a:buFontTx/>
              <a:buChar char="-"/>
            </a:pPr>
            <a:r>
              <a:rPr lang="es-CO" sz="2700" dirty="0"/>
              <a:t>Parientes hasta el 2do grado de consanguinidad, 2do de afinidad y 1ro civil.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B9A6882-5400-4CE8-80BC-5D03C533762B}"/>
              </a:ext>
            </a:extLst>
          </p:cNvPr>
          <p:cNvSpPr/>
          <p:nvPr/>
        </p:nvSpPr>
        <p:spPr>
          <a:xfrm>
            <a:off x="6804527" y="1529859"/>
            <a:ext cx="4678946" cy="3196985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 algn="ctr">
              <a:buFontTx/>
              <a:buChar char="-"/>
            </a:pPr>
            <a:r>
              <a:rPr lang="es-CO" sz="2700" dirty="0"/>
              <a:t>Interesados en la actuación. </a:t>
            </a:r>
          </a:p>
          <a:p>
            <a:pPr marL="428625" indent="-428625" algn="ctr">
              <a:buFontTx/>
              <a:buChar char="-"/>
            </a:pPr>
            <a:r>
              <a:rPr lang="es-CO" sz="2700" dirty="0"/>
              <a:t>Representantes o apoderados. 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337294B7-3E39-447F-B65C-845B4CC5D046}"/>
              </a:ext>
            </a:extLst>
          </p:cNvPr>
          <p:cNvSpPr/>
          <p:nvPr/>
        </p:nvSpPr>
        <p:spPr>
          <a:xfrm>
            <a:off x="5785244" y="7433496"/>
            <a:ext cx="1147250" cy="182753"/>
          </a:xfrm>
          <a:prstGeom prst="left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1D530D47-18FF-43E3-B621-8C07AC35F37A}"/>
              </a:ext>
            </a:extLst>
          </p:cNvPr>
          <p:cNvSpPr/>
          <p:nvPr/>
        </p:nvSpPr>
        <p:spPr>
          <a:xfrm>
            <a:off x="11251805" y="5513154"/>
            <a:ext cx="659825" cy="1153665"/>
          </a:xfrm>
          <a:prstGeom prst="lef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1AEECD-0DA5-4E52-AF57-ADA10D5B9D26}"/>
              </a:ext>
            </a:extLst>
          </p:cNvPr>
          <p:cNvSpPr txBox="1"/>
          <p:nvPr/>
        </p:nvSpPr>
        <p:spPr>
          <a:xfrm>
            <a:off x="11903326" y="7569865"/>
            <a:ext cx="5924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Ley 600 de 2000</a:t>
            </a:r>
          </a:p>
          <a:p>
            <a:r>
              <a:rPr lang="es-CO" sz="2400" dirty="0"/>
              <a:t>Unirse a un proceso penal para poder obtener una reparación por el daño que causó el presunto delito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0BFFF1-1DE5-4A28-9421-D25B310AB88D}"/>
              </a:ext>
            </a:extLst>
          </p:cNvPr>
          <p:cNvSpPr txBox="1"/>
          <p:nvPr/>
        </p:nvSpPr>
        <p:spPr>
          <a:xfrm>
            <a:off x="11921643" y="4888064"/>
            <a:ext cx="5556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Ley 906 de 2004</a:t>
            </a:r>
          </a:p>
          <a:p>
            <a:r>
              <a:rPr lang="es-CO" sz="2400" dirty="0"/>
              <a:t>Participen en el proceso penal en calidad de victimas como intervinientes especiales, cuya reparación se garantizará en un incidente posterior a la condena. </a:t>
            </a:r>
          </a:p>
        </p:txBody>
      </p:sp>
      <p:pic>
        <p:nvPicPr>
          <p:cNvPr id="8" name="Imagen 7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26B7424-A1FC-4C56-A50B-FDB40ACF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240" y="1704862"/>
            <a:ext cx="3250866" cy="2797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5A7DD24-75B5-4E24-82A8-8F35645043FF}"/>
              </a:ext>
            </a:extLst>
          </p:cNvPr>
          <p:cNvSpPr txBox="1"/>
          <p:nvPr/>
        </p:nvSpPr>
        <p:spPr>
          <a:xfrm>
            <a:off x="1614698" y="206420"/>
            <a:ext cx="40438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0" dirty="0"/>
              <a:t>Causal 7:</a:t>
            </a:r>
          </a:p>
        </p:txBody>
      </p:sp>
    </p:spTree>
    <p:extLst>
      <p:ext uri="{BB962C8B-B14F-4D97-AF65-F5344CB8AC3E}">
        <p14:creationId xmlns:p14="http://schemas.microsoft.com/office/powerpoint/2010/main" val="3826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BCF929-3D18-4470-9CFC-FD815DB47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772" y="1769021"/>
            <a:ext cx="3587487" cy="223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Un par de personas de pie sobre superficie terrosa&#10;&#10;Descripción generada automáticamente con confianza baja">
            <a:extLst>
              <a:ext uri="{FF2B5EF4-FFF2-40B4-BE49-F238E27FC236}">
                <a16:creationId xmlns:a16="http://schemas.microsoft.com/office/drawing/2014/main" id="{E69696C1-9418-4F46-A6CB-E38D3120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93" y="5918489"/>
            <a:ext cx="3420695" cy="227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62DDDD2-3E6A-448A-BA24-B64E770A50C3}"/>
              </a:ext>
            </a:extLst>
          </p:cNvPr>
          <p:cNvSpPr/>
          <p:nvPr/>
        </p:nvSpPr>
        <p:spPr>
          <a:xfrm>
            <a:off x="7598757" y="4587380"/>
            <a:ext cx="2622134" cy="863361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dirty="0"/>
              <a:t>Por hechos ajenos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54E0488F-BF86-4E64-B769-2DC71748A5C0}"/>
              </a:ext>
            </a:extLst>
          </p:cNvPr>
          <p:cNvSpPr/>
          <p:nvPr/>
        </p:nvSpPr>
        <p:spPr>
          <a:xfrm>
            <a:off x="6295609" y="3753780"/>
            <a:ext cx="522912" cy="2157506"/>
          </a:xfrm>
          <a:prstGeom prst="lef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345B62D1-BC37-4DE6-A780-91EA92AE4892}"/>
              </a:ext>
            </a:extLst>
          </p:cNvPr>
          <p:cNvSpPr/>
          <p:nvPr/>
        </p:nvSpPr>
        <p:spPr>
          <a:xfrm>
            <a:off x="11236570" y="3792260"/>
            <a:ext cx="602819" cy="2235863"/>
          </a:xfrm>
          <a:prstGeom prst="righ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084DBB8-90A9-4BBA-82A3-09522D4EAAA1}"/>
              </a:ext>
            </a:extLst>
          </p:cNvPr>
          <p:cNvSpPr/>
          <p:nvPr/>
        </p:nvSpPr>
        <p:spPr>
          <a:xfrm>
            <a:off x="3262105" y="4790544"/>
            <a:ext cx="2755655" cy="673670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Servidor público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6C3596D-1357-4343-905D-9A00155CC35F}"/>
              </a:ext>
            </a:extLst>
          </p:cNvPr>
          <p:cNvSpPr/>
          <p:nvPr/>
        </p:nvSpPr>
        <p:spPr>
          <a:xfrm>
            <a:off x="6930789" y="3425085"/>
            <a:ext cx="3958069" cy="673670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Enemistad grave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57AF436-2058-4F8F-9B7E-92B80A0C969F}"/>
              </a:ext>
            </a:extLst>
          </p:cNvPr>
          <p:cNvSpPr/>
          <p:nvPr/>
        </p:nvSpPr>
        <p:spPr>
          <a:xfrm>
            <a:off x="6977954" y="5800153"/>
            <a:ext cx="3958069" cy="673670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Amistad entrañable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88A1F5D-9EDB-4DCC-8E42-466F3B6E7052}"/>
              </a:ext>
            </a:extLst>
          </p:cNvPr>
          <p:cNvSpPr/>
          <p:nvPr/>
        </p:nvSpPr>
        <p:spPr>
          <a:xfrm>
            <a:off x="11901269" y="4374116"/>
            <a:ext cx="3621990" cy="1792503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s-CO" sz="2700" dirty="0"/>
              <a:t>Interesados en la actuación. 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Representantes o apoderados. 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9F453B6-68E9-4710-B57E-F2CE45D7E1BD}"/>
              </a:ext>
            </a:extLst>
          </p:cNvPr>
          <p:cNvSpPr/>
          <p:nvPr/>
        </p:nvSpPr>
        <p:spPr>
          <a:xfrm rot="16200000">
            <a:off x="8627665" y="2721689"/>
            <a:ext cx="466824" cy="470065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FDDC505-CBAB-43AC-9190-65B4E68684F3}"/>
              </a:ext>
            </a:extLst>
          </p:cNvPr>
          <p:cNvSpPr/>
          <p:nvPr/>
        </p:nvSpPr>
        <p:spPr>
          <a:xfrm rot="5400000">
            <a:off x="8723575" y="6588203"/>
            <a:ext cx="466824" cy="470065"/>
          </a:xfrm>
          <a:prstGeom prst="rightArrow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7D51F30-6F6F-465C-A333-8B50C561B3E7}"/>
              </a:ext>
            </a:extLst>
          </p:cNvPr>
          <p:cNvSpPr/>
          <p:nvPr/>
        </p:nvSpPr>
        <p:spPr>
          <a:xfrm>
            <a:off x="7298812" y="1007657"/>
            <a:ext cx="3538228" cy="1547409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700" dirty="0"/>
              <a:t>Mutuo y reciprocó sentimiento de aversión y de ostensible repudio</a:t>
            </a:r>
            <a:endParaRPr lang="es-CO" sz="270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554A65D-ECC4-483A-BA70-372D0AF7AA0E}"/>
              </a:ext>
            </a:extLst>
          </p:cNvPr>
          <p:cNvSpPr/>
          <p:nvPr/>
        </p:nvSpPr>
        <p:spPr>
          <a:xfrm>
            <a:off x="5511764" y="7323515"/>
            <a:ext cx="6890446" cy="1089004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Vinculo afectivo que puede perturbar la neutralidad del servidor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D9EC64-DDAA-45A4-AB23-0214031D1280}"/>
              </a:ext>
            </a:extLst>
          </p:cNvPr>
          <p:cNvSpPr txBox="1"/>
          <p:nvPr/>
        </p:nvSpPr>
        <p:spPr>
          <a:xfrm>
            <a:off x="1869319" y="358938"/>
            <a:ext cx="829688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8:</a:t>
            </a:r>
          </a:p>
        </p:txBody>
      </p:sp>
    </p:spTree>
    <p:extLst>
      <p:ext uri="{BB962C8B-B14F-4D97-AF65-F5344CB8AC3E}">
        <p14:creationId xmlns:p14="http://schemas.microsoft.com/office/powerpoint/2010/main" val="106578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19472" y="2411437"/>
            <a:ext cx="13951967" cy="546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106" dirty="0">
                <a:solidFill>
                  <a:srgbClr val="000000"/>
                </a:solidFill>
                <a:latin typeface="Articulat"/>
              </a:rPr>
              <a:t>•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Integridad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,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imparcialidad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y la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transparencia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están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en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juego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.</a:t>
            </a: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r>
              <a:rPr lang="en-US" sz="3106" dirty="0">
                <a:solidFill>
                  <a:srgbClr val="000000"/>
                </a:solidFill>
                <a:latin typeface="Articulat"/>
              </a:rPr>
              <a:t>•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Desvío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o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abuso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de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poder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: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favorecer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un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interés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particular.</a:t>
            </a: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r>
              <a:rPr lang="en-US" sz="3106" dirty="0">
                <a:solidFill>
                  <a:srgbClr val="000000"/>
                </a:solidFill>
                <a:latin typeface="Articulat"/>
              </a:rPr>
              <a:t>•¿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Qué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es?: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Interés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Particular del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Funcionario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vs.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Interés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General de la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Función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(art.11, Ley 1437 de 2011; art.40 y 41, Ley 734 de 2002;art.44 y 45, Ley 1952 de 2019 -29/03/2022).</a:t>
            </a: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 algn="just"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514350" y="0"/>
            <a:ext cx="3757917" cy="8727097"/>
            <a:chOff x="0" y="0"/>
            <a:chExt cx="989740" cy="22984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9740" cy="2298495"/>
            </a:xfrm>
            <a:custGeom>
              <a:avLst/>
              <a:gdLst/>
              <a:ahLst/>
              <a:cxnLst/>
              <a:rect l="l" t="t" r="r" b="b"/>
              <a:pathLst>
                <a:path w="989740" h="2298495">
                  <a:moveTo>
                    <a:pt x="0" y="0"/>
                  </a:moveTo>
                  <a:lnTo>
                    <a:pt x="989740" y="0"/>
                  </a:lnTo>
                  <a:lnTo>
                    <a:pt x="989740" y="2298495"/>
                  </a:lnTo>
                  <a:lnTo>
                    <a:pt x="0" y="2298495"/>
                  </a:lnTo>
                  <a:close/>
                </a:path>
              </a:pathLst>
            </a:custGeom>
            <a:solidFill>
              <a:srgbClr val="29A2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2218848" y="3392316"/>
            <a:ext cx="7794868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0"/>
              </a:lnSpc>
            </a:pPr>
            <a:r>
              <a:rPr lang="en-US" sz="6200" spc="124">
                <a:solidFill>
                  <a:srgbClr val="000000"/>
                </a:solidFill>
                <a:latin typeface="Aileron Heavy Bold"/>
              </a:rPr>
              <a:t>ASPECTOS FUNDAMENTALES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D4C05D4-1C94-4BB2-A7FA-61F340D13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25" y="3286100"/>
            <a:ext cx="4374606" cy="4374606"/>
          </a:xfrm>
          <a:prstGeom prst="rect">
            <a:avLst/>
          </a:prstGeom>
          <a:ln w="228600" cap="sq" cmpd="thickThin">
            <a:solidFill>
              <a:srgbClr val="D3481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6BC14A-5617-453A-9C51-4775D0EF571B}"/>
              </a:ext>
            </a:extLst>
          </p:cNvPr>
          <p:cNvSpPr/>
          <p:nvPr/>
        </p:nvSpPr>
        <p:spPr>
          <a:xfrm>
            <a:off x="12909952" y="5473403"/>
            <a:ext cx="3930050" cy="2434072"/>
          </a:xfrm>
          <a:prstGeom prst="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700" dirty="0"/>
              <a:t>Excepto: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Persona de derecho público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Establecimiento de crédito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Sociedad anónima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BC3A4D3-581A-46DC-BB49-A064F7DE6AD9}"/>
              </a:ext>
            </a:extLst>
          </p:cNvPr>
          <p:cNvSpPr/>
          <p:nvPr/>
        </p:nvSpPr>
        <p:spPr>
          <a:xfrm>
            <a:off x="6983071" y="1397390"/>
            <a:ext cx="3741613" cy="710404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Acreedor o deudor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0E6F6AA-0736-4AE2-A1F8-2FD2CDAE3632}"/>
              </a:ext>
            </a:extLst>
          </p:cNvPr>
          <p:cNvSpPr/>
          <p:nvPr/>
        </p:nvSpPr>
        <p:spPr>
          <a:xfrm>
            <a:off x="460241" y="3571451"/>
            <a:ext cx="5612406" cy="2762005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CO" sz="2700" dirty="0"/>
              <a:t>Servidor público</a:t>
            </a:r>
          </a:p>
          <a:p>
            <a:pPr>
              <a:buFontTx/>
              <a:buChar char="-"/>
            </a:pPr>
            <a:r>
              <a:rPr lang="es-CO" sz="2700" dirty="0"/>
              <a:t>Cónyuge o compañero(a) permanente</a:t>
            </a:r>
          </a:p>
          <a:p>
            <a:pPr>
              <a:buFontTx/>
              <a:buChar char="-"/>
            </a:pPr>
            <a:r>
              <a:rPr lang="es-CO" sz="2700" dirty="0"/>
              <a:t>Parientes hasta el 2do grado de consanguinidad, 1ro de afinidad y 1ro civil. 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792BB497-FA2F-4FF8-B52B-830CC6F764E5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4090054" y="966763"/>
            <a:ext cx="1781079" cy="3428299"/>
          </a:xfrm>
          <a:prstGeom prst="bentConnector2">
            <a:avLst/>
          </a:prstGeom>
          <a:ln w="57150">
            <a:solidFill>
              <a:srgbClr val="0066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CC296C39-314B-4AD6-A1D9-07A93E138291}"/>
              </a:ext>
            </a:extLst>
          </p:cNvPr>
          <p:cNvCxnSpPr>
            <a:cxnSpLocks/>
          </p:cNvCxnSpPr>
          <p:nvPr/>
        </p:nvCxnSpPr>
        <p:spPr>
          <a:xfrm>
            <a:off x="10865922" y="1866900"/>
            <a:ext cx="3969260" cy="379239"/>
          </a:xfrm>
          <a:prstGeom prst="bentConnector3">
            <a:avLst>
              <a:gd name="adj1" fmla="val 50000"/>
            </a:avLst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5517236-8147-4E98-B75C-78114AB35D46}"/>
              </a:ext>
            </a:extLst>
          </p:cNvPr>
          <p:cNvCxnSpPr>
            <a:cxnSpLocks/>
          </p:cNvCxnSpPr>
          <p:nvPr/>
        </p:nvCxnSpPr>
        <p:spPr>
          <a:xfrm>
            <a:off x="14481164" y="4205209"/>
            <a:ext cx="0" cy="838118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CCAE1E5-C9D7-4DE7-BBCF-D563BA367B7C}"/>
              </a:ext>
            </a:extLst>
          </p:cNvPr>
          <p:cNvSpPr/>
          <p:nvPr/>
        </p:nvSpPr>
        <p:spPr>
          <a:xfrm>
            <a:off x="12641871" y="2515906"/>
            <a:ext cx="4038805" cy="1062850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s-CO" sz="2700" dirty="0"/>
              <a:t>Interesados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Representantes o apoderados.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3589D3-66C7-461C-9DEE-11CD0905AB93}"/>
              </a:ext>
            </a:extLst>
          </p:cNvPr>
          <p:cNvSpPr txBox="1"/>
          <p:nvPr/>
        </p:nvSpPr>
        <p:spPr>
          <a:xfrm>
            <a:off x="2078508" y="160819"/>
            <a:ext cx="9547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7200" dirty="0"/>
              <a:t>Causal 9:</a:t>
            </a:r>
          </a:p>
        </p:txBody>
      </p:sp>
    </p:spTree>
    <p:extLst>
      <p:ext uri="{BB962C8B-B14F-4D97-AF65-F5344CB8AC3E}">
        <p14:creationId xmlns:p14="http://schemas.microsoft.com/office/powerpoint/2010/main" val="420412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6B568A-B079-43EC-A6F5-3C1A2658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9" y="2426546"/>
            <a:ext cx="4683099" cy="294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33CD1A7-A098-4FC5-8EF5-3E07DA7C8D53}"/>
              </a:ext>
            </a:extLst>
          </p:cNvPr>
          <p:cNvSpPr/>
          <p:nvPr/>
        </p:nvSpPr>
        <p:spPr>
          <a:xfrm>
            <a:off x="7507644" y="2661646"/>
            <a:ext cx="3691923" cy="1150892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Socios en sociedad de personas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569ED95-E2E1-401B-9244-73331FC3312B}"/>
              </a:ext>
            </a:extLst>
          </p:cNvPr>
          <p:cNvSpPr/>
          <p:nvPr/>
        </p:nvSpPr>
        <p:spPr>
          <a:xfrm>
            <a:off x="6270745" y="2855540"/>
            <a:ext cx="863645" cy="763101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0F32F4E-2490-4D8E-A8C8-40889D811F87}"/>
              </a:ext>
            </a:extLst>
          </p:cNvPr>
          <p:cNvSpPr/>
          <p:nvPr/>
        </p:nvSpPr>
        <p:spPr>
          <a:xfrm rot="10800000">
            <a:off x="11632670" y="2815330"/>
            <a:ext cx="863645" cy="763101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AC50B4D-5E6D-4520-954D-19B6ACCE0FB3}"/>
              </a:ext>
            </a:extLst>
          </p:cNvPr>
          <p:cNvSpPr/>
          <p:nvPr/>
        </p:nvSpPr>
        <p:spPr>
          <a:xfrm>
            <a:off x="725806" y="1890280"/>
            <a:ext cx="5111837" cy="3650841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CO" sz="2700" dirty="0"/>
              <a:t>Servidor público</a:t>
            </a:r>
          </a:p>
          <a:p>
            <a:pPr>
              <a:buFontTx/>
              <a:buChar char="-"/>
            </a:pPr>
            <a:r>
              <a:rPr lang="es-CO" sz="2700" dirty="0"/>
              <a:t>Cónyuge o compañero(a) permanente</a:t>
            </a:r>
          </a:p>
          <a:p>
            <a:pPr>
              <a:buFontTx/>
              <a:buChar char="-"/>
            </a:pPr>
            <a:r>
              <a:rPr lang="es-CO" sz="2700" dirty="0"/>
              <a:t>Parientes hasta el 2do grado de consanguinidad, 1ro de afinidad y 1ro civil.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ACFE5F-A551-4781-BEC4-EC20408A829B}"/>
              </a:ext>
            </a:extLst>
          </p:cNvPr>
          <p:cNvSpPr/>
          <p:nvPr/>
        </p:nvSpPr>
        <p:spPr>
          <a:xfrm>
            <a:off x="12929417" y="2494440"/>
            <a:ext cx="3678585" cy="1404884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s-CO" sz="2700" dirty="0"/>
              <a:t>Interesados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Representantes o apoderados. </a:t>
            </a:r>
          </a:p>
        </p:txBody>
      </p:sp>
      <p:pic>
        <p:nvPicPr>
          <p:cNvPr id="7" name="Gráfico 6" descr="Niños contorno">
            <a:extLst>
              <a:ext uri="{FF2B5EF4-FFF2-40B4-BE49-F238E27FC236}">
                <a16:creationId xmlns:a16="http://schemas.microsoft.com/office/drawing/2014/main" id="{AC6A1B4F-D1C1-4FFB-A01D-9AC075497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1835" y="5206138"/>
            <a:ext cx="3519776" cy="351977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3442064-36D5-485D-8913-CB8616045221}"/>
              </a:ext>
            </a:extLst>
          </p:cNvPr>
          <p:cNvSpPr/>
          <p:nvPr/>
        </p:nvSpPr>
        <p:spPr>
          <a:xfrm>
            <a:off x="7390713" y="5372100"/>
            <a:ext cx="4274691" cy="2823911"/>
          </a:xfrm>
          <a:prstGeom prst="ellipse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Es el tipo de sociedad en donde las personas que la integran es lo más importante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79177BD-D8F6-4EC1-8A57-95E0B11443D3}"/>
              </a:ext>
            </a:extLst>
          </p:cNvPr>
          <p:cNvCxnSpPr/>
          <p:nvPr/>
        </p:nvCxnSpPr>
        <p:spPr>
          <a:xfrm>
            <a:off x="9528059" y="4003277"/>
            <a:ext cx="0" cy="1181478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rir llave 12">
            <a:extLst>
              <a:ext uri="{FF2B5EF4-FFF2-40B4-BE49-F238E27FC236}">
                <a16:creationId xmlns:a16="http://schemas.microsoft.com/office/drawing/2014/main" id="{C573556E-9624-4FF5-B9F4-359CF7EDB705}"/>
              </a:ext>
            </a:extLst>
          </p:cNvPr>
          <p:cNvSpPr/>
          <p:nvPr/>
        </p:nvSpPr>
        <p:spPr>
          <a:xfrm>
            <a:off x="11828285" y="5541121"/>
            <a:ext cx="379829" cy="2540499"/>
          </a:xfrm>
          <a:prstGeom prst="lef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25FFFF-986E-40AE-9E77-5DCD5CB5AD99}"/>
              </a:ext>
            </a:extLst>
          </p:cNvPr>
          <p:cNvSpPr txBox="1"/>
          <p:nvPr/>
        </p:nvSpPr>
        <p:spPr>
          <a:xfrm>
            <a:off x="12208114" y="5950365"/>
            <a:ext cx="35197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Normalmente son conformadas por familiares o amigos cercanos</a:t>
            </a:r>
          </a:p>
          <a:p>
            <a:endParaRPr lang="es-CO" sz="27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055F54-104A-48A6-9BC0-9471D852FDD8}"/>
              </a:ext>
            </a:extLst>
          </p:cNvPr>
          <p:cNvSpPr txBox="1"/>
          <p:nvPr/>
        </p:nvSpPr>
        <p:spPr>
          <a:xfrm>
            <a:off x="1653473" y="233389"/>
            <a:ext cx="573724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10:</a:t>
            </a:r>
          </a:p>
        </p:txBody>
      </p:sp>
    </p:spTree>
    <p:extLst>
      <p:ext uri="{BB962C8B-B14F-4D97-AF65-F5344CB8AC3E}">
        <p14:creationId xmlns:p14="http://schemas.microsoft.com/office/powerpoint/2010/main" val="310661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persona, hombre, mujer, celular&#10;&#10;Descripción generada automáticamente">
            <a:extLst>
              <a:ext uri="{FF2B5EF4-FFF2-40B4-BE49-F238E27FC236}">
                <a16:creationId xmlns:a16="http://schemas.microsoft.com/office/drawing/2014/main" id="{9A730C3C-3E0C-4754-8430-22E644156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43" y="6348071"/>
            <a:ext cx="3453420" cy="229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brir llave 17">
            <a:extLst>
              <a:ext uri="{FF2B5EF4-FFF2-40B4-BE49-F238E27FC236}">
                <a16:creationId xmlns:a16="http://schemas.microsoft.com/office/drawing/2014/main" id="{8CAEC527-D278-4898-8E05-ED85808C6EBF}"/>
              </a:ext>
            </a:extLst>
          </p:cNvPr>
          <p:cNvSpPr/>
          <p:nvPr/>
        </p:nvSpPr>
        <p:spPr>
          <a:xfrm rot="5400000">
            <a:off x="2779460" y="2876983"/>
            <a:ext cx="800477" cy="3591981"/>
          </a:xfrm>
          <a:prstGeom prst="lef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CC0A8DC6-3FF2-481E-BDB2-7C9BBD803065}"/>
              </a:ext>
            </a:extLst>
          </p:cNvPr>
          <p:cNvSpPr/>
          <p:nvPr/>
        </p:nvSpPr>
        <p:spPr>
          <a:xfrm rot="5400000">
            <a:off x="8813093" y="-3139784"/>
            <a:ext cx="1240094" cy="11583224"/>
          </a:xfrm>
          <a:prstGeom prst="leftBrace">
            <a:avLst>
              <a:gd name="adj1" fmla="val 3240"/>
              <a:gd name="adj2" fmla="val 50000"/>
            </a:avLst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2B37C11-8869-42E4-BA1C-EC4158D61F64}"/>
              </a:ext>
            </a:extLst>
          </p:cNvPr>
          <p:cNvSpPr/>
          <p:nvPr/>
        </p:nvSpPr>
        <p:spPr>
          <a:xfrm>
            <a:off x="14202454" y="3256625"/>
            <a:ext cx="2126636" cy="664700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Perito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D6C2BB4-7BFB-4547-91E4-02EC89BD01AB}"/>
              </a:ext>
            </a:extLst>
          </p:cNvPr>
          <p:cNvSpPr/>
          <p:nvPr/>
        </p:nvSpPr>
        <p:spPr>
          <a:xfrm>
            <a:off x="7796237" y="3253885"/>
            <a:ext cx="2643189" cy="1350555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Agente del Ministerio Público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1176B77-AD7E-4E3A-9470-32482C732A5C}"/>
              </a:ext>
            </a:extLst>
          </p:cNvPr>
          <p:cNvSpPr/>
          <p:nvPr/>
        </p:nvSpPr>
        <p:spPr>
          <a:xfrm>
            <a:off x="5171069" y="3370799"/>
            <a:ext cx="2365527" cy="664700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Apoderado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33C2925-0DD0-4272-9EE2-7BFB511CBB80}"/>
              </a:ext>
            </a:extLst>
          </p:cNvPr>
          <p:cNvSpPr/>
          <p:nvPr/>
        </p:nvSpPr>
        <p:spPr>
          <a:xfrm>
            <a:off x="2307359" y="3253885"/>
            <a:ext cx="2668331" cy="949206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Consejo o concepto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786A567-D569-4AC6-B9D3-7CD44EA3AE74}"/>
              </a:ext>
            </a:extLst>
          </p:cNvPr>
          <p:cNvSpPr/>
          <p:nvPr/>
        </p:nvSpPr>
        <p:spPr>
          <a:xfrm>
            <a:off x="7302110" y="1112638"/>
            <a:ext cx="3038528" cy="867867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Servidor público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2410886-3FB4-48A1-AE16-78C0CBAFA10E}"/>
              </a:ext>
            </a:extLst>
          </p:cNvPr>
          <p:cNvSpPr/>
          <p:nvPr/>
        </p:nvSpPr>
        <p:spPr>
          <a:xfrm>
            <a:off x="11334443" y="3323108"/>
            <a:ext cx="1972994" cy="664700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Testigo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306EB57-D4FE-47FE-9D78-535D3AB8A2A5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6353832" y="2647348"/>
            <a:ext cx="0" cy="723450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CEF67E6-A1DE-49B9-8B5B-60F5CBF7F0D9}"/>
              </a:ext>
            </a:extLst>
          </p:cNvPr>
          <p:cNvCxnSpPr>
            <a:cxnSpLocks/>
          </p:cNvCxnSpPr>
          <p:nvPr/>
        </p:nvCxnSpPr>
        <p:spPr>
          <a:xfrm flipV="1">
            <a:off x="12295484" y="2647349"/>
            <a:ext cx="0" cy="693296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49334B6-ED79-4CC5-B937-FA2F7BA610B1}"/>
              </a:ext>
            </a:extLst>
          </p:cNvPr>
          <p:cNvCxnSpPr>
            <a:cxnSpLocks/>
          </p:cNvCxnSpPr>
          <p:nvPr/>
        </p:nvCxnSpPr>
        <p:spPr>
          <a:xfrm flipV="1">
            <a:off x="9420588" y="2482276"/>
            <a:ext cx="0" cy="771609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380F7FF-B7D2-415A-9FD8-7792CC875008}"/>
              </a:ext>
            </a:extLst>
          </p:cNvPr>
          <p:cNvSpPr/>
          <p:nvPr/>
        </p:nvSpPr>
        <p:spPr>
          <a:xfrm>
            <a:off x="3265232" y="5087731"/>
            <a:ext cx="3322896" cy="2341431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dirty="0"/>
              <a:t>No aplica para las explicaciones que realice el servidor respecto de la decisión tomada por el servidor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C3BA6A51-8EBC-4EF0-AD43-32BEAB48F911}"/>
              </a:ext>
            </a:extLst>
          </p:cNvPr>
          <p:cNvSpPr/>
          <p:nvPr/>
        </p:nvSpPr>
        <p:spPr>
          <a:xfrm>
            <a:off x="13010" y="5087732"/>
            <a:ext cx="2692437" cy="1536443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dirty="0"/>
              <a:t>Sobre la materia de actuación administrativa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95B8D8E-137A-495C-BE8A-838B24A39D0C}"/>
              </a:ext>
            </a:extLst>
          </p:cNvPr>
          <p:cNvCxnSpPr/>
          <p:nvPr/>
        </p:nvCxnSpPr>
        <p:spPr>
          <a:xfrm>
            <a:off x="15337467" y="3967025"/>
            <a:ext cx="0" cy="554393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6CADC18-B251-43D5-910A-78EA18A4A5B6}"/>
              </a:ext>
            </a:extLst>
          </p:cNvPr>
          <p:cNvSpPr/>
          <p:nvPr/>
        </p:nvSpPr>
        <p:spPr>
          <a:xfrm>
            <a:off x="13965868" y="4641065"/>
            <a:ext cx="3097973" cy="1478657"/>
          </a:xfrm>
          <a:prstGeom prst="round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dirty="0"/>
              <a:t>Auxiliar de la justicia experto en una materia, ciencia o arte.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B60A609-3CDB-45F0-8841-177D41812DD3}"/>
              </a:ext>
            </a:extLst>
          </p:cNvPr>
          <p:cNvCxnSpPr/>
          <p:nvPr/>
        </p:nvCxnSpPr>
        <p:spPr>
          <a:xfrm>
            <a:off x="8967939" y="4741508"/>
            <a:ext cx="0" cy="554393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DFB3182-72DA-4A6D-89AB-19C12BF825D1}"/>
              </a:ext>
            </a:extLst>
          </p:cNvPr>
          <p:cNvSpPr/>
          <p:nvPr/>
        </p:nvSpPr>
        <p:spPr>
          <a:xfrm>
            <a:off x="7440385" y="5295900"/>
            <a:ext cx="3097973" cy="3003384"/>
          </a:xfrm>
          <a:prstGeom prst="round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dirty="0"/>
              <a:t>Delegados de la Procuraduría General que buscan la vigilancia y control dentro del proceso. 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0C016F0-25B1-48D0-B6F4-93FAA4535520}"/>
              </a:ext>
            </a:extLst>
          </p:cNvPr>
          <p:cNvSpPr/>
          <p:nvPr/>
        </p:nvSpPr>
        <p:spPr>
          <a:xfrm>
            <a:off x="10797998" y="4586023"/>
            <a:ext cx="2869373" cy="2282049"/>
          </a:xfrm>
          <a:prstGeom prst="round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400" dirty="0"/>
              <a:t>Persona que puede declarar sobre los hechos objeto de controversia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8DF2A3B-F495-4E75-87E2-BF42ACB22FF4}"/>
              </a:ext>
            </a:extLst>
          </p:cNvPr>
          <p:cNvCxnSpPr/>
          <p:nvPr/>
        </p:nvCxnSpPr>
        <p:spPr>
          <a:xfrm>
            <a:off x="12295484" y="4038765"/>
            <a:ext cx="0" cy="554393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908B055-22B5-4C80-867F-98D0BA226DED}"/>
              </a:ext>
            </a:extLst>
          </p:cNvPr>
          <p:cNvSpPr txBox="1"/>
          <p:nvPr/>
        </p:nvSpPr>
        <p:spPr>
          <a:xfrm>
            <a:off x="1934742" y="162513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11:</a:t>
            </a:r>
          </a:p>
        </p:txBody>
      </p:sp>
    </p:spTree>
    <p:extLst>
      <p:ext uri="{BB962C8B-B14F-4D97-AF65-F5344CB8AC3E}">
        <p14:creationId xmlns:p14="http://schemas.microsoft.com/office/powerpoint/2010/main" val="427080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342ED46-E6EB-4E54-8F3C-76C10BA1DF2B}"/>
              </a:ext>
            </a:extLst>
          </p:cNvPr>
          <p:cNvSpPr/>
          <p:nvPr/>
        </p:nvSpPr>
        <p:spPr>
          <a:xfrm>
            <a:off x="6902610" y="3444211"/>
            <a:ext cx="1133061" cy="739470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8FA71224-3F0F-4240-91F4-55340604F469}"/>
              </a:ext>
            </a:extLst>
          </p:cNvPr>
          <p:cNvSpPr/>
          <p:nvPr/>
        </p:nvSpPr>
        <p:spPr>
          <a:xfrm>
            <a:off x="9934986" y="4755323"/>
            <a:ext cx="1133061" cy="1192695"/>
          </a:xfrm>
          <a:prstGeom prst="down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BB3FFD2-14F6-41E8-BE3A-41140373C9B0}"/>
              </a:ext>
            </a:extLst>
          </p:cNvPr>
          <p:cNvSpPr/>
          <p:nvPr/>
        </p:nvSpPr>
        <p:spPr>
          <a:xfrm>
            <a:off x="8458200" y="3238500"/>
            <a:ext cx="3691923" cy="1150892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Herederos o legatarios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BB748CD-D9F1-41A3-842E-2F178AF54637}"/>
              </a:ext>
            </a:extLst>
          </p:cNvPr>
          <p:cNvSpPr/>
          <p:nvPr/>
        </p:nvSpPr>
        <p:spPr>
          <a:xfrm>
            <a:off x="1701174" y="2053413"/>
            <a:ext cx="4884696" cy="4260539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MX" sz="2700" dirty="0"/>
              <a:t>Servidor público</a:t>
            </a:r>
          </a:p>
          <a:p>
            <a:pPr>
              <a:buFontTx/>
              <a:buChar char="-"/>
            </a:pPr>
            <a:r>
              <a:rPr lang="es-MX" sz="2700" dirty="0"/>
              <a:t>Cónyuge o compañero(a) permanente</a:t>
            </a:r>
          </a:p>
          <a:p>
            <a:pPr>
              <a:buFontTx/>
              <a:buChar char="-"/>
            </a:pPr>
            <a:r>
              <a:rPr lang="es-MX" sz="2700" dirty="0"/>
              <a:t>Parientes dentro del 4to grado de consanguinidad, 2do de afinidad o 1ro civil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24DE819-F367-4955-9AA4-4DE5FC6C52F2}"/>
              </a:ext>
            </a:extLst>
          </p:cNvPr>
          <p:cNvSpPr/>
          <p:nvPr/>
        </p:nvSpPr>
        <p:spPr>
          <a:xfrm>
            <a:off x="9167351" y="6313951"/>
            <a:ext cx="2668331" cy="949206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Interesados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DE4319F-9A9F-429E-99E0-933CA5AB2BFB}"/>
              </a:ext>
            </a:extLst>
          </p:cNvPr>
          <p:cNvGrpSpPr/>
          <p:nvPr/>
        </p:nvGrpSpPr>
        <p:grpSpPr>
          <a:xfrm>
            <a:off x="532187" y="6788554"/>
            <a:ext cx="7540061" cy="1524873"/>
            <a:chOff x="6411985" y="1144407"/>
            <a:chExt cx="4739772" cy="949394"/>
          </a:xfrm>
          <a:solidFill>
            <a:srgbClr val="006699"/>
          </a:solidFill>
        </p:grpSpPr>
        <p:pic>
          <p:nvPicPr>
            <p:cNvPr id="4" name="Gráfico 3" descr="Hombre con bastón contorno">
              <a:extLst>
                <a:ext uri="{FF2B5EF4-FFF2-40B4-BE49-F238E27FC236}">
                  <a16:creationId xmlns:a16="http://schemas.microsoft.com/office/drawing/2014/main" id="{A14FD268-C8D1-4044-89C0-29E8863F0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11985" y="1144407"/>
              <a:ext cx="914400" cy="914400"/>
            </a:xfrm>
            <a:prstGeom prst="rect">
              <a:avLst/>
            </a:prstGeom>
          </p:spPr>
        </p:pic>
        <p:pic>
          <p:nvPicPr>
            <p:cNvPr id="9" name="Gráfico 8" descr="Ataúd contorno">
              <a:extLst>
                <a:ext uri="{FF2B5EF4-FFF2-40B4-BE49-F238E27FC236}">
                  <a16:creationId xmlns:a16="http://schemas.microsoft.com/office/drawing/2014/main" id="{2C83AE6D-5527-4439-AB93-23DE4637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6628" y="1179401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Hombre contorno">
              <a:extLst>
                <a:ext uri="{FF2B5EF4-FFF2-40B4-BE49-F238E27FC236}">
                  <a16:creationId xmlns:a16="http://schemas.microsoft.com/office/drawing/2014/main" id="{FC17F33F-78AC-4DCE-877F-548C28D84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37357" y="1154632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lecha derecha contorno">
              <a:extLst>
                <a:ext uri="{FF2B5EF4-FFF2-40B4-BE49-F238E27FC236}">
                  <a16:creationId xmlns:a16="http://schemas.microsoft.com/office/drawing/2014/main" id="{64B42AD8-9608-4406-878F-51D968AD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76421" y="1331747"/>
              <a:ext cx="560171" cy="560171"/>
            </a:xfrm>
            <a:prstGeom prst="rect">
              <a:avLst/>
            </a:prstGeom>
          </p:spPr>
        </p:pic>
        <p:pic>
          <p:nvPicPr>
            <p:cNvPr id="17" name="Gráfico 16" descr="Flecha derecha contorno">
              <a:extLst>
                <a:ext uri="{FF2B5EF4-FFF2-40B4-BE49-F238E27FC236}">
                  <a16:creationId xmlns:a16="http://schemas.microsoft.com/office/drawing/2014/main" id="{0A59D89B-55B3-445B-BB75-CF5117B3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51064" y="1331747"/>
              <a:ext cx="560171" cy="560171"/>
            </a:xfrm>
            <a:prstGeom prst="rect">
              <a:avLst/>
            </a:prstGeom>
          </p:spPr>
        </p:pic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2D850346-4034-40F2-A61B-5BA6B9F8893C}"/>
              </a:ext>
            </a:extLst>
          </p:cNvPr>
          <p:cNvSpPr/>
          <p:nvPr/>
        </p:nvSpPr>
        <p:spPr>
          <a:xfrm>
            <a:off x="13364788" y="1491532"/>
            <a:ext cx="3875273" cy="2888561"/>
          </a:xfrm>
          <a:prstGeom prst="ellipse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El legatario recibe derechos y obligaciones específicas, determinadas en un testamento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B329689-3887-435D-966B-AE3D159F2979}"/>
              </a:ext>
            </a:extLst>
          </p:cNvPr>
          <p:cNvSpPr/>
          <p:nvPr/>
        </p:nvSpPr>
        <p:spPr>
          <a:xfrm>
            <a:off x="13383611" y="4503739"/>
            <a:ext cx="3875273" cy="2888559"/>
          </a:xfrm>
          <a:prstGeom prst="ellipse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El heredero sucede todos los derechos y obligaciones del fallecido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9575E40-883B-40A3-88E4-490F655EF650}"/>
              </a:ext>
            </a:extLst>
          </p:cNvPr>
          <p:cNvCxnSpPr/>
          <p:nvPr/>
        </p:nvCxnSpPr>
        <p:spPr>
          <a:xfrm flipV="1">
            <a:off x="12353822" y="3143974"/>
            <a:ext cx="813641" cy="669971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8D1EB67-BCF1-4049-909C-9746F573F342}"/>
              </a:ext>
            </a:extLst>
          </p:cNvPr>
          <p:cNvCxnSpPr>
            <a:cxnSpLocks/>
          </p:cNvCxnSpPr>
          <p:nvPr/>
        </p:nvCxnSpPr>
        <p:spPr>
          <a:xfrm>
            <a:off x="12380470" y="4380092"/>
            <a:ext cx="801191" cy="702228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D0FA159-B6CC-4609-8E14-9CDE7E63636E}"/>
              </a:ext>
            </a:extLst>
          </p:cNvPr>
          <p:cNvSpPr txBox="1"/>
          <p:nvPr/>
        </p:nvSpPr>
        <p:spPr>
          <a:xfrm>
            <a:off x="1490002" y="433818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12:</a:t>
            </a:r>
          </a:p>
        </p:txBody>
      </p:sp>
    </p:spTree>
    <p:extLst>
      <p:ext uri="{BB962C8B-B14F-4D97-AF65-F5344CB8AC3E}">
        <p14:creationId xmlns:p14="http://schemas.microsoft.com/office/powerpoint/2010/main" val="754317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rir llave 3">
            <a:extLst>
              <a:ext uri="{FF2B5EF4-FFF2-40B4-BE49-F238E27FC236}">
                <a16:creationId xmlns:a16="http://schemas.microsoft.com/office/drawing/2014/main" id="{F1C15284-F676-4556-B2BE-4259E8AE880A}"/>
              </a:ext>
            </a:extLst>
          </p:cNvPr>
          <p:cNvSpPr/>
          <p:nvPr/>
        </p:nvSpPr>
        <p:spPr>
          <a:xfrm>
            <a:off x="6208049" y="2014424"/>
            <a:ext cx="1109207" cy="5713013"/>
          </a:xfrm>
          <a:prstGeom prst="lef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3845673-72E9-4764-BE23-4994BCE614E0}"/>
              </a:ext>
            </a:extLst>
          </p:cNvPr>
          <p:cNvSpPr/>
          <p:nvPr/>
        </p:nvSpPr>
        <p:spPr>
          <a:xfrm>
            <a:off x="11140782" y="4042332"/>
            <a:ext cx="1350020" cy="861218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Sobre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B994166-93C8-4357-9795-530A6AF4839A}"/>
              </a:ext>
            </a:extLst>
          </p:cNvPr>
          <p:cNvSpPr/>
          <p:nvPr/>
        </p:nvSpPr>
        <p:spPr>
          <a:xfrm>
            <a:off x="1447351" y="2441918"/>
            <a:ext cx="4884696" cy="4260539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MX" sz="2700" dirty="0"/>
              <a:t>Servidor público</a:t>
            </a:r>
          </a:p>
          <a:p>
            <a:pPr>
              <a:buFontTx/>
              <a:buChar char="-"/>
            </a:pPr>
            <a:r>
              <a:rPr lang="es-MX" sz="2700" dirty="0"/>
              <a:t>Cónyuge o compañero(a) permanente</a:t>
            </a:r>
          </a:p>
          <a:p>
            <a:pPr>
              <a:buFontTx/>
              <a:buChar char="-"/>
            </a:pPr>
            <a:r>
              <a:rPr lang="es-CO" sz="2700" dirty="0"/>
              <a:t>Parientes hasta el 2do grado de consanguinidad o 1ro civil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7CA268C-F172-4939-AB6A-3C1AF50ABCAD}"/>
              </a:ext>
            </a:extLst>
          </p:cNvPr>
          <p:cNvSpPr/>
          <p:nvPr/>
        </p:nvSpPr>
        <p:spPr>
          <a:xfrm>
            <a:off x="7628053" y="3542500"/>
            <a:ext cx="3201930" cy="1793631"/>
          </a:xfrm>
          <a:prstGeom prst="round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Decisión administrativa pendiente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673626F-1475-44CA-8FB1-E32E4C9159F6}"/>
              </a:ext>
            </a:extLst>
          </p:cNvPr>
          <p:cNvSpPr/>
          <p:nvPr/>
        </p:nvSpPr>
        <p:spPr>
          <a:xfrm>
            <a:off x="12801600" y="3238500"/>
            <a:ext cx="4251960" cy="2468880"/>
          </a:xfrm>
          <a:prstGeom prst="ellipse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La misma cuestión jurídica que debe resolver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4ED2B6DC-2F1B-4985-8409-715A1B63769F}"/>
              </a:ext>
            </a:extLst>
          </p:cNvPr>
          <p:cNvSpPr/>
          <p:nvPr/>
        </p:nvSpPr>
        <p:spPr>
          <a:xfrm>
            <a:off x="14183070" y="7645578"/>
            <a:ext cx="854237" cy="256271"/>
          </a:xfrm>
          <a:custGeom>
            <a:avLst/>
            <a:gdLst>
              <a:gd name="connsiteX0" fmla="*/ 512543 w 569491"/>
              <a:gd name="connsiteY0" fmla="*/ 56949 h 170847"/>
              <a:gd name="connsiteX1" fmla="*/ 484068 w 569491"/>
              <a:gd name="connsiteY1" fmla="*/ 56949 h 170847"/>
              <a:gd name="connsiteX2" fmla="*/ 484068 w 569491"/>
              <a:gd name="connsiteY2" fmla="*/ 0 h 170847"/>
              <a:gd name="connsiteX3" fmla="*/ 85424 w 569491"/>
              <a:gd name="connsiteY3" fmla="*/ 0 h 170847"/>
              <a:gd name="connsiteX4" fmla="*/ 85424 w 569491"/>
              <a:gd name="connsiteY4" fmla="*/ 56949 h 170847"/>
              <a:gd name="connsiteX5" fmla="*/ 56949 w 569491"/>
              <a:gd name="connsiteY5" fmla="*/ 56949 h 170847"/>
              <a:gd name="connsiteX6" fmla="*/ 0 w 569491"/>
              <a:gd name="connsiteY6" fmla="*/ 113898 h 170847"/>
              <a:gd name="connsiteX7" fmla="*/ 56949 w 569491"/>
              <a:gd name="connsiteY7" fmla="*/ 170848 h 170847"/>
              <a:gd name="connsiteX8" fmla="*/ 512543 w 569491"/>
              <a:gd name="connsiteY8" fmla="*/ 170848 h 170847"/>
              <a:gd name="connsiteX9" fmla="*/ 569492 w 569491"/>
              <a:gd name="connsiteY9" fmla="*/ 113898 h 170847"/>
              <a:gd name="connsiteX10" fmla="*/ 512543 w 569491"/>
              <a:gd name="connsiteY10" fmla="*/ 569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9491" h="170847">
                <a:moveTo>
                  <a:pt x="512543" y="56949"/>
                </a:moveTo>
                <a:lnTo>
                  <a:pt x="484068" y="56949"/>
                </a:lnTo>
                <a:lnTo>
                  <a:pt x="484068" y="0"/>
                </a:lnTo>
                <a:lnTo>
                  <a:pt x="85424" y="0"/>
                </a:lnTo>
                <a:lnTo>
                  <a:pt x="85424" y="56949"/>
                </a:lnTo>
                <a:lnTo>
                  <a:pt x="56949" y="56949"/>
                </a:lnTo>
                <a:cubicBezTo>
                  <a:pt x="25627" y="56949"/>
                  <a:pt x="0" y="82576"/>
                  <a:pt x="0" y="113898"/>
                </a:cubicBezTo>
                <a:cubicBezTo>
                  <a:pt x="0" y="145220"/>
                  <a:pt x="25627" y="170848"/>
                  <a:pt x="56949" y="170848"/>
                </a:cubicBezTo>
                <a:lnTo>
                  <a:pt x="512543" y="170848"/>
                </a:lnTo>
                <a:cubicBezTo>
                  <a:pt x="543865" y="170848"/>
                  <a:pt x="569492" y="145220"/>
                  <a:pt x="569492" y="113898"/>
                </a:cubicBezTo>
                <a:cubicBezTo>
                  <a:pt x="569492" y="82576"/>
                  <a:pt x="543865" y="56949"/>
                  <a:pt x="512543" y="56949"/>
                </a:cubicBezTo>
                <a:close/>
              </a:path>
            </a:pathLst>
          </a:custGeom>
          <a:solidFill>
            <a:srgbClr val="006699"/>
          </a:solidFill>
          <a:ln w="14188" cap="flat">
            <a:solidFill>
              <a:srgbClr val="006699"/>
            </a:solidFill>
            <a:prstDash val="solid"/>
            <a:miter/>
          </a:ln>
        </p:spPr>
        <p:txBody>
          <a:bodyPr rtlCol="0" anchor="ctr"/>
          <a:lstStyle/>
          <a:p>
            <a:endParaRPr lang="es-CO" sz="270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8AE6F8F-0F72-47D9-9E37-1B679369F599}"/>
              </a:ext>
            </a:extLst>
          </p:cNvPr>
          <p:cNvSpPr/>
          <p:nvPr/>
        </p:nvSpPr>
        <p:spPr>
          <a:xfrm>
            <a:off x="14439340" y="6859678"/>
            <a:ext cx="529626" cy="529626"/>
          </a:xfrm>
          <a:custGeom>
            <a:avLst/>
            <a:gdLst>
              <a:gd name="connsiteX0" fmla="*/ 340271 w 353084"/>
              <a:gd name="connsiteY0" fmla="*/ 297559 h 353084"/>
              <a:gd name="connsiteX1" fmla="*/ 340271 w 353084"/>
              <a:gd name="connsiteY1" fmla="*/ 237763 h 353084"/>
              <a:gd name="connsiteX2" fmla="*/ 115322 w 353084"/>
              <a:gd name="connsiteY2" fmla="*/ 12814 h 353084"/>
              <a:gd name="connsiteX3" fmla="*/ 55525 w 353084"/>
              <a:gd name="connsiteY3" fmla="*/ 12814 h 353084"/>
              <a:gd name="connsiteX4" fmla="*/ 0 w 353084"/>
              <a:gd name="connsiteY4" fmla="*/ 68339 h 353084"/>
              <a:gd name="connsiteX5" fmla="*/ 284746 w 353084"/>
              <a:gd name="connsiteY5" fmla="*/ 353085 h 353084"/>
              <a:gd name="connsiteX6" fmla="*/ 340271 w 353084"/>
              <a:gd name="connsiteY6" fmla="*/ 297559 h 35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84" h="353084">
                <a:moveTo>
                  <a:pt x="340271" y="297559"/>
                </a:moveTo>
                <a:cubicBezTo>
                  <a:pt x="357356" y="280475"/>
                  <a:pt x="357356" y="253424"/>
                  <a:pt x="340271" y="237763"/>
                </a:cubicBezTo>
                <a:lnTo>
                  <a:pt x="115322" y="12814"/>
                </a:lnTo>
                <a:cubicBezTo>
                  <a:pt x="98237" y="-4271"/>
                  <a:pt x="71186" y="-4271"/>
                  <a:pt x="55525" y="12814"/>
                </a:cubicBezTo>
                <a:lnTo>
                  <a:pt x="0" y="68339"/>
                </a:lnTo>
                <a:lnTo>
                  <a:pt x="284746" y="353085"/>
                </a:lnTo>
                <a:lnTo>
                  <a:pt x="340271" y="297559"/>
                </a:lnTo>
                <a:close/>
              </a:path>
            </a:pathLst>
          </a:custGeom>
          <a:solidFill>
            <a:srgbClr val="006699"/>
          </a:solidFill>
          <a:ln w="14188" cap="flat">
            <a:solidFill>
              <a:srgbClr val="006699"/>
            </a:solidFill>
            <a:prstDash val="solid"/>
            <a:miter/>
          </a:ln>
        </p:spPr>
        <p:txBody>
          <a:bodyPr rtlCol="0" anchor="ctr"/>
          <a:lstStyle/>
          <a:p>
            <a:endParaRPr lang="es-CO" sz="270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E50FD2C1-B29E-4C70-B38A-E86427EE9441}"/>
              </a:ext>
            </a:extLst>
          </p:cNvPr>
          <p:cNvSpPr/>
          <p:nvPr/>
        </p:nvSpPr>
        <p:spPr>
          <a:xfrm>
            <a:off x="15105646" y="6193374"/>
            <a:ext cx="529626" cy="529626"/>
          </a:xfrm>
          <a:custGeom>
            <a:avLst/>
            <a:gdLst>
              <a:gd name="connsiteX0" fmla="*/ 237763 w 353084"/>
              <a:gd name="connsiteY0" fmla="*/ 340271 h 353084"/>
              <a:gd name="connsiteX1" fmla="*/ 297559 w 353084"/>
              <a:gd name="connsiteY1" fmla="*/ 340271 h 353084"/>
              <a:gd name="connsiteX2" fmla="*/ 353085 w 353084"/>
              <a:gd name="connsiteY2" fmla="*/ 284746 h 353084"/>
              <a:gd name="connsiteX3" fmla="*/ 68339 w 353084"/>
              <a:gd name="connsiteY3" fmla="*/ 0 h 353084"/>
              <a:gd name="connsiteX4" fmla="*/ 12814 w 353084"/>
              <a:gd name="connsiteY4" fmla="*/ 55525 h 353084"/>
              <a:gd name="connsiteX5" fmla="*/ 12814 w 353084"/>
              <a:gd name="connsiteY5" fmla="*/ 115322 h 353084"/>
              <a:gd name="connsiteX6" fmla="*/ 237763 w 353084"/>
              <a:gd name="connsiteY6" fmla="*/ 340271 h 35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84" h="353084">
                <a:moveTo>
                  <a:pt x="237763" y="340271"/>
                </a:moveTo>
                <a:cubicBezTo>
                  <a:pt x="254847" y="357356"/>
                  <a:pt x="281898" y="357356"/>
                  <a:pt x="297559" y="340271"/>
                </a:cubicBezTo>
                <a:lnTo>
                  <a:pt x="353085" y="284746"/>
                </a:lnTo>
                <a:lnTo>
                  <a:pt x="68339" y="0"/>
                </a:lnTo>
                <a:lnTo>
                  <a:pt x="12814" y="55525"/>
                </a:lnTo>
                <a:cubicBezTo>
                  <a:pt x="-4271" y="72610"/>
                  <a:pt x="-4271" y="99661"/>
                  <a:pt x="12814" y="115322"/>
                </a:cubicBezTo>
                <a:lnTo>
                  <a:pt x="237763" y="340271"/>
                </a:lnTo>
                <a:close/>
              </a:path>
            </a:pathLst>
          </a:custGeom>
          <a:solidFill>
            <a:srgbClr val="006699"/>
          </a:solidFill>
          <a:ln w="14188" cap="flat">
            <a:solidFill>
              <a:srgbClr val="006699"/>
            </a:solidFill>
            <a:prstDash val="solid"/>
            <a:miter/>
          </a:ln>
        </p:spPr>
        <p:txBody>
          <a:bodyPr rtlCol="0" anchor="ctr"/>
          <a:lstStyle/>
          <a:p>
            <a:endParaRPr lang="es-CO" sz="270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8AC996C5-F541-40E8-8FFA-053C76B81FB6}"/>
              </a:ext>
            </a:extLst>
          </p:cNvPr>
          <p:cNvSpPr/>
          <p:nvPr/>
        </p:nvSpPr>
        <p:spPr>
          <a:xfrm>
            <a:off x="14652900" y="6406934"/>
            <a:ext cx="1244517" cy="1201805"/>
          </a:xfrm>
          <a:custGeom>
            <a:avLst/>
            <a:gdLst>
              <a:gd name="connsiteX0" fmla="*/ 811526 w 829678"/>
              <a:gd name="connsiteY0" fmla="*/ 697627 h 801203"/>
              <a:gd name="connsiteX1" fmla="*/ 427119 w 829678"/>
              <a:gd name="connsiteY1" fmla="*/ 313220 h 801203"/>
              <a:gd name="connsiteX2" fmla="*/ 512543 w 829678"/>
              <a:gd name="connsiteY2" fmla="*/ 227797 h 801203"/>
              <a:gd name="connsiteX3" fmla="*/ 284746 w 829678"/>
              <a:gd name="connsiteY3" fmla="*/ 0 h 801203"/>
              <a:gd name="connsiteX4" fmla="*/ 0 w 829678"/>
              <a:gd name="connsiteY4" fmla="*/ 284746 h 801203"/>
              <a:gd name="connsiteX5" fmla="*/ 227797 w 829678"/>
              <a:gd name="connsiteY5" fmla="*/ 512543 h 801203"/>
              <a:gd name="connsiteX6" fmla="*/ 341695 w 829678"/>
              <a:gd name="connsiteY6" fmla="*/ 398644 h 801203"/>
              <a:gd name="connsiteX7" fmla="*/ 726102 w 829678"/>
              <a:gd name="connsiteY7" fmla="*/ 783051 h 801203"/>
              <a:gd name="connsiteX8" fmla="*/ 811526 w 829678"/>
              <a:gd name="connsiteY8" fmla="*/ 783051 h 801203"/>
              <a:gd name="connsiteX9" fmla="*/ 811526 w 829678"/>
              <a:gd name="connsiteY9" fmla="*/ 697627 h 8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78" h="801203">
                <a:moveTo>
                  <a:pt x="811526" y="697627"/>
                </a:moveTo>
                <a:lnTo>
                  <a:pt x="427119" y="313220"/>
                </a:lnTo>
                <a:lnTo>
                  <a:pt x="512543" y="227797"/>
                </a:lnTo>
                <a:lnTo>
                  <a:pt x="284746" y="0"/>
                </a:lnTo>
                <a:lnTo>
                  <a:pt x="0" y="284746"/>
                </a:lnTo>
                <a:lnTo>
                  <a:pt x="227797" y="512543"/>
                </a:lnTo>
                <a:lnTo>
                  <a:pt x="341695" y="398644"/>
                </a:lnTo>
                <a:lnTo>
                  <a:pt x="726102" y="783051"/>
                </a:lnTo>
                <a:cubicBezTo>
                  <a:pt x="750305" y="807254"/>
                  <a:pt x="787322" y="807254"/>
                  <a:pt x="811526" y="783051"/>
                </a:cubicBezTo>
                <a:cubicBezTo>
                  <a:pt x="835729" y="758848"/>
                  <a:pt x="835729" y="721831"/>
                  <a:pt x="811526" y="697627"/>
                </a:cubicBezTo>
                <a:close/>
              </a:path>
            </a:pathLst>
          </a:custGeom>
          <a:solidFill>
            <a:srgbClr val="006699"/>
          </a:solidFill>
          <a:ln w="14188" cap="flat">
            <a:solidFill>
              <a:srgbClr val="006699"/>
            </a:solidFill>
            <a:prstDash val="solid"/>
            <a:miter/>
          </a:ln>
        </p:spPr>
        <p:txBody>
          <a:bodyPr rtlCol="0" anchor="ctr"/>
          <a:lstStyle/>
          <a:p>
            <a:endParaRPr lang="es-CO" sz="27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6E54C8-3540-4C63-8328-640B60077125}"/>
              </a:ext>
            </a:extLst>
          </p:cNvPr>
          <p:cNvSpPr txBox="1"/>
          <p:nvPr/>
        </p:nvSpPr>
        <p:spPr>
          <a:xfrm>
            <a:off x="1906782" y="190500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13:</a:t>
            </a:r>
          </a:p>
        </p:txBody>
      </p:sp>
    </p:spTree>
    <p:extLst>
      <p:ext uri="{BB962C8B-B14F-4D97-AF65-F5344CB8AC3E}">
        <p14:creationId xmlns:p14="http://schemas.microsoft.com/office/powerpoint/2010/main" val="620794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CB166E-B6E5-469A-AF7B-E8338231BC65}"/>
              </a:ext>
            </a:extLst>
          </p:cNvPr>
          <p:cNvSpPr/>
          <p:nvPr/>
        </p:nvSpPr>
        <p:spPr>
          <a:xfrm>
            <a:off x="2458997" y="3190714"/>
            <a:ext cx="7883718" cy="2445027"/>
          </a:xfrm>
          <a:prstGeom prst="roundRect">
            <a:avLst/>
          </a:prstGeom>
          <a:solidFill>
            <a:schemeClr val="tx1"/>
          </a:solidFill>
          <a:ln>
            <a:solidFill>
              <a:srgbClr val="0066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Sea parte de las listas de candidatos a cuerpos colegiados de elección popular inscritas o integradas por el interesado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53E6A3-280B-4B7A-AFB9-20301EFAC390}"/>
              </a:ext>
            </a:extLst>
          </p:cNvPr>
          <p:cNvSpPr/>
          <p:nvPr/>
        </p:nvSpPr>
        <p:spPr>
          <a:xfrm>
            <a:off x="4881590" y="1735593"/>
            <a:ext cx="3038528" cy="867867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Servidor público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57249A0-A98E-4086-BA7D-7961A4A1BC0B}"/>
              </a:ext>
            </a:extLst>
          </p:cNvPr>
          <p:cNvSpPr/>
          <p:nvPr/>
        </p:nvSpPr>
        <p:spPr>
          <a:xfrm>
            <a:off x="3994742" y="6222996"/>
            <a:ext cx="4812221" cy="2125316"/>
          </a:xfrm>
          <a:prstGeom prst="roundRect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700" dirty="0"/>
              <a:t>En el mismo periodo electoral o en los dos anteriores a la actuación administrativa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F22B2539-3D0D-4BE9-BD3B-A2486DD99B44}"/>
              </a:ext>
            </a:extLst>
          </p:cNvPr>
          <p:cNvSpPr/>
          <p:nvPr/>
        </p:nvSpPr>
        <p:spPr>
          <a:xfrm>
            <a:off x="10920102" y="2152774"/>
            <a:ext cx="559191" cy="5190978"/>
          </a:xfrm>
          <a:prstGeom prst="leftBrac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C6BA77-97BC-4983-912A-59B091E08139}"/>
              </a:ext>
            </a:extLst>
          </p:cNvPr>
          <p:cNvSpPr txBox="1"/>
          <p:nvPr/>
        </p:nvSpPr>
        <p:spPr>
          <a:xfrm>
            <a:off x="11774716" y="2806922"/>
            <a:ext cx="46950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es-CO" sz="2700" dirty="0"/>
              <a:t>Senado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Cámara de Representantes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Asambleas departamentales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Concejos distritales o municipales</a:t>
            </a:r>
          </a:p>
          <a:p>
            <a:pPr marL="428625" indent="-428625">
              <a:buFontTx/>
              <a:buChar char="-"/>
            </a:pPr>
            <a:r>
              <a:rPr lang="es-CO" sz="2700" dirty="0"/>
              <a:t>Juntas administradoras locales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762DEC-4C67-427E-AB55-DCAB1FFFCA5C}"/>
              </a:ext>
            </a:extLst>
          </p:cNvPr>
          <p:cNvSpPr txBox="1"/>
          <p:nvPr/>
        </p:nvSpPr>
        <p:spPr>
          <a:xfrm>
            <a:off x="2051126" y="393977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14:</a:t>
            </a:r>
          </a:p>
        </p:txBody>
      </p:sp>
    </p:spTree>
    <p:extLst>
      <p:ext uri="{BB962C8B-B14F-4D97-AF65-F5344CB8AC3E}">
        <p14:creationId xmlns:p14="http://schemas.microsoft.com/office/powerpoint/2010/main" val="134511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FEDBAC9-B9D1-43C6-9EAF-B474347B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24" y="1697144"/>
            <a:ext cx="5976026" cy="313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3AF0D5A-081D-4664-8E9A-2ACCECA65DC4}"/>
              </a:ext>
            </a:extLst>
          </p:cNvPr>
          <p:cNvSpPr/>
          <p:nvPr/>
        </p:nvSpPr>
        <p:spPr>
          <a:xfrm>
            <a:off x="10591436" y="6131543"/>
            <a:ext cx="4007457" cy="1562432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Interesado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1C3A35-89B8-43DC-B57F-1BCD51FBB522}"/>
              </a:ext>
            </a:extLst>
          </p:cNvPr>
          <p:cNvSpPr/>
          <p:nvPr/>
        </p:nvSpPr>
        <p:spPr>
          <a:xfrm>
            <a:off x="3047702" y="3113220"/>
            <a:ext cx="3279912" cy="987236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Servidor público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44394EF-FE81-488A-99B5-B8FEEEE5026B}"/>
              </a:ext>
            </a:extLst>
          </p:cNvPr>
          <p:cNvSpPr/>
          <p:nvPr/>
        </p:nvSpPr>
        <p:spPr>
          <a:xfrm>
            <a:off x="4353703" y="4506352"/>
            <a:ext cx="667910" cy="656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3E20AF2-BDCA-470E-9689-D8264E77C881}"/>
              </a:ext>
            </a:extLst>
          </p:cNvPr>
          <p:cNvSpPr/>
          <p:nvPr/>
        </p:nvSpPr>
        <p:spPr>
          <a:xfrm>
            <a:off x="8635136" y="6419751"/>
            <a:ext cx="1265978" cy="745986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0F13EF4-8BD0-4830-A8C3-560D6E164931}"/>
              </a:ext>
            </a:extLst>
          </p:cNvPr>
          <p:cNvSpPr/>
          <p:nvPr/>
        </p:nvSpPr>
        <p:spPr>
          <a:xfrm>
            <a:off x="3047702" y="5568659"/>
            <a:ext cx="4812221" cy="2125316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700" dirty="0"/>
              <a:t>Recomendado o haber sido señalado como referencia para llegar al cargo actual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82D7F8-C73A-46E3-AD82-C4CE0A16A32B}"/>
              </a:ext>
            </a:extLst>
          </p:cNvPr>
          <p:cNvSpPr txBox="1"/>
          <p:nvPr/>
        </p:nvSpPr>
        <p:spPr>
          <a:xfrm>
            <a:off x="1442864" y="338801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15:</a:t>
            </a:r>
          </a:p>
        </p:txBody>
      </p:sp>
    </p:spTree>
    <p:extLst>
      <p:ext uri="{BB962C8B-B14F-4D97-AF65-F5344CB8AC3E}">
        <p14:creationId xmlns:p14="http://schemas.microsoft.com/office/powerpoint/2010/main" val="284441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287D41-5746-46BE-A293-32071820DE7D}"/>
              </a:ext>
            </a:extLst>
          </p:cNvPr>
          <p:cNvSpPr/>
          <p:nvPr/>
        </p:nvSpPr>
        <p:spPr>
          <a:xfrm>
            <a:off x="6296168" y="4530043"/>
            <a:ext cx="3439631" cy="729977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Interés directo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893AD389-5338-487D-BA54-4A082B5EA4F5}"/>
              </a:ext>
            </a:extLst>
          </p:cNvPr>
          <p:cNvSpPr/>
          <p:nvPr/>
        </p:nvSpPr>
        <p:spPr>
          <a:xfrm>
            <a:off x="4995740" y="4673626"/>
            <a:ext cx="980008" cy="467770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5BA9415-7894-415C-85FB-C26EB16F5C5C}"/>
              </a:ext>
            </a:extLst>
          </p:cNvPr>
          <p:cNvSpPr/>
          <p:nvPr/>
        </p:nvSpPr>
        <p:spPr>
          <a:xfrm>
            <a:off x="10425341" y="4673626"/>
            <a:ext cx="1008830" cy="467770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0264313-34DD-49B2-A077-F3374FA7EB42}"/>
              </a:ext>
            </a:extLst>
          </p:cNvPr>
          <p:cNvSpPr/>
          <p:nvPr/>
        </p:nvSpPr>
        <p:spPr>
          <a:xfrm>
            <a:off x="1414358" y="4530043"/>
            <a:ext cx="3105385" cy="729977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Servidor público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06BF5BF-40BD-448F-A2F9-DC4483A7DE76}"/>
              </a:ext>
            </a:extLst>
          </p:cNvPr>
          <p:cNvSpPr/>
          <p:nvPr/>
        </p:nvSpPr>
        <p:spPr>
          <a:xfrm>
            <a:off x="11671730" y="3866979"/>
            <a:ext cx="5133696" cy="1810745"/>
          </a:xfrm>
          <a:prstGeom prst="roundRect">
            <a:avLst/>
          </a:prstGeom>
          <a:solidFill>
            <a:schemeClr val="bg2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700" dirty="0"/>
              <a:t>Del sindicato, sociedad, asociación o grupo social o económico interesado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C5015BB-D8B7-4344-A173-C895C39D9A70}"/>
              </a:ext>
            </a:extLst>
          </p:cNvPr>
          <p:cNvSpPr/>
          <p:nvPr/>
        </p:nvSpPr>
        <p:spPr>
          <a:xfrm>
            <a:off x="4299207" y="5676900"/>
            <a:ext cx="7587993" cy="2873014"/>
          </a:xfrm>
          <a:prstGeom prst="round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Representante</a:t>
            </a:r>
          </a:p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Asesor</a:t>
            </a:r>
          </a:p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Presidente</a:t>
            </a:r>
          </a:p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Gerente</a:t>
            </a:r>
          </a:p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Director</a:t>
            </a:r>
          </a:p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Miembro de Junta Directiva </a:t>
            </a:r>
          </a:p>
          <a:p>
            <a:pPr marL="428625" indent="-428625">
              <a:buFontTx/>
              <a:buChar char="-"/>
            </a:pPr>
            <a:r>
              <a:rPr lang="es-CO" sz="2700" dirty="0">
                <a:latin typeface="Rockwell (Cuerpo)"/>
              </a:rPr>
              <a:t>Socio</a:t>
            </a:r>
          </a:p>
        </p:txBody>
      </p:sp>
      <p:pic>
        <p:nvPicPr>
          <p:cNvPr id="7" name="Gráfico 6" descr="Grupo de hombres contorno">
            <a:extLst>
              <a:ext uri="{FF2B5EF4-FFF2-40B4-BE49-F238E27FC236}">
                <a16:creationId xmlns:a16="http://schemas.microsoft.com/office/drawing/2014/main" id="{6958E26D-8700-47E7-987F-B145B5956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9000" y="6035614"/>
            <a:ext cx="2302176" cy="2302176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48626C98-34B7-43B4-B14B-3C3BED69E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5962" y="5729928"/>
            <a:ext cx="2302176" cy="230217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165AD22-C632-445A-B448-9C4BC12BEF87}"/>
              </a:ext>
            </a:extLst>
          </p:cNvPr>
          <p:cNvSpPr/>
          <p:nvPr/>
        </p:nvSpPr>
        <p:spPr>
          <a:xfrm>
            <a:off x="5006260" y="1409700"/>
            <a:ext cx="9413828" cy="18107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Es el conjunto de personas que comparten un común denominador, se reúnen periódicamente y saben que están unidos por lazos sociales 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2CCE3BD-60AC-4E9D-9705-C52052F812B6}"/>
              </a:ext>
            </a:extLst>
          </p:cNvPr>
          <p:cNvSpPr/>
          <p:nvPr/>
        </p:nvSpPr>
        <p:spPr>
          <a:xfrm rot="13635568">
            <a:off x="14471861" y="2779253"/>
            <a:ext cx="704339" cy="943424"/>
          </a:xfrm>
          <a:prstGeom prst="rightArrow">
            <a:avLst/>
          </a:prstGeom>
          <a:solidFill>
            <a:schemeClr val="tx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45197F-3207-4ECC-95FE-7D9CB4793361}"/>
              </a:ext>
            </a:extLst>
          </p:cNvPr>
          <p:cNvSpPr txBox="1"/>
          <p:nvPr/>
        </p:nvSpPr>
        <p:spPr>
          <a:xfrm>
            <a:off x="1675908" y="264800"/>
            <a:ext cx="91485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100" dirty="0"/>
              <a:t>Causal 16:</a:t>
            </a:r>
          </a:p>
        </p:txBody>
      </p:sp>
    </p:spTree>
    <p:extLst>
      <p:ext uri="{BB962C8B-B14F-4D97-AF65-F5344CB8AC3E}">
        <p14:creationId xmlns:p14="http://schemas.microsoft.com/office/powerpoint/2010/main" val="421017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78942" y="3647523"/>
            <a:ext cx="14238286" cy="48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9"/>
              </a:lnSpc>
            </a:pPr>
            <a:r>
              <a:rPr lang="en-US" sz="3406">
                <a:solidFill>
                  <a:srgbClr val="000000"/>
                </a:solidFill>
                <a:latin typeface="Articulat"/>
              </a:rPr>
              <a:t>•Declaración de la situación concreta: se insta a tener formatos.</a:t>
            </a:r>
          </a:p>
          <a:p>
            <a:pPr>
              <a:lnSpc>
                <a:spcPts val="4769"/>
              </a:lnSpc>
            </a:pPr>
            <a:endParaRPr lang="en-US" sz="3406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769"/>
              </a:lnSpc>
            </a:pPr>
            <a:r>
              <a:rPr lang="en-US" sz="3406">
                <a:solidFill>
                  <a:srgbClr val="000000"/>
                </a:solidFill>
                <a:latin typeface="Articulat"/>
              </a:rPr>
              <a:t>•Formato del ‘Primer Estatuto Anticorrupción’ (art.13 y ss, Ley 190 de 1995):</a:t>
            </a:r>
          </a:p>
          <a:p>
            <a:pPr>
              <a:lnSpc>
                <a:spcPts val="4769"/>
              </a:lnSpc>
            </a:pPr>
            <a:endParaRPr lang="en-US" sz="3406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769"/>
              </a:lnSpc>
            </a:pPr>
            <a:r>
              <a:rPr lang="en-US" sz="3406">
                <a:solidFill>
                  <a:srgbClr val="000000"/>
                </a:solidFill>
                <a:latin typeface="Articulat"/>
              </a:rPr>
              <a:t>•Formato de la Ley 2013 de 2019.</a:t>
            </a:r>
          </a:p>
          <a:p>
            <a:pPr>
              <a:lnSpc>
                <a:spcPts val="4769"/>
              </a:lnSpc>
            </a:pPr>
            <a:endParaRPr lang="en-US" sz="3406">
              <a:solidFill>
                <a:srgbClr val="000000"/>
              </a:solidFill>
              <a:latin typeface="Articulat"/>
            </a:endParaRPr>
          </a:p>
          <a:p>
            <a:pPr algn="just">
              <a:lnSpc>
                <a:spcPts val="4769"/>
              </a:lnSpc>
            </a:pPr>
            <a:endParaRPr lang="en-US" sz="3406">
              <a:solidFill>
                <a:srgbClr val="000000"/>
              </a:solidFill>
              <a:latin typeface="Articul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08098" y="1028700"/>
            <a:ext cx="921568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25"/>
              </a:lnSpc>
            </a:pPr>
            <a:r>
              <a:rPr lang="en-US" sz="7021" spc="140">
                <a:solidFill>
                  <a:srgbClr val="000000"/>
                </a:solidFill>
                <a:latin typeface="Aileron Heavy Bold"/>
              </a:rPr>
              <a:t>Fuentes básicas de información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80134" y="2477446"/>
            <a:ext cx="15727732" cy="712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0"/>
              </a:lnSpc>
            </a:pPr>
            <a:r>
              <a:rPr lang="en-US" sz="3093">
                <a:solidFill>
                  <a:srgbClr val="000000"/>
                </a:solidFill>
                <a:latin typeface="Articulat"/>
              </a:rPr>
              <a:t>•Quien ejerza función pública: servidor o contratista.</a:t>
            </a:r>
          </a:p>
          <a:p>
            <a:pPr>
              <a:lnSpc>
                <a:spcPts val="4330"/>
              </a:lnSpc>
            </a:pPr>
            <a:endParaRPr lang="en-US" sz="3093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30"/>
              </a:lnSpc>
            </a:pPr>
            <a:r>
              <a:rPr lang="en-US" sz="3093">
                <a:solidFill>
                  <a:srgbClr val="000000"/>
                </a:solidFill>
                <a:latin typeface="Articulat"/>
              </a:rPr>
              <a:t>•Contiene aspectos importantes para detectar conflictos de intereses o potenciales conflictos: familiares; acreencias y obligaciones; juntas y sociedades.</a:t>
            </a:r>
          </a:p>
          <a:p>
            <a:pPr>
              <a:lnSpc>
                <a:spcPts val="4330"/>
              </a:lnSpc>
            </a:pPr>
            <a:endParaRPr lang="en-US" sz="3093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30"/>
              </a:lnSpc>
            </a:pPr>
            <a:r>
              <a:rPr lang="en-US" sz="3093">
                <a:solidFill>
                  <a:srgbClr val="000000"/>
                </a:solidFill>
                <a:latin typeface="Articulat"/>
              </a:rPr>
              <a:t>•¿Cuándo?: posesión; retiro; cada año (Entre el 1º de abril y el 31 de mayo, nacional; 1º de junio y el 31 de julio, territorial).</a:t>
            </a:r>
          </a:p>
          <a:p>
            <a:pPr>
              <a:lnSpc>
                <a:spcPts val="4330"/>
              </a:lnSpc>
            </a:pPr>
            <a:endParaRPr lang="en-US" sz="3093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30"/>
              </a:lnSpc>
            </a:pPr>
            <a:r>
              <a:rPr lang="en-US" sz="3093">
                <a:solidFill>
                  <a:srgbClr val="000000"/>
                </a:solidFill>
                <a:latin typeface="Articulat"/>
              </a:rPr>
              <a:t>•Unidad de personal: recopilar y clasificar la información.</a:t>
            </a:r>
          </a:p>
          <a:p>
            <a:pPr>
              <a:lnSpc>
                <a:spcPts val="4330"/>
              </a:lnSpc>
            </a:pPr>
            <a:r>
              <a:rPr lang="en-US" sz="3093">
                <a:solidFill>
                  <a:srgbClr val="000000"/>
                </a:solidFill>
                <a:latin typeface="Articulat"/>
              </a:rPr>
              <a:t>(art.122 Cons., Ley 190 de 1995 y Decreto 1083 de 2015) (Inicio - SIGEP II - Función Pública (funcionpublica.gov.co))</a:t>
            </a:r>
          </a:p>
          <a:p>
            <a:pPr>
              <a:lnSpc>
                <a:spcPts val="4330"/>
              </a:lnSpc>
            </a:pPr>
            <a:endParaRPr lang="en-US" sz="3093">
              <a:solidFill>
                <a:srgbClr val="000000"/>
              </a:solidFill>
              <a:latin typeface="Articulat"/>
            </a:endParaRPr>
          </a:p>
          <a:p>
            <a:pPr algn="just">
              <a:lnSpc>
                <a:spcPts val="4330"/>
              </a:lnSpc>
            </a:pPr>
            <a:endParaRPr lang="en-US" sz="3093">
              <a:solidFill>
                <a:srgbClr val="000000"/>
              </a:solidFill>
              <a:latin typeface="Articul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06908" y="340668"/>
            <a:ext cx="9215680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5"/>
              </a:lnSpc>
            </a:pPr>
            <a:r>
              <a:rPr lang="en-US" sz="6221" spc="124">
                <a:solidFill>
                  <a:srgbClr val="000000"/>
                </a:solidFill>
                <a:latin typeface="Aileron Heavy Bold"/>
              </a:rPr>
              <a:t>DECLARACIÓN: HOJA DE VIDA Y BIENES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19472" y="2411437"/>
            <a:ext cx="13951967" cy="546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106" dirty="0">
                <a:solidFill>
                  <a:srgbClr val="000000"/>
                </a:solidFill>
                <a:latin typeface="Articulat"/>
              </a:rPr>
              <a:t>•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Tipologías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.</a:t>
            </a: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r>
              <a:rPr lang="en-US" sz="3106" dirty="0">
                <a:solidFill>
                  <a:srgbClr val="000000"/>
                </a:solidFill>
                <a:latin typeface="Articulat"/>
              </a:rPr>
              <a:t>•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Aplicable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a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servidores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en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estricto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sentido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y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particulares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que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ejercen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funciones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administrativas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(art.2, Ley 1437 de 2011)</a:t>
            </a: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r>
              <a:rPr lang="en-US" sz="3106" dirty="0">
                <a:solidFill>
                  <a:srgbClr val="000000"/>
                </a:solidFill>
                <a:latin typeface="Articulat"/>
              </a:rPr>
              <a:t>•¿Es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corrupción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?: No,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busca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impedirla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; que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beneficio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 particular no se </a:t>
            </a:r>
            <a:r>
              <a:rPr lang="en-US" sz="3106" dirty="0" err="1">
                <a:solidFill>
                  <a:srgbClr val="000000"/>
                </a:solidFill>
                <a:latin typeface="Articulat"/>
              </a:rPr>
              <a:t>materialice</a:t>
            </a:r>
            <a:r>
              <a:rPr lang="en-US" sz="3106" dirty="0">
                <a:solidFill>
                  <a:srgbClr val="000000"/>
                </a:solidFill>
                <a:latin typeface="Articulat"/>
              </a:rPr>
              <a:t>. Es </a:t>
            </a:r>
            <a:r>
              <a:rPr lang="en-US" sz="3106">
                <a:solidFill>
                  <a:srgbClr val="000000"/>
                </a:solidFill>
                <a:latin typeface="Articulat"/>
              </a:rPr>
              <a:t>la entrada.</a:t>
            </a: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  <a:p>
            <a:pPr algn="just">
              <a:lnSpc>
                <a:spcPts val="4349"/>
              </a:lnSpc>
            </a:pPr>
            <a:endParaRPr lang="en-US" sz="3106" dirty="0">
              <a:solidFill>
                <a:srgbClr val="000000"/>
              </a:solidFill>
              <a:latin typeface="Articul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514350" y="0"/>
            <a:ext cx="3757917" cy="8727097"/>
            <a:chOff x="0" y="0"/>
            <a:chExt cx="989740" cy="22984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9740" cy="2298495"/>
            </a:xfrm>
            <a:custGeom>
              <a:avLst/>
              <a:gdLst/>
              <a:ahLst/>
              <a:cxnLst/>
              <a:rect l="l" t="t" r="r" b="b"/>
              <a:pathLst>
                <a:path w="989740" h="2298495">
                  <a:moveTo>
                    <a:pt x="0" y="0"/>
                  </a:moveTo>
                  <a:lnTo>
                    <a:pt x="989740" y="0"/>
                  </a:lnTo>
                  <a:lnTo>
                    <a:pt x="989740" y="2298495"/>
                  </a:lnTo>
                  <a:lnTo>
                    <a:pt x="0" y="2298495"/>
                  </a:lnTo>
                  <a:close/>
                </a:path>
              </a:pathLst>
            </a:custGeom>
            <a:solidFill>
              <a:srgbClr val="29A2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2218848" y="3392316"/>
            <a:ext cx="7794868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0"/>
              </a:lnSpc>
            </a:pPr>
            <a:r>
              <a:rPr lang="en-US" sz="6200" spc="124">
                <a:solidFill>
                  <a:srgbClr val="000000"/>
                </a:solidFill>
                <a:latin typeface="Aileron Heavy Bold"/>
              </a:rPr>
              <a:t>ASPECTOS FUNDAMENTALES</a:t>
            </a:r>
          </a:p>
        </p:txBody>
      </p:sp>
    </p:spTree>
    <p:extLst>
      <p:ext uri="{BB962C8B-B14F-4D97-AF65-F5344CB8AC3E}">
        <p14:creationId xmlns:p14="http://schemas.microsoft.com/office/powerpoint/2010/main" val="45471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62331" y="3954397"/>
            <a:ext cx="14238286" cy="300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9"/>
              </a:lnSpc>
            </a:pPr>
            <a:r>
              <a:rPr lang="en-US" sz="3406">
                <a:solidFill>
                  <a:srgbClr val="000000"/>
                </a:solidFill>
                <a:latin typeface="Articulat"/>
              </a:rPr>
              <a:t>- Impedimentos y recusaciones: la persona ejerce la función, pero en ciertas situaciones no puede participar. Principio de taxatividad.</a:t>
            </a:r>
          </a:p>
          <a:p>
            <a:pPr>
              <a:lnSpc>
                <a:spcPts val="4769"/>
              </a:lnSpc>
            </a:pPr>
            <a:endParaRPr lang="en-US" sz="3406">
              <a:solidFill>
                <a:srgbClr val="000000"/>
              </a:solidFill>
              <a:latin typeface="Articulat"/>
            </a:endParaRPr>
          </a:p>
          <a:p>
            <a:pPr>
              <a:lnSpc>
                <a:spcPts val="4769"/>
              </a:lnSpc>
            </a:pPr>
            <a:r>
              <a:rPr lang="en-US" sz="3406">
                <a:solidFill>
                  <a:srgbClr val="000000"/>
                </a:solidFill>
                <a:latin typeface="Articulat"/>
              </a:rPr>
              <a:t>- Reporte y administración de información.</a:t>
            </a:r>
          </a:p>
          <a:p>
            <a:pPr algn="just">
              <a:lnSpc>
                <a:spcPts val="4769"/>
              </a:lnSpc>
            </a:pPr>
            <a:endParaRPr lang="en-US" sz="3406">
              <a:solidFill>
                <a:srgbClr val="000000"/>
              </a:solidFill>
              <a:latin typeface="Articul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15037" y="1776394"/>
            <a:ext cx="1131804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5"/>
              </a:lnSpc>
            </a:pPr>
            <a:r>
              <a:rPr lang="en-US" sz="5621" spc="112">
                <a:solidFill>
                  <a:srgbClr val="000000"/>
                </a:solidFill>
                <a:latin typeface="Aileron Heavy Bold"/>
              </a:rPr>
              <a:t>¿CÓMO SE ENFRENTAN?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04241" y="4288596"/>
            <a:ext cx="10874516" cy="313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94"/>
              </a:lnSpc>
            </a:pP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¿</a:t>
            </a:r>
            <a:r>
              <a:rPr lang="en-US" sz="5162" spc="103" dirty="0" err="1">
                <a:solidFill>
                  <a:srgbClr val="000000"/>
                </a:solidFill>
                <a:latin typeface="Aileron Heavy Bold"/>
              </a:rPr>
              <a:t>Qué</a:t>
            </a: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 </a:t>
            </a:r>
            <a:r>
              <a:rPr lang="en-US" sz="5162" spc="103" dirty="0" err="1">
                <a:solidFill>
                  <a:srgbClr val="000000"/>
                </a:solidFill>
                <a:latin typeface="Aileron Heavy Bold"/>
              </a:rPr>
              <a:t>hacer</a:t>
            </a: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 </a:t>
            </a:r>
            <a:r>
              <a:rPr lang="en-US" sz="5162" spc="103" dirty="0" err="1">
                <a:solidFill>
                  <a:srgbClr val="000000"/>
                </a:solidFill>
                <a:latin typeface="Aileron Heavy Bold"/>
              </a:rPr>
              <a:t>si</a:t>
            </a: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 se </a:t>
            </a:r>
            <a:r>
              <a:rPr lang="en-US" sz="5162" spc="103" dirty="0" err="1">
                <a:solidFill>
                  <a:srgbClr val="000000"/>
                </a:solidFill>
                <a:latin typeface="Aileron Heavy Bold"/>
              </a:rPr>
              <a:t>presenta</a:t>
            </a: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 un </a:t>
            </a:r>
            <a:r>
              <a:rPr lang="en-US" sz="5162" spc="103" dirty="0" err="1">
                <a:solidFill>
                  <a:srgbClr val="000000"/>
                </a:solidFill>
                <a:latin typeface="Aileron Heavy Bold"/>
              </a:rPr>
              <a:t>conflicto</a:t>
            </a: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 de </a:t>
            </a:r>
            <a:r>
              <a:rPr lang="en-US" sz="5162" spc="103" dirty="0" err="1">
                <a:solidFill>
                  <a:srgbClr val="000000"/>
                </a:solidFill>
                <a:latin typeface="Aileron Heavy Bold"/>
              </a:rPr>
              <a:t>intereses</a:t>
            </a:r>
            <a:r>
              <a:rPr lang="en-US" sz="5162" spc="103" dirty="0">
                <a:solidFill>
                  <a:srgbClr val="000000"/>
                </a:solidFill>
                <a:latin typeface="Aileron Heavy Bold"/>
              </a:rPr>
              <a:t>? (art.12, CPACA)</a:t>
            </a:r>
          </a:p>
          <a:p>
            <a:pPr algn="r">
              <a:lnSpc>
                <a:spcPts val="6194"/>
              </a:lnSpc>
            </a:pPr>
            <a:endParaRPr lang="en-US" sz="5162" spc="103" dirty="0">
              <a:solidFill>
                <a:srgbClr val="000000"/>
              </a:solidFill>
              <a:latin typeface="Aileron Heavy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91004" y="577278"/>
            <a:ext cx="4110015" cy="4109998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9706" r="-3010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091705" y="2862034"/>
            <a:ext cx="11876559" cy="4562932"/>
            <a:chOff x="0" y="0"/>
            <a:chExt cx="15835412" cy="6083909"/>
          </a:xfrm>
        </p:grpSpPr>
        <p:sp>
          <p:nvSpPr>
            <p:cNvPr id="6" name="TextBox 6"/>
            <p:cNvSpPr txBox="1"/>
            <p:nvPr/>
          </p:nvSpPr>
          <p:spPr>
            <a:xfrm>
              <a:off x="0" y="-24595"/>
              <a:ext cx="15835412" cy="755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2"/>
                </a:lnSpc>
              </a:pPr>
              <a:r>
                <a:rPr lang="en-US" sz="3609" spc="90">
                  <a:solidFill>
                    <a:srgbClr val="1E3148"/>
                  </a:solidFill>
                  <a:latin typeface="Montserrat Classic Bold"/>
                </a:rPr>
                <a:t>OPCIÓN 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37235" y="1223566"/>
              <a:ext cx="12960941" cy="4781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8"/>
                </a:lnSpc>
              </a:pPr>
              <a:r>
                <a:rPr lang="en-US" sz="2425" spc="60">
                  <a:solidFill>
                    <a:srgbClr val="103D57"/>
                  </a:solidFill>
                  <a:latin typeface="Montserrat Light Bold"/>
                </a:rPr>
                <a:t>El servidor considera que tiene conflicto:</a:t>
              </a:r>
            </a:p>
            <a:p>
              <a:pPr algn="just">
                <a:lnSpc>
                  <a:spcPts val="3638"/>
                </a:lnSpc>
              </a:pPr>
              <a:endParaRPr lang="en-US" sz="2425" spc="60">
                <a:solidFill>
                  <a:srgbClr val="103D57"/>
                </a:solidFill>
                <a:latin typeface="Montserrat Light Bold"/>
              </a:endParaRPr>
            </a:p>
            <a:p>
              <a:pPr algn="just">
                <a:lnSpc>
                  <a:spcPts val="3638"/>
                </a:lnSpc>
              </a:pPr>
              <a:r>
                <a:rPr lang="en-US" sz="2425" spc="60">
                  <a:solidFill>
                    <a:srgbClr val="000000"/>
                  </a:solidFill>
                  <a:latin typeface="Montserrat Light"/>
                </a:rPr>
                <a:t>•Manifestar impedimento: 3 días de llegada la actuación ¿Lo puede hacer después?</a:t>
              </a:r>
            </a:p>
            <a:p>
              <a:pPr algn="just">
                <a:lnSpc>
                  <a:spcPts val="3638"/>
                </a:lnSpc>
              </a:pPr>
              <a:endParaRPr lang="en-US" sz="2425" spc="60">
                <a:solidFill>
                  <a:srgbClr val="000000"/>
                </a:solidFill>
                <a:latin typeface="Montserrat Light"/>
              </a:endParaRPr>
            </a:p>
            <a:p>
              <a:pPr algn="just">
                <a:lnSpc>
                  <a:spcPts val="3638"/>
                </a:lnSpc>
              </a:pPr>
              <a:r>
                <a:rPr lang="en-US" sz="2425" spc="60">
                  <a:solidFill>
                    <a:srgbClr val="000000"/>
                  </a:solidFill>
                  <a:latin typeface="Montserrat Light"/>
                </a:rPr>
                <a:t>•Suspende actuación y la envía a superior jerárquico. Resuelve en 10 días de plano.</a:t>
              </a:r>
            </a:p>
            <a:p>
              <a:pPr algn="just">
                <a:lnSpc>
                  <a:spcPts val="3638"/>
                </a:lnSpc>
              </a:pPr>
              <a:endParaRPr lang="en-US" sz="2425" spc="60">
                <a:solidFill>
                  <a:srgbClr val="000000"/>
                </a:solidFill>
                <a:latin typeface="Montserrat Light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86366" y="8010460"/>
            <a:ext cx="7208387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14792" y="1028700"/>
            <a:ext cx="4114816" cy="411480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186366" y="8010460"/>
            <a:ext cx="7208387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3927423" y="1234586"/>
            <a:ext cx="15092482" cy="6299570"/>
            <a:chOff x="0" y="-33367"/>
            <a:chExt cx="20123309" cy="83994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33367"/>
              <a:ext cx="20123309" cy="902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81"/>
                </a:lnSpc>
              </a:pPr>
              <a:r>
                <a:rPr lang="en-US" sz="4293" spc="107">
                  <a:solidFill>
                    <a:srgbClr val="FFFFFF"/>
                  </a:solidFill>
                  <a:latin typeface="Montserrat Classic Bold"/>
                </a:rPr>
                <a:t>OPCIÓN B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26409" y="1460151"/>
              <a:ext cx="16470492" cy="6905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23"/>
                </a:lnSpc>
              </a:pPr>
              <a:r>
                <a:rPr lang="en-US" sz="2482" spc="62" dirty="0" err="1">
                  <a:solidFill>
                    <a:srgbClr val="000000"/>
                  </a:solidFill>
                  <a:latin typeface="Montserrat Light Bold"/>
                </a:rPr>
                <a:t>Otra</a:t>
              </a:r>
              <a:r>
                <a:rPr lang="en-US" sz="2482" spc="62" dirty="0">
                  <a:solidFill>
                    <a:srgbClr val="000000"/>
                  </a:solidFill>
                  <a:latin typeface="Montserrat Light Bold"/>
                </a:rPr>
                <a:t> persona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 Bold"/>
                </a:rPr>
                <a:t>considera</a:t>
              </a:r>
              <a:r>
                <a:rPr lang="en-US" sz="2482" spc="62" dirty="0">
                  <a:solidFill>
                    <a:srgbClr val="000000"/>
                  </a:solidFill>
                  <a:latin typeface="Montserrat Light Bold"/>
                </a:rPr>
                <a:t> que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 Bold"/>
                </a:rPr>
                <a:t>existe</a:t>
              </a:r>
              <a:r>
                <a:rPr lang="en-US" sz="2482" spc="62" dirty="0">
                  <a:solidFill>
                    <a:srgbClr val="000000"/>
                  </a:solidFill>
                  <a:latin typeface="Montserrat Light Bold"/>
                </a:rPr>
                <a:t>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 Bold"/>
                </a:rPr>
                <a:t>el</a:t>
              </a:r>
              <a:r>
                <a:rPr lang="en-US" sz="2482" spc="62" dirty="0">
                  <a:solidFill>
                    <a:srgbClr val="000000"/>
                  </a:solidFill>
                  <a:latin typeface="Montserrat Light Bold"/>
                </a:rPr>
                <a:t>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 Bold"/>
                </a:rPr>
                <a:t>conflicto</a:t>
              </a:r>
              <a:r>
                <a:rPr lang="en-US" sz="2482" spc="62" dirty="0">
                  <a:solidFill>
                    <a:srgbClr val="000000"/>
                  </a:solidFill>
                  <a:latin typeface="Montserrat Light Bold"/>
                </a:rPr>
                <a:t>:</a:t>
              </a:r>
            </a:p>
            <a:p>
              <a:pPr>
                <a:lnSpc>
                  <a:spcPts val="3723"/>
                </a:lnSpc>
              </a:pPr>
              <a:endParaRPr lang="en-US" sz="2482" spc="62" dirty="0">
                <a:solidFill>
                  <a:srgbClr val="000000"/>
                </a:solidFill>
                <a:latin typeface="Montserrat Light Bold"/>
              </a:endParaRPr>
            </a:p>
            <a:p>
              <a:pPr>
                <a:lnSpc>
                  <a:spcPts val="3723"/>
                </a:lnSpc>
              </a:pP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•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Recusa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al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servidor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; 5 días para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aceptar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o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negar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.</a:t>
              </a:r>
            </a:p>
            <a:p>
              <a:pPr>
                <a:lnSpc>
                  <a:spcPts val="3723"/>
                </a:lnSpc>
              </a:pP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•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Va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al superior y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resuelve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de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plano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en 10 días.</a:t>
              </a:r>
            </a:p>
            <a:p>
              <a:pPr>
                <a:lnSpc>
                  <a:spcPts val="3723"/>
                </a:lnSpc>
              </a:pPr>
              <a:endParaRPr lang="en-US" sz="2482" spc="62" dirty="0">
                <a:solidFill>
                  <a:srgbClr val="000000"/>
                </a:solidFill>
                <a:latin typeface="Montserrat Light"/>
              </a:endParaRPr>
            </a:p>
            <a:p>
              <a:pPr>
                <a:lnSpc>
                  <a:spcPts val="3723"/>
                </a:lnSpc>
              </a:pPr>
              <a:endParaRPr lang="en-US" sz="2482" spc="62" dirty="0">
                <a:solidFill>
                  <a:srgbClr val="000000"/>
                </a:solidFill>
                <a:latin typeface="Montserrat Light"/>
              </a:endParaRPr>
            </a:p>
            <a:p>
              <a:pPr>
                <a:lnSpc>
                  <a:spcPts val="3723"/>
                </a:lnSpc>
              </a:pPr>
              <a:endParaRPr lang="en-US" sz="2482" spc="62" dirty="0">
                <a:solidFill>
                  <a:srgbClr val="000000"/>
                </a:solidFill>
                <a:latin typeface="Montserrat Light"/>
              </a:endParaRPr>
            </a:p>
            <a:p>
              <a:pPr>
                <a:lnSpc>
                  <a:spcPts val="3723"/>
                </a:lnSpc>
              </a:pPr>
              <a:r>
                <a:rPr lang="en-US" sz="2482" spc="62" dirty="0" err="1">
                  <a:solidFill>
                    <a:srgbClr val="000000"/>
                  </a:solidFill>
                  <a:latin typeface="Montserrat Light Bold"/>
                </a:rPr>
                <a:t>Recomendación</a:t>
              </a:r>
              <a:r>
                <a:rPr lang="en-US" sz="2482" spc="62" dirty="0">
                  <a:solidFill>
                    <a:srgbClr val="000000"/>
                  </a:solidFill>
                  <a:latin typeface="Montserrat Light Bold"/>
                </a:rPr>
                <a:t>: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‘ante la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duda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, declare’;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por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supuesto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, con base en las </a:t>
              </a:r>
              <a:r>
                <a:rPr lang="en-US" sz="2482" spc="62" dirty="0" err="1">
                  <a:solidFill>
                    <a:srgbClr val="000000"/>
                  </a:solidFill>
                  <a:latin typeface="Montserrat Light"/>
                </a:rPr>
                <a:t>causales</a:t>
              </a:r>
              <a:r>
                <a:rPr lang="en-US" sz="2482" spc="62" dirty="0">
                  <a:solidFill>
                    <a:srgbClr val="000000"/>
                  </a:solidFill>
                  <a:latin typeface="Montserrat Light"/>
                </a:rPr>
                <a:t>.</a:t>
              </a:r>
            </a:p>
            <a:p>
              <a:pPr>
                <a:lnSpc>
                  <a:spcPts val="3723"/>
                </a:lnSpc>
              </a:pPr>
              <a:endParaRPr lang="en-US" sz="2482" spc="62" dirty="0">
                <a:solidFill>
                  <a:srgbClr val="000000"/>
                </a:solidFill>
                <a:latin typeface="Montserrat Light"/>
              </a:endParaRPr>
            </a:p>
            <a:p>
              <a:pPr>
                <a:lnSpc>
                  <a:spcPts val="3723"/>
                </a:lnSpc>
              </a:pPr>
              <a:endParaRPr lang="en-US" sz="2482" spc="62" dirty="0">
                <a:solidFill>
                  <a:srgbClr val="000000"/>
                </a:solidFill>
                <a:latin typeface="Montserrat Ligh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B528BD-BDE6-D949-FF8B-E80BFBEFF798}"/>
              </a:ext>
            </a:extLst>
          </p:cNvPr>
          <p:cNvSpPr txBox="1"/>
          <p:nvPr/>
        </p:nvSpPr>
        <p:spPr>
          <a:xfrm>
            <a:off x="3505200" y="4081671"/>
            <a:ext cx="102715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600" dirty="0"/>
              <a:t>CAUSALES DE IMPEDIMENTO Y RECUSACIÓN</a:t>
            </a:r>
          </a:p>
        </p:txBody>
      </p:sp>
    </p:spTree>
    <p:extLst>
      <p:ext uri="{BB962C8B-B14F-4D97-AF65-F5344CB8AC3E}">
        <p14:creationId xmlns:p14="http://schemas.microsoft.com/office/powerpoint/2010/main" val="330686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C4ED6BD-6B8F-4BF3-931A-1682E2EF069E}"/>
              </a:ext>
            </a:extLst>
          </p:cNvPr>
          <p:cNvSpPr/>
          <p:nvPr/>
        </p:nvSpPr>
        <p:spPr>
          <a:xfrm>
            <a:off x="990600" y="1714500"/>
            <a:ext cx="2782246" cy="91261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¿Cónyuge?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72DDC357-9040-4555-82EE-3BE935D21B26}"/>
              </a:ext>
            </a:extLst>
          </p:cNvPr>
          <p:cNvSpPr/>
          <p:nvPr/>
        </p:nvSpPr>
        <p:spPr>
          <a:xfrm>
            <a:off x="1961271" y="3435306"/>
            <a:ext cx="677795" cy="43749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0D6065A-CAA9-4F30-B141-D20E9A6379A1}"/>
              </a:ext>
            </a:extLst>
          </p:cNvPr>
          <p:cNvSpPr/>
          <p:nvPr/>
        </p:nvSpPr>
        <p:spPr>
          <a:xfrm>
            <a:off x="552742" y="4480860"/>
            <a:ext cx="3447283" cy="1091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Una de las partes del matrimonio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903C4C-6705-4739-8029-F052BE86E391}"/>
              </a:ext>
            </a:extLst>
          </p:cNvPr>
          <p:cNvSpPr/>
          <p:nvPr/>
        </p:nvSpPr>
        <p:spPr>
          <a:xfrm>
            <a:off x="4627098" y="1714502"/>
            <a:ext cx="2689321" cy="91261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¿Compañero permanente?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112A6E8F-BBD4-4A66-96C3-76C8AF670928}"/>
              </a:ext>
            </a:extLst>
          </p:cNvPr>
          <p:cNvSpPr/>
          <p:nvPr/>
        </p:nvSpPr>
        <p:spPr>
          <a:xfrm>
            <a:off x="5597769" y="3431639"/>
            <a:ext cx="677795" cy="43749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5AD8E31-25DB-4461-A964-AE6E08013925}"/>
              </a:ext>
            </a:extLst>
          </p:cNvPr>
          <p:cNvSpPr/>
          <p:nvPr/>
        </p:nvSpPr>
        <p:spPr>
          <a:xfrm>
            <a:off x="4402015" y="4480860"/>
            <a:ext cx="3447283" cy="1091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Es una de las partes de la Unión Marital de Hecho.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B3E3137C-AC38-4A54-A415-0CFDF7D21DB3}"/>
              </a:ext>
            </a:extLst>
          </p:cNvPr>
          <p:cNvSpPr/>
          <p:nvPr/>
        </p:nvSpPr>
        <p:spPr>
          <a:xfrm rot="5400000">
            <a:off x="6118404" y="4632954"/>
            <a:ext cx="69172" cy="350195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C35A36-C0E1-410D-A01B-B82EC367F060}"/>
              </a:ext>
            </a:extLst>
          </p:cNvPr>
          <p:cNvSpPr txBox="1"/>
          <p:nvPr/>
        </p:nvSpPr>
        <p:spPr>
          <a:xfrm>
            <a:off x="4576100" y="6662479"/>
            <a:ext cx="326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Quienes sin estar casadas deciden conformar una comunidad de vida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FA464D-523B-4104-B90E-81B31D7142C7}"/>
              </a:ext>
            </a:extLst>
          </p:cNvPr>
          <p:cNvSpPr/>
          <p:nvPr/>
        </p:nvSpPr>
        <p:spPr>
          <a:xfrm>
            <a:off x="8600127" y="1613951"/>
            <a:ext cx="3118636" cy="1008491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¿Pariente por consanguinidad?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38EB0D7C-5920-49AD-B823-1F1EB65FA452}"/>
              </a:ext>
            </a:extLst>
          </p:cNvPr>
          <p:cNvSpPr/>
          <p:nvPr/>
        </p:nvSpPr>
        <p:spPr>
          <a:xfrm>
            <a:off x="9706768" y="3431638"/>
            <a:ext cx="677795" cy="437495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E08A6C8-9524-40B2-8514-E19130A3ED8B}"/>
              </a:ext>
            </a:extLst>
          </p:cNvPr>
          <p:cNvSpPr/>
          <p:nvPr/>
        </p:nvSpPr>
        <p:spPr>
          <a:xfrm>
            <a:off x="8148771" y="4465622"/>
            <a:ext cx="4198510" cy="1091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Personas que están unidas por un vinculo de sangre</a:t>
            </a:r>
          </a:p>
        </p:txBody>
      </p:sp>
      <p:pic>
        <p:nvPicPr>
          <p:cNvPr id="23" name="Imagen 22" descr="Tabla&#10;&#10;Descripción generada automáticamente">
            <a:extLst>
              <a:ext uri="{FF2B5EF4-FFF2-40B4-BE49-F238E27FC236}">
                <a16:creationId xmlns:a16="http://schemas.microsoft.com/office/drawing/2014/main" id="{EFB7BB5E-6255-427B-8708-6F4E31F2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18" y="6841625"/>
            <a:ext cx="9450422" cy="1882702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8098016-84DA-4B59-B065-0FF5DBC5E1E8}"/>
              </a:ext>
            </a:extLst>
          </p:cNvPr>
          <p:cNvSpPr/>
          <p:nvPr/>
        </p:nvSpPr>
        <p:spPr>
          <a:xfrm>
            <a:off x="12799466" y="1593168"/>
            <a:ext cx="2923813" cy="986597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/>
              <a:t>¿Pariente por afinidad?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ACAF84C1-638D-4BFF-BF08-3BBDB1FBA6B2}"/>
              </a:ext>
            </a:extLst>
          </p:cNvPr>
          <p:cNvSpPr/>
          <p:nvPr/>
        </p:nvSpPr>
        <p:spPr>
          <a:xfrm>
            <a:off x="13883293" y="3431639"/>
            <a:ext cx="677795" cy="43749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DE8D198F-3FA9-4663-8BF9-931B47844E4D}"/>
              </a:ext>
            </a:extLst>
          </p:cNvPr>
          <p:cNvSpPr/>
          <p:nvPr/>
        </p:nvSpPr>
        <p:spPr>
          <a:xfrm>
            <a:off x="12536310" y="4453023"/>
            <a:ext cx="4198510" cy="1091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/>
              <a:t>Relación entre el cónyuge o compañero y los consanguíneos de su pareja</a:t>
            </a:r>
          </a:p>
        </p:txBody>
      </p:sp>
      <p:sp>
        <p:nvSpPr>
          <p:cNvPr id="31" name="Cerrar llave 30">
            <a:extLst>
              <a:ext uri="{FF2B5EF4-FFF2-40B4-BE49-F238E27FC236}">
                <a16:creationId xmlns:a16="http://schemas.microsoft.com/office/drawing/2014/main" id="{6C0F7380-34BC-48FB-BA9B-3E3807D777A4}"/>
              </a:ext>
            </a:extLst>
          </p:cNvPr>
          <p:cNvSpPr/>
          <p:nvPr/>
        </p:nvSpPr>
        <p:spPr>
          <a:xfrm rot="16200000">
            <a:off x="12331593" y="4269564"/>
            <a:ext cx="220140" cy="449313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2B20D8-E778-441F-A6FB-B2F86FD78774}"/>
              </a:ext>
            </a:extLst>
          </p:cNvPr>
          <p:cNvSpPr txBox="1"/>
          <p:nvPr/>
        </p:nvSpPr>
        <p:spPr>
          <a:xfrm>
            <a:off x="1677217" y="309303"/>
            <a:ext cx="127506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600" dirty="0"/>
              <a:t>Explicación de parentescos</a:t>
            </a:r>
          </a:p>
        </p:txBody>
      </p:sp>
    </p:spTree>
    <p:extLst>
      <p:ext uri="{BB962C8B-B14F-4D97-AF65-F5344CB8AC3E}">
        <p14:creationId xmlns:p14="http://schemas.microsoft.com/office/powerpoint/2010/main" val="385100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1535</Words>
  <Application>Microsoft Office PowerPoint</Application>
  <PresentationFormat>Personalizado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Aileron Heavy Bold</vt:lpstr>
      <vt:lpstr>Montserrat Light</vt:lpstr>
      <vt:lpstr>Rockwell (Cuerpo)</vt:lpstr>
      <vt:lpstr>Articulat</vt:lpstr>
      <vt:lpstr>Calibri</vt:lpstr>
      <vt:lpstr>Wingdings</vt:lpstr>
      <vt:lpstr>Arial</vt:lpstr>
      <vt:lpstr>Montserrat Classic Bold</vt:lpstr>
      <vt:lpstr>Work Sans</vt:lpstr>
      <vt:lpstr>Montserrat Light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CONFLICTOS DE INTERESES EN LA ADMINISTRACIÓN PÚBLICA</dc:title>
  <dc:creator>Carlos Fernando Guerrero Osorio</dc:creator>
  <cp:lastModifiedBy>Carlos Fernando Guerrero Osorio</cp:lastModifiedBy>
  <cp:revision>5</cp:revision>
  <dcterms:created xsi:type="dcterms:W3CDTF">2006-08-16T00:00:00Z</dcterms:created>
  <dcterms:modified xsi:type="dcterms:W3CDTF">2022-09-14T13:22:13Z</dcterms:modified>
  <dc:identifier>DAE7L0GlpLg</dc:identifier>
</cp:coreProperties>
</file>