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24"/>
  </p:notesMasterIdLst>
  <p:sldIdLst>
    <p:sldId id="260" r:id="rId2"/>
    <p:sldId id="259" r:id="rId3"/>
    <p:sldId id="261" r:id="rId4"/>
    <p:sldId id="262" r:id="rId5"/>
    <p:sldId id="269" r:id="rId6"/>
    <p:sldId id="263" r:id="rId7"/>
    <p:sldId id="274" r:id="rId8"/>
    <p:sldId id="275" r:id="rId9"/>
    <p:sldId id="265" r:id="rId10"/>
    <p:sldId id="266" r:id="rId11"/>
    <p:sldId id="267" r:id="rId12"/>
    <p:sldId id="284" r:id="rId13"/>
    <p:sldId id="270" r:id="rId14"/>
    <p:sldId id="271" r:id="rId15"/>
    <p:sldId id="272" r:id="rId16"/>
    <p:sldId id="273" r:id="rId17"/>
    <p:sldId id="268" r:id="rId18"/>
    <p:sldId id="276" r:id="rId19"/>
    <p:sldId id="277" r:id="rId20"/>
    <p:sldId id="278" r:id="rId21"/>
    <p:sldId id="279"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05" autoAdjust="0"/>
  </p:normalViewPr>
  <p:slideViewPr>
    <p:cSldViewPr snapToGrid="0">
      <p:cViewPr varScale="1">
        <p:scale>
          <a:sx n="106" d="100"/>
          <a:sy n="106" d="100"/>
        </p:scale>
        <p:origin x="17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hyperlink" Target="http://www.funcionpublica.gov.co/eva/gestornormativo" TargetMode="External"/><Relationship Id="rId1" Type="http://schemas.openxmlformats.org/officeDocument/2006/relationships/hyperlink" Target="http://www.secretariasenado.gov.co/"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hyperlink" Target="http://www.funcionpublica.gov.co/eva/gestornormativo" TargetMode="External"/><Relationship Id="rId1" Type="http://schemas.openxmlformats.org/officeDocument/2006/relationships/hyperlink" Target="http://www.secretariasenado.gov.co/"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4215CC2-968D-49C6-98A5-E9886A4616D4}" type="doc">
      <dgm:prSet loTypeId="urn:microsoft.com/office/officeart/2005/8/layout/vList3" loCatId="list" qsTypeId="urn:microsoft.com/office/officeart/2005/8/quickstyle/simple1#1" qsCatId="simple" csTypeId="urn:microsoft.com/office/officeart/2005/8/colors/accent1_2#1" csCatId="accent1" phldr="1"/>
      <dgm:spPr/>
    </dgm:pt>
    <dgm:pt modelId="{5E5CE89E-4687-4501-9EF9-69D0BA3CB179}">
      <dgm:prSet phldrT="[Texto]"/>
      <dgm:spPr/>
      <dgm:t>
        <a:bodyPr/>
        <a:lstStyle/>
        <a:p>
          <a:r>
            <a:rPr lang="es-ES" dirty="0"/>
            <a:t>Estabilidad Laboral</a:t>
          </a:r>
        </a:p>
      </dgm:t>
    </dgm:pt>
    <dgm:pt modelId="{58786C78-FC10-4F13-BA03-A5699C8A5327}" type="parTrans" cxnId="{EF77051A-9B1A-4AFA-8655-96C6D83EC332}">
      <dgm:prSet/>
      <dgm:spPr/>
      <dgm:t>
        <a:bodyPr/>
        <a:lstStyle/>
        <a:p>
          <a:endParaRPr lang="es-ES"/>
        </a:p>
      </dgm:t>
    </dgm:pt>
    <dgm:pt modelId="{4150CCE4-6909-4C14-85B4-A3ADE2515146}" type="sibTrans" cxnId="{EF77051A-9B1A-4AFA-8655-96C6D83EC332}">
      <dgm:prSet/>
      <dgm:spPr/>
      <dgm:t>
        <a:bodyPr/>
        <a:lstStyle/>
        <a:p>
          <a:endParaRPr lang="es-ES"/>
        </a:p>
      </dgm:t>
    </dgm:pt>
    <dgm:pt modelId="{07B2EF72-20D6-4415-985E-5EE0D9F13251}">
      <dgm:prSet phldrT="[Texto]"/>
      <dgm:spPr/>
      <dgm:t>
        <a:bodyPr/>
        <a:lstStyle/>
        <a:p>
          <a:pPr algn="ctr"/>
          <a:r>
            <a:rPr lang="es-ES" dirty="0"/>
            <a:t>Ingreso y ascenso basado en el mérito</a:t>
          </a:r>
        </a:p>
      </dgm:t>
    </dgm:pt>
    <dgm:pt modelId="{17E60CB1-6693-464D-841F-FEF5F2451EF8}" type="parTrans" cxnId="{03D661C9-FEFD-4B7D-BE4D-D104568A3C11}">
      <dgm:prSet/>
      <dgm:spPr/>
      <dgm:t>
        <a:bodyPr/>
        <a:lstStyle/>
        <a:p>
          <a:endParaRPr lang="es-ES"/>
        </a:p>
      </dgm:t>
    </dgm:pt>
    <dgm:pt modelId="{9E186DE9-4756-43CE-AC89-E0A76E03EE8B}" type="sibTrans" cxnId="{03D661C9-FEFD-4B7D-BE4D-D104568A3C11}">
      <dgm:prSet/>
      <dgm:spPr/>
      <dgm:t>
        <a:bodyPr/>
        <a:lstStyle/>
        <a:p>
          <a:endParaRPr lang="es-ES"/>
        </a:p>
      </dgm:t>
    </dgm:pt>
    <dgm:pt modelId="{1BE164F7-EA29-44C7-9A66-DF8D49081D4F}">
      <dgm:prSet phldrT="[Texto]"/>
      <dgm:spPr/>
      <dgm:t>
        <a:bodyPr/>
        <a:lstStyle/>
        <a:p>
          <a:r>
            <a:rPr lang="es-ES" dirty="0"/>
            <a:t>Desarrollo y Crecimiento profesional y laboral</a:t>
          </a:r>
        </a:p>
      </dgm:t>
    </dgm:pt>
    <dgm:pt modelId="{E2E4637A-B31A-44F0-9511-39E51A38CBB5}" type="parTrans" cxnId="{7B63C6F1-5DE1-494D-B85F-C9EC96C6B975}">
      <dgm:prSet/>
      <dgm:spPr/>
      <dgm:t>
        <a:bodyPr/>
        <a:lstStyle/>
        <a:p>
          <a:endParaRPr lang="es-ES"/>
        </a:p>
      </dgm:t>
    </dgm:pt>
    <dgm:pt modelId="{BD091E78-7882-4838-863A-4E2917828004}" type="sibTrans" cxnId="{7B63C6F1-5DE1-494D-B85F-C9EC96C6B975}">
      <dgm:prSet/>
      <dgm:spPr/>
      <dgm:t>
        <a:bodyPr/>
        <a:lstStyle/>
        <a:p>
          <a:endParaRPr lang="es-ES"/>
        </a:p>
      </dgm:t>
    </dgm:pt>
    <dgm:pt modelId="{A4B8F73A-FE2A-481F-90BE-3BD9C026BB83}" type="pres">
      <dgm:prSet presAssocID="{E4215CC2-968D-49C6-98A5-E9886A4616D4}" presName="linearFlow" presStyleCnt="0">
        <dgm:presLayoutVars>
          <dgm:dir/>
          <dgm:resizeHandles val="exact"/>
        </dgm:presLayoutVars>
      </dgm:prSet>
      <dgm:spPr/>
    </dgm:pt>
    <dgm:pt modelId="{582C0469-7418-4D18-9EFF-BC61B01B99E6}" type="pres">
      <dgm:prSet presAssocID="{5E5CE89E-4687-4501-9EF9-69D0BA3CB179}" presName="composite" presStyleCnt="0"/>
      <dgm:spPr/>
    </dgm:pt>
    <dgm:pt modelId="{0F514460-20FA-4C3F-AB73-D867F4151CD8}" type="pres">
      <dgm:prSet presAssocID="{5E5CE89E-4687-4501-9EF9-69D0BA3CB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DF200A40-0CAA-4CCA-AE0B-2D646731B59E}" type="pres">
      <dgm:prSet presAssocID="{5E5CE89E-4687-4501-9EF9-69D0BA3CB179}" presName="txShp" presStyleLbl="node1" presStyleIdx="0" presStyleCnt="3" custScaleX="95344" custLinFactNeighborX="4533" custLinFactNeighborY="1146">
        <dgm:presLayoutVars>
          <dgm:bulletEnabled val="1"/>
        </dgm:presLayoutVars>
      </dgm:prSet>
      <dgm:spPr/>
    </dgm:pt>
    <dgm:pt modelId="{D8659B6D-C889-44D9-B647-B2ABE24520F7}" type="pres">
      <dgm:prSet presAssocID="{4150CCE4-6909-4C14-85B4-A3ADE2515146}" presName="spacing" presStyleCnt="0"/>
      <dgm:spPr/>
    </dgm:pt>
    <dgm:pt modelId="{D45F4201-CE21-468F-923B-D81681FDC688}" type="pres">
      <dgm:prSet presAssocID="{07B2EF72-20D6-4415-985E-5EE0D9F13251}" presName="composite" presStyleCnt="0"/>
      <dgm:spPr/>
    </dgm:pt>
    <dgm:pt modelId="{D189512F-2130-4479-B1AD-5773D220C0E1}" type="pres">
      <dgm:prSet presAssocID="{07B2EF72-20D6-4415-985E-5EE0D9F1325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50271E1-96DB-419C-955E-90422CE6F51F}" type="pres">
      <dgm:prSet presAssocID="{07B2EF72-20D6-4415-985E-5EE0D9F13251}" presName="txShp" presStyleLbl="node1" presStyleIdx="1" presStyleCnt="3" custScaleX="96306" custLinFactNeighborX="4922" custLinFactNeighborY="3394">
        <dgm:presLayoutVars>
          <dgm:bulletEnabled val="1"/>
        </dgm:presLayoutVars>
      </dgm:prSet>
      <dgm:spPr/>
    </dgm:pt>
    <dgm:pt modelId="{49DB7383-0FA6-445D-B7A2-9F6AF46AECB8}" type="pres">
      <dgm:prSet presAssocID="{9E186DE9-4756-43CE-AC89-E0A76E03EE8B}" presName="spacing" presStyleCnt="0"/>
      <dgm:spPr/>
    </dgm:pt>
    <dgm:pt modelId="{56D01BE8-379A-4D25-A46C-1822ABA7253E}" type="pres">
      <dgm:prSet presAssocID="{1BE164F7-EA29-44C7-9A66-DF8D49081D4F}" presName="composite" presStyleCnt="0"/>
      <dgm:spPr/>
    </dgm:pt>
    <dgm:pt modelId="{5C41BE96-1F99-4EA6-B586-CC8FE3D98630}" type="pres">
      <dgm:prSet presAssocID="{1BE164F7-EA29-44C7-9A66-DF8D49081D4F}"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pt>
    <dgm:pt modelId="{1CFFBE68-5EB8-4E21-8501-F51BF6C1788D}" type="pres">
      <dgm:prSet presAssocID="{1BE164F7-EA29-44C7-9A66-DF8D49081D4F}" presName="txShp" presStyleLbl="node1" presStyleIdx="2" presStyleCnt="3" custScaleX="101858" custLinFactNeighborX="3553" custLinFactNeighborY="2720">
        <dgm:presLayoutVars>
          <dgm:bulletEnabled val="1"/>
        </dgm:presLayoutVars>
      </dgm:prSet>
      <dgm:spPr/>
    </dgm:pt>
  </dgm:ptLst>
  <dgm:cxnLst>
    <dgm:cxn modelId="{EF77051A-9B1A-4AFA-8655-96C6D83EC332}" srcId="{E4215CC2-968D-49C6-98A5-E9886A4616D4}" destId="{5E5CE89E-4687-4501-9EF9-69D0BA3CB179}" srcOrd="0" destOrd="0" parTransId="{58786C78-FC10-4F13-BA03-A5699C8A5327}" sibTransId="{4150CCE4-6909-4C14-85B4-A3ADE2515146}"/>
    <dgm:cxn modelId="{C9360566-3221-44A8-B779-0086D6BD3CB0}" type="presOf" srcId="{5E5CE89E-4687-4501-9EF9-69D0BA3CB179}" destId="{DF200A40-0CAA-4CCA-AE0B-2D646731B59E}" srcOrd="0" destOrd="0" presId="urn:microsoft.com/office/officeart/2005/8/layout/vList3"/>
    <dgm:cxn modelId="{8868137A-9143-408A-9650-36C70F92F78B}" type="presOf" srcId="{1BE164F7-EA29-44C7-9A66-DF8D49081D4F}" destId="{1CFFBE68-5EB8-4E21-8501-F51BF6C1788D}" srcOrd="0" destOrd="0" presId="urn:microsoft.com/office/officeart/2005/8/layout/vList3"/>
    <dgm:cxn modelId="{9A2350BE-70CB-41F0-BB08-8A79535D08B6}" type="presOf" srcId="{E4215CC2-968D-49C6-98A5-E9886A4616D4}" destId="{A4B8F73A-FE2A-481F-90BE-3BD9C026BB83}" srcOrd="0" destOrd="0" presId="urn:microsoft.com/office/officeart/2005/8/layout/vList3"/>
    <dgm:cxn modelId="{03D661C9-FEFD-4B7D-BE4D-D104568A3C11}" srcId="{E4215CC2-968D-49C6-98A5-E9886A4616D4}" destId="{07B2EF72-20D6-4415-985E-5EE0D9F13251}" srcOrd="1" destOrd="0" parTransId="{17E60CB1-6693-464D-841F-FEF5F2451EF8}" sibTransId="{9E186DE9-4756-43CE-AC89-E0A76E03EE8B}"/>
    <dgm:cxn modelId="{69BEB1EF-64B9-43E3-8015-E92022467629}" type="presOf" srcId="{07B2EF72-20D6-4415-985E-5EE0D9F13251}" destId="{350271E1-96DB-419C-955E-90422CE6F51F}" srcOrd="0" destOrd="0" presId="urn:microsoft.com/office/officeart/2005/8/layout/vList3"/>
    <dgm:cxn modelId="{7B63C6F1-5DE1-494D-B85F-C9EC96C6B975}" srcId="{E4215CC2-968D-49C6-98A5-E9886A4616D4}" destId="{1BE164F7-EA29-44C7-9A66-DF8D49081D4F}" srcOrd="2" destOrd="0" parTransId="{E2E4637A-B31A-44F0-9511-39E51A38CBB5}" sibTransId="{BD091E78-7882-4838-863A-4E2917828004}"/>
    <dgm:cxn modelId="{7B55B8F6-210C-4B88-AA76-21EBC1FE368C}" type="presParOf" srcId="{A4B8F73A-FE2A-481F-90BE-3BD9C026BB83}" destId="{582C0469-7418-4D18-9EFF-BC61B01B99E6}" srcOrd="0" destOrd="0" presId="urn:microsoft.com/office/officeart/2005/8/layout/vList3"/>
    <dgm:cxn modelId="{6B665B38-EEAD-4BE1-BD3F-A86EC98E7655}" type="presParOf" srcId="{582C0469-7418-4D18-9EFF-BC61B01B99E6}" destId="{0F514460-20FA-4C3F-AB73-D867F4151CD8}" srcOrd="0" destOrd="0" presId="urn:microsoft.com/office/officeart/2005/8/layout/vList3"/>
    <dgm:cxn modelId="{8F1A4668-1FFB-469E-971B-AB92396FDBC7}" type="presParOf" srcId="{582C0469-7418-4D18-9EFF-BC61B01B99E6}" destId="{DF200A40-0CAA-4CCA-AE0B-2D646731B59E}" srcOrd="1" destOrd="0" presId="urn:microsoft.com/office/officeart/2005/8/layout/vList3"/>
    <dgm:cxn modelId="{39C6C0B9-AD40-4028-9284-5FC44C0853AF}" type="presParOf" srcId="{A4B8F73A-FE2A-481F-90BE-3BD9C026BB83}" destId="{D8659B6D-C889-44D9-B647-B2ABE24520F7}" srcOrd="1" destOrd="0" presId="urn:microsoft.com/office/officeart/2005/8/layout/vList3"/>
    <dgm:cxn modelId="{FCFDFFC8-F8E5-4B43-9397-C86EB9385237}" type="presParOf" srcId="{A4B8F73A-FE2A-481F-90BE-3BD9C026BB83}" destId="{D45F4201-CE21-468F-923B-D81681FDC688}" srcOrd="2" destOrd="0" presId="urn:microsoft.com/office/officeart/2005/8/layout/vList3"/>
    <dgm:cxn modelId="{0706BB7B-2D9C-4309-96E2-E578D33A7877}" type="presParOf" srcId="{D45F4201-CE21-468F-923B-D81681FDC688}" destId="{D189512F-2130-4479-B1AD-5773D220C0E1}" srcOrd="0" destOrd="0" presId="urn:microsoft.com/office/officeart/2005/8/layout/vList3"/>
    <dgm:cxn modelId="{752583AB-0566-40BF-92B4-558791E8CD7E}" type="presParOf" srcId="{D45F4201-CE21-468F-923B-D81681FDC688}" destId="{350271E1-96DB-419C-955E-90422CE6F51F}" srcOrd="1" destOrd="0" presId="urn:microsoft.com/office/officeart/2005/8/layout/vList3"/>
    <dgm:cxn modelId="{70A99688-7117-40F8-B9AF-2015DB9A3101}" type="presParOf" srcId="{A4B8F73A-FE2A-481F-90BE-3BD9C026BB83}" destId="{49DB7383-0FA6-445D-B7A2-9F6AF46AECB8}" srcOrd="3" destOrd="0" presId="urn:microsoft.com/office/officeart/2005/8/layout/vList3"/>
    <dgm:cxn modelId="{BDBF3294-54AD-4250-AF06-D12AD5CF1A83}" type="presParOf" srcId="{A4B8F73A-FE2A-481F-90BE-3BD9C026BB83}" destId="{56D01BE8-379A-4D25-A46C-1822ABA7253E}" srcOrd="4" destOrd="0" presId="urn:microsoft.com/office/officeart/2005/8/layout/vList3"/>
    <dgm:cxn modelId="{C5F5C719-AA7A-4E3B-886E-E6CFC2AA47E4}" type="presParOf" srcId="{56D01BE8-379A-4D25-A46C-1822ABA7253E}" destId="{5C41BE96-1F99-4EA6-B586-CC8FE3D98630}" srcOrd="0" destOrd="0" presId="urn:microsoft.com/office/officeart/2005/8/layout/vList3"/>
    <dgm:cxn modelId="{0D6C2AD0-18BF-48FF-8733-87E961490808}" type="presParOf" srcId="{56D01BE8-379A-4D25-A46C-1822ABA7253E}" destId="{1CFFBE68-5EB8-4E21-8501-F51BF6C1788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15CC2-968D-49C6-98A5-E9886A4616D4}" type="doc">
      <dgm:prSet loTypeId="urn:microsoft.com/office/officeart/2005/8/layout/vList3" loCatId="list" qsTypeId="urn:microsoft.com/office/officeart/2005/8/quickstyle/simple1#2" qsCatId="simple" csTypeId="urn:microsoft.com/office/officeart/2005/8/colors/accent1_2#2" csCatId="accent1" phldr="1"/>
      <dgm:spPr/>
    </dgm:pt>
    <dgm:pt modelId="{5E5CE89E-4687-4501-9EF9-69D0BA3CB179}">
      <dgm:prSet phldrT="[Texto]"/>
      <dgm:spPr/>
      <dgm:t>
        <a:bodyPr/>
        <a:lstStyle/>
        <a:p>
          <a:r>
            <a:rPr lang="es-ES" dirty="0"/>
            <a:t>Evaluación objetiva de desempeño</a:t>
          </a:r>
        </a:p>
      </dgm:t>
    </dgm:pt>
    <dgm:pt modelId="{58786C78-FC10-4F13-BA03-A5699C8A5327}" type="parTrans" cxnId="{EF77051A-9B1A-4AFA-8655-96C6D83EC332}">
      <dgm:prSet/>
      <dgm:spPr/>
      <dgm:t>
        <a:bodyPr/>
        <a:lstStyle/>
        <a:p>
          <a:endParaRPr lang="es-ES"/>
        </a:p>
      </dgm:t>
    </dgm:pt>
    <dgm:pt modelId="{4150CCE4-6909-4C14-85B4-A3ADE2515146}" type="sibTrans" cxnId="{EF77051A-9B1A-4AFA-8655-96C6D83EC332}">
      <dgm:prSet/>
      <dgm:spPr/>
      <dgm:t>
        <a:bodyPr/>
        <a:lstStyle/>
        <a:p>
          <a:endParaRPr lang="es-ES"/>
        </a:p>
      </dgm:t>
    </dgm:pt>
    <dgm:pt modelId="{07B2EF72-20D6-4415-985E-5EE0D9F13251}">
      <dgm:prSet phldrT="[Texto]"/>
      <dgm:spPr/>
      <dgm:t>
        <a:bodyPr/>
        <a:lstStyle/>
        <a:p>
          <a:r>
            <a:rPr lang="es-ES" dirty="0"/>
            <a:t>Bienestar Laboral</a:t>
          </a:r>
        </a:p>
      </dgm:t>
    </dgm:pt>
    <dgm:pt modelId="{17E60CB1-6693-464D-841F-FEF5F2451EF8}" type="parTrans" cxnId="{03D661C9-FEFD-4B7D-BE4D-D104568A3C11}">
      <dgm:prSet/>
      <dgm:spPr/>
      <dgm:t>
        <a:bodyPr/>
        <a:lstStyle/>
        <a:p>
          <a:endParaRPr lang="es-ES"/>
        </a:p>
      </dgm:t>
    </dgm:pt>
    <dgm:pt modelId="{9E186DE9-4756-43CE-AC89-E0A76E03EE8B}" type="sibTrans" cxnId="{03D661C9-FEFD-4B7D-BE4D-D104568A3C11}">
      <dgm:prSet/>
      <dgm:spPr/>
      <dgm:t>
        <a:bodyPr/>
        <a:lstStyle/>
        <a:p>
          <a:endParaRPr lang="es-ES"/>
        </a:p>
      </dgm:t>
    </dgm:pt>
    <dgm:pt modelId="{1BE164F7-EA29-44C7-9A66-DF8D49081D4F}">
      <dgm:prSet phldrT="[Texto]"/>
      <dgm:spPr/>
      <dgm:t>
        <a:bodyPr/>
        <a:lstStyle/>
        <a:p>
          <a:r>
            <a:rPr lang="es-ES" dirty="0"/>
            <a:t>Protección frente a reformas administrativas</a:t>
          </a:r>
        </a:p>
      </dgm:t>
    </dgm:pt>
    <dgm:pt modelId="{E2E4637A-B31A-44F0-9511-39E51A38CBB5}" type="parTrans" cxnId="{7B63C6F1-5DE1-494D-B85F-C9EC96C6B975}">
      <dgm:prSet/>
      <dgm:spPr/>
      <dgm:t>
        <a:bodyPr/>
        <a:lstStyle/>
        <a:p>
          <a:endParaRPr lang="es-ES"/>
        </a:p>
      </dgm:t>
    </dgm:pt>
    <dgm:pt modelId="{BD091E78-7882-4838-863A-4E2917828004}" type="sibTrans" cxnId="{7B63C6F1-5DE1-494D-B85F-C9EC96C6B975}">
      <dgm:prSet/>
      <dgm:spPr/>
      <dgm:t>
        <a:bodyPr/>
        <a:lstStyle/>
        <a:p>
          <a:endParaRPr lang="es-ES"/>
        </a:p>
      </dgm:t>
    </dgm:pt>
    <dgm:pt modelId="{A4B8F73A-FE2A-481F-90BE-3BD9C026BB83}" type="pres">
      <dgm:prSet presAssocID="{E4215CC2-968D-49C6-98A5-E9886A4616D4}" presName="linearFlow" presStyleCnt="0">
        <dgm:presLayoutVars>
          <dgm:dir/>
          <dgm:resizeHandles val="exact"/>
        </dgm:presLayoutVars>
      </dgm:prSet>
      <dgm:spPr/>
    </dgm:pt>
    <dgm:pt modelId="{582C0469-7418-4D18-9EFF-BC61B01B99E6}" type="pres">
      <dgm:prSet presAssocID="{5E5CE89E-4687-4501-9EF9-69D0BA3CB179}" presName="composite" presStyleCnt="0"/>
      <dgm:spPr/>
    </dgm:pt>
    <dgm:pt modelId="{0F514460-20FA-4C3F-AB73-D867F4151CD8}" type="pres">
      <dgm:prSet presAssocID="{5E5CE89E-4687-4501-9EF9-69D0BA3CB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F200A40-0CAA-4CCA-AE0B-2D646731B59E}" type="pres">
      <dgm:prSet presAssocID="{5E5CE89E-4687-4501-9EF9-69D0BA3CB179}" presName="txShp" presStyleLbl="node1" presStyleIdx="0" presStyleCnt="3" custScaleX="93349" custLinFactNeighborX="2422" custLinFactNeighborY="-8305">
        <dgm:presLayoutVars>
          <dgm:bulletEnabled val="1"/>
        </dgm:presLayoutVars>
      </dgm:prSet>
      <dgm:spPr/>
    </dgm:pt>
    <dgm:pt modelId="{D8659B6D-C889-44D9-B647-B2ABE24520F7}" type="pres">
      <dgm:prSet presAssocID="{4150CCE4-6909-4C14-85B4-A3ADE2515146}" presName="spacing" presStyleCnt="0"/>
      <dgm:spPr/>
    </dgm:pt>
    <dgm:pt modelId="{D45F4201-CE21-468F-923B-D81681FDC688}" type="pres">
      <dgm:prSet presAssocID="{07B2EF72-20D6-4415-985E-5EE0D9F13251}" presName="composite" presStyleCnt="0"/>
      <dgm:spPr/>
    </dgm:pt>
    <dgm:pt modelId="{D189512F-2130-4479-B1AD-5773D220C0E1}" type="pres">
      <dgm:prSet presAssocID="{07B2EF72-20D6-4415-985E-5EE0D9F1325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50271E1-96DB-419C-955E-90422CE6F51F}" type="pres">
      <dgm:prSet presAssocID="{07B2EF72-20D6-4415-985E-5EE0D9F13251}" presName="txShp" presStyleLbl="node1" presStyleIdx="1" presStyleCnt="3">
        <dgm:presLayoutVars>
          <dgm:bulletEnabled val="1"/>
        </dgm:presLayoutVars>
      </dgm:prSet>
      <dgm:spPr/>
    </dgm:pt>
    <dgm:pt modelId="{49DB7383-0FA6-445D-B7A2-9F6AF46AECB8}" type="pres">
      <dgm:prSet presAssocID="{9E186DE9-4756-43CE-AC89-E0A76E03EE8B}" presName="spacing" presStyleCnt="0"/>
      <dgm:spPr/>
    </dgm:pt>
    <dgm:pt modelId="{56D01BE8-379A-4D25-A46C-1822ABA7253E}" type="pres">
      <dgm:prSet presAssocID="{1BE164F7-EA29-44C7-9A66-DF8D49081D4F}" presName="composite" presStyleCnt="0"/>
      <dgm:spPr/>
    </dgm:pt>
    <dgm:pt modelId="{5C41BE96-1F99-4EA6-B586-CC8FE3D98630}" type="pres">
      <dgm:prSet presAssocID="{1BE164F7-EA29-44C7-9A66-DF8D49081D4F}"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1CFFBE68-5EB8-4E21-8501-F51BF6C1788D}" type="pres">
      <dgm:prSet presAssocID="{1BE164F7-EA29-44C7-9A66-DF8D49081D4F}" presName="txShp" presStyleLbl="node1" presStyleIdx="2" presStyleCnt="3">
        <dgm:presLayoutVars>
          <dgm:bulletEnabled val="1"/>
        </dgm:presLayoutVars>
      </dgm:prSet>
      <dgm:spPr/>
    </dgm:pt>
  </dgm:ptLst>
  <dgm:cxnLst>
    <dgm:cxn modelId="{EF77051A-9B1A-4AFA-8655-96C6D83EC332}" srcId="{E4215CC2-968D-49C6-98A5-E9886A4616D4}" destId="{5E5CE89E-4687-4501-9EF9-69D0BA3CB179}" srcOrd="0" destOrd="0" parTransId="{58786C78-FC10-4F13-BA03-A5699C8A5327}" sibTransId="{4150CCE4-6909-4C14-85B4-A3ADE2515146}"/>
    <dgm:cxn modelId="{C9360566-3221-44A8-B779-0086D6BD3CB0}" type="presOf" srcId="{5E5CE89E-4687-4501-9EF9-69D0BA3CB179}" destId="{DF200A40-0CAA-4CCA-AE0B-2D646731B59E}" srcOrd="0" destOrd="0" presId="urn:microsoft.com/office/officeart/2005/8/layout/vList3"/>
    <dgm:cxn modelId="{8868137A-9143-408A-9650-36C70F92F78B}" type="presOf" srcId="{1BE164F7-EA29-44C7-9A66-DF8D49081D4F}" destId="{1CFFBE68-5EB8-4E21-8501-F51BF6C1788D}" srcOrd="0" destOrd="0" presId="urn:microsoft.com/office/officeart/2005/8/layout/vList3"/>
    <dgm:cxn modelId="{9A2350BE-70CB-41F0-BB08-8A79535D08B6}" type="presOf" srcId="{E4215CC2-968D-49C6-98A5-E9886A4616D4}" destId="{A4B8F73A-FE2A-481F-90BE-3BD9C026BB83}" srcOrd="0" destOrd="0" presId="urn:microsoft.com/office/officeart/2005/8/layout/vList3"/>
    <dgm:cxn modelId="{03D661C9-FEFD-4B7D-BE4D-D104568A3C11}" srcId="{E4215CC2-968D-49C6-98A5-E9886A4616D4}" destId="{07B2EF72-20D6-4415-985E-5EE0D9F13251}" srcOrd="1" destOrd="0" parTransId="{17E60CB1-6693-464D-841F-FEF5F2451EF8}" sibTransId="{9E186DE9-4756-43CE-AC89-E0A76E03EE8B}"/>
    <dgm:cxn modelId="{69BEB1EF-64B9-43E3-8015-E92022467629}" type="presOf" srcId="{07B2EF72-20D6-4415-985E-5EE0D9F13251}" destId="{350271E1-96DB-419C-955E-90422CE6F51F}" srcOrd="0" destOrd="0" presId="urn:microsoft.com/office/officeart/2005/8/layout/vList3"/>
    <dgm:cxn modelId="{7B63C6F1-5DE1-494D-B85F-C9EC96C6B975}" srcId="{E4215CC2-968D-49C6-98A5-E9886A4616D4}" destId="{1BE164F7-EA29-44C7-9A66-DF8D49081D4F}" srcOrd="2" destOrd="0" parTransId="{E2E4637A-B31A-44F0-9511-39E51A38CBB5}" sibTransId="{BD091E78-7882-4838-863A-4E2917828004}"/>
    <dgm:cxn modelId="{7B55B8F6-210C-4B88-AA76-21EBC1FE368C}" type="presParOf" srcId="{A4B8F73A-FE2A-481F-90BE-3BD9C026BB83}" destId="{582C0469-7418-4D18-9EFF-BC61B01B99E6}" srcOrd="0" destOrd="0" presId="urn:microsoft.com/office/officeart/2005/8/layout/vList3"/>
    <dgm:cxn modelId="{6B665B38-EEAD-4BE1-BD3F-A86EC98E7655}" type="presParOf" srcId="{582C0469-7418-4D18-9EFF-BC61B01B99E6}" destId="{0F514460-20FA-4C3F-AB73-D867F4151CD8}" srcOrd="0" destOrd="0" presId="urn:microsoft.com/office/officeart/2005/8/layout/vList3"/>
    <dgm:cxn modelId="{8F1A4668-1FFB-469E-971B-AB92396FDBC7}" type="presParOf" srcId="{582C0469-7418-4D18-9EFF-BC61B01B99E6}" destId="{DF200A40-0CAA-4CCA-AE0B-2D646731B59E}" srcOrd="1" destOrd="0" presId="urn:microsoft.com/office/officeart/2005/8/layout/vList3"/>
    <dgm:cxn modelId="{39C6C0B9-AD40-4028-9284-5FC44C0853AF}" type="presParOf" srcId="{A4B8F73A-FE2A-481F-90BE-3BD9C026BB83}" destId="{D8659B6D-C889-44D9-B647-B2ABE24520F7}" srcOrd="1" destOrd="0" presId="urn:microsoft.com/office/officeart/2005/8/layout/vList3"/>
    <dgm:cxn modelId="{FCFDFFC8-F8E5-4B43-9397-C86EB9385237}" type="presParOf" srcId="{A4B8F73A-FE2A-481F-90BE-3BD9C026BB83}" destId="{D45F4201-CE21-468F-923B-D81681FDC688}" srcOrd="2" destOrd="0" presId="urn:microsoft.com/office/officeart/2005/8/layout/vList3"/>
    <dgm:cxn modelId="{0706BB7B-2D9C-4309-96E2-E578D33A7877}" type="presParOf" srcId="{D45F4201-CE21-468F-923B-D81681FDC688}" destId="{D189512F-2130-4479-B1AD-5773D220C0E1}" srcOrd="0" destOrd="0" presId="urn:microsoft.com/office/officeart/2005/8/layout/vList3"/>
    <dgm:cxn modelId="{752583AB-0566-40BF-92B4-558791E8CD7E}" type="presParOf" srcId="{D45F4201-CE21-468F-923B-D81681FDC688}" destId="{350271E1-96DB-419C-955E-90422CE6F51F}" srcOrd="1" destOrd="0" presId="urn:microsoft.com/office/officeart/2005/8/layout/vList3"/>
    <dgm:cxn modelId="{70A99688-7117-40F8-B9AF-2015DB9A3101}" type="presParOf" srcId="{A4B8F73A-FE2A-481F-90BE-3BD9C026BB83}" destId="{49DB7383-0FA6-445D-B7A2-9F6AF46AECB8}" srcOrd="3" destOrd="0" presId="urn:microsoft.com/office/officeart/2005/8/layout/vList3"/>
    <dgm:cxn modelId="{BDBF3294-54AD-4250-AF06-D12AD5CF1A83}" type="presParOf" srcId="{A4B8F73A-FE2A-481F-90BE-3BD9C026BB83}" destId="{56D01BE8-379A-4D25-A46C-1822ABA7253E}" srcOrd="4" destOrd="0" presId="urn:microsoft.com/office/officeart/2005/8/layout/vList3"/>
    <dgm:cxn modelId="{C5F5C719-AA7A-4E3B-886E-E6CFC2AA47E4}" type="presParOf" srcId="{56D01BE8-379A-4D25-A46C-1822ABA7253E}" destId="{5C41BE96-1F99-4EA6-B586-CC8FE3D98630}" srcOrd="0" destOrd="0" presId="urn:microsoft.com/office/officeart/2005/8/layout/vList3"/>
    <dgm:cxn modelId="{0D6C2AD0-18BF-48FF-8733-87E961490808}" type="presParOf" srcId="{56D01BE8-379A-4D25-A46C-1822ABA7253E}" destId="{1CFFBE68-5EB8-4E21-8501-F51BF6C1788D}"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912878-8DD9-4427-B6E5-A1C4153A6B08}" type="doc">
      <dgm:prSet loTypeId="urn:microsoft.com/office/officeart/2005/8/layout/orgChart1#1" loCatId="hierarchy" qsTypeId="urn:microsoft.com/office/officeart/2005/8/quickstyle/3d2#1" qsCatId="3D" csTypeId="urn:microsoft.com/office/officeart/2005/8/colors/accent1_2#4" csCatId="accent1" phldr="1"/>
      <dgm:spPr/>
      <dgm:t>
        <a:bodyPr/>
        <a:lstStyle/>
        <a:p>
          <a:endParaRPr lang="es-ES"/>
        </a:p>
      </dgm:t>
    </dgm:pt>
    <dgm:pt modelId="{BEB4F499-4E50-4763-9289-D525AE94373B}">
      <dgm:prSet phldrT="[Texto]" custT="1"/>
      <dgm:spPr/>
      <dgm:t>
        <a:bodyPr/>
        <a:lstStyle/>
        <a:p>
          <a:r>
            <a:rPr lang="es-ES" sz="1400" b="1"/>
            <a:t>COMPONENTES DE LA PRUEBA</a:t>
          </a:r>
        </a:p>
      </dgm:t>
    </dgm:pt>
    <dgm:pt modelId="{CFA2C740-C9F7-4E41-8417-F2A3A2EAC772}" type="parTrans" cxnId="{34E040A2-8AB4-4516-87E6-B46778CB675F}">
      <dgm:prSet/>
      <dgm:spPr/>
      <dgm:t>
        <a:bodyPr/>
        <a:lstStyle/>
        <a:p>
          <a:endParaRPr lang="es-ES"/>
        </a:p>
      </dgm:t>
    </dgm:pt>
    <dgm:pt modelId="{B8B9F70A-80D3-44B4-BA44-AA254AF83D75}" type="sibTrans" cxnId="{34E040A2-8AB4-4516-87E6-B46778CB675F}">
      <dgm:prSet/>
      <dgm:spPr/>
      <dgm:t>
        <a:bodyPr/>
        <a:lstStyle/>
        <a:p>
          <a:endParaRPr lang="es-ES"/>
        </a:p>
      </dgm:t>
    </dgm:pt>
    <dgm:pt modelId="{BA672922-B775-4BDE-8D33-DE325A14A69A}">
      <dgm:prSet phldrT="[Texto]"/>
      <dgm:spPr/>
      <dgm:t>
        <a:bodyPr/>
        <a:lstStyle/>
        <a:p>
          <a:r>
            <a:rPr lang="es-ES"/>
            <a:t>-Comportamentales</a:t>
          </a:r>
        </a:p>
        <a:p>
          <a:r>
            <a:rPr lang="es-ES"/>
            <a:t>-Código de Integridad  </a:t>
          </a:r>
        </a:p>
      </dgm:t>
    </dgm:pt>
    <dgm:pt modelId="{5BE91D03-4EDD-4D40-9242-5A32965D600E}" type="parTrans" cxnId="{5D6B14D6-367F-41E9-8A5A-C99B679BDA04}">
      <dgm:prSet/>
      <dgm:spPr/>
      <dgm:t>
        <a:bodyPr/>
        <a:lstStyle/>
        <a:p>
          <a:endParaRPr lang="es-ES"/>
        </a:p>
      </dgm:t>
    </dgm:pt>
    <dgm:pt modelId="{CA065B4A-96AC-44C9-9C84-587A4532CEE5}" type="sibTrans" cxnId="{5D6B14D6-367F-41E9-8A5A-C99B679BDA04}">
      <dgm:prSet/>
      <dgm:spPr/>
      <dgm:t>
        <a:bodyPr/>
        <a:lstStyle/>
        <a:p>
          <a:endParaRPr lang="es-ES"/>
        </a:p>
      </dgm:t>
    </dgm:pt>
    <dgm:pt modelId="{A6B963B2-F63C-40C6-A5DC-157CEA1A4674}">
      <dgm:prSet phldrT="[Texto]"/>
      <dgm:spPr/>
      <dgm:t>
        <a:bodyPr/>
        <a:lstStyle/>
        <a:p>
          <a:r>
            <a:rPr lang="es-ES" dirty="0"/>
            <a:t>Aplicación de Conocimientos</a:t>
          </a:r>
        </a:p>
      </dgm:t>
    </dgm:pt>
    <dgm:pt modelId="{759366CB-DE35-498D-BAAB-6F197D32B4A8}" type="parTrans" cxnId="{90013561-D49D-4210-9221-0656542A1AA0}">
      <dgm:prSet/>
      <dgm:spPr/>
      <dgm:t>
        <a:bodyPr/>
        <a:lstStyle/>
        <a:p>
          <a:endParaRPr lang="es-ES"/>
        </a:p>
      </dgm:t>
    </dgm:pt>
    <dgm:pt modelId="{8987F49E-8F28-401E-B9CB-753580CEF180}" type="sibTrans" cxnId="{90013561-D49D-4210-9221-0656542A1AA0}">
      <dgm:prSet/>
      <dgm:spPr/>
      <dgm:t>
        <a:bodyPr/>
        <a:lstStyle/>
        <a:p>
          <a:endParaRPr lang="es-ES"/>
        </a:p>
      </dgm:t>
    </dgm:pt>
    <dgm:pt modelId="{549EB74B-3570-4707-B3C1-5F5B4B9791AB}">
      <dgm:prSet phldrT="[Texto]"/>
      <dgm:spPr/>
      <dgm:t>
        <a:bodyPr/>
        <a:lstStyle/>
        <a:p>
          <a:r>
            <a:rPr lang="es-ES" dirty="0"/>
            <a:t>Capacidades y Habilidades</a:t>
          </a:r>
        </a:p>
      </dgm:t>
    </dgm:pt>
    <dgm:pt modelId="{0A1224D9-089A-45BD-8408-203E4E063A4F}" type="parTrans" cxnId="{43FC46A4-4742-4A1A-83FE-CFE3C654DC18}">
      <dgm:prSet/>
      <dgm:spPr/>
      <dgm:t>
        <a:bodyPr/>
        <a:lstStyle/>
        <a:p>
          <a:endParaRPr lang="es-ES"/>
        </a:p>
      </dgm:t>
    </dgm:pt>
    <dgm:pt modelId="{B4C88ECA-EECF-4F6C-BF55-DAABB9E38E32}" type="sibTrans" cxnId="{43FC46A4-4742-4A1A-83FE-CFE3C654DC18}">
      <dgm:prSet/>
      <dgm:spPr/>
      <dgm:t>
        <a:bodyPr/>
        <a:lstStyle/>
        <a:p>
          <a:endParaRPr lang="es-ES"/>
        </a:p>
      </dgm:t>
    </dgm:pt>
    <dgm:pt modelId="{2854AA7E-B7B5-4CA8-8445-E67A532EDE05}">
      <dgm:prSet/>
      <dgm:spPr/>
      <dgm:t>
        <a:bodyPr/>
        <a:lstStyle/>
        <a:p>
          <a:r>
            <a:rPr lang="es-ES"/>
            <a:t>Temas basicos o transversales</a:t>
          </a:r>
        </a:p>
      </dgm:t>
    </dgm:pt>
    <dgm:pt modelId="{CE046DCE-B478-4A56-81FE-A8B85CCD771E}" type="parTrans" cxnId="{8340BAF4-AA83-4FFB-891A-FF8CC92F0E16}">
      <dgm:prSet/>
      <dgm:spPr/>
      <dgm:t>
        <a:bodyPr/>
        <a:lstStyle/>
        <a:p>
          <a:endParaRPr lang="es-ES"/>
        </a:p>
      </dgm:t>
    </dgm:pt>
    <dgm:pt modelId="{080539E0-84EA-483C-9F3A-16DD4A5B57A1}" type="sibTrans" cxnId="{8340BAF4-AA83-4FFB-891A-FF8CC92F0E16}">
      <dgm:prSet/>
      <dgm:spPr/>
      <dgm:t>
        <a:bodyPr/>
        <a:lstStyle/>
        <a:p>
          <a:endParaRPr lang="es-ES"/>
        </a:p>
      </dgm:t>
    </dgm:pt>
    <dgm:pt modelId="{DC4C67DA-0690-4D77-AC91-604A64609A32}">
      <dgm:prSet/>
      <dgm:spPr/>
      <dgm:t>
        <a:bodyPr/>
        <a:lstStyle/>
        <a:p>
          <a:r>
            <a:rPr lang="es-ES"/>
            <a:t>Temas por areas o procesos</a:t>
          </a:r>
        </a:p>
      </dgm:t>
    </dgm:pt>
    <dgm:pt modelId="{B6E854A1-FCD3-4982-BC4A-01A336D26AEF}" type="parTrans" cxnId="{945755E8-612D-4238-8091-941A880825FC}">
      <dgm:prSet/>
      <dgm:spPr/>
      <dgm:t>
        <a:bodyPr/>
        <a:lstStyle/>
        <a:p>
          <a:endParaRPr lang="es-ES"/>
        </a:p>
      </dgm:t>
    </dgm:pt>
    <dgm:pt modelId="{53C36C40-9FDA-4AFE-8F14-AAC5941851A5}" type="sibTrans" cxnId="{945755E8-612D-4238-8091-941A880825FC}">
      <dgm:prSet/>
      <dgm:spPr/>
      <dgm:t>
        <a:bodyPr/>
        <a:lstStyle/>
        <a:p>
          <a:endParaRPr lang="es-ES"/>
        </a:p>
      </dgm:t>
    </dgm:pt>
    <dgm:pt modelId="{31C5E25C-2B54-44C0-8789-266771C7672D}" type="pres">
      <dgm:prSet presAssocID="{BD912878-8DD9-4427-B6E5-A1C4153A6B08}" presName="hierChild1" presStyleCnt="0">
        <dgm:presLayoutVars>
          <dgm:orgChart val="1"/>
          <dgm:chPref val="1"/>
          <dgm:dir/>
          <dgm:animOne val="branch"/>
          <dgm:animLvl val="lvl"/>
          <dgm:resizeHandles/>
        </dgm:presLayoutVars>
      </dgm:prSet>
      <dgm:spPr/>
    </dgm:pt>
    <dgm:pt modelId="{C2864505-8E94-4A8E-AD4E-87A285947006}" type="pres">
      <dgm:prSet presAssocID="{BEB4F499-4E50-4763-9289-D525AE94373B}" presName="hierRoot1" presStyleCnt="0">
        <dgm:presLayoutVars>
          <dgm:hierBranch val="init"/>
        </dgm:presLayoutVars>
      </dgm:prSet>
      <dgm:spPr/>
    </dgm:pt>
    <dgm:pt modelId="{7B3E3298-039D-41B9-80A2-26E602B2E8AC}" type="pres">
      <dgm:prSet presAssocID="{BEB4F499-4E50-4763-9289-D525AE94373B}" presName="rootComposite1" presStyleCnt="0"/>
      <dgm:spPr/>
    </dgm:pt>
    <dgm:pt modelId="{A358EF34-F619-43F8-8260-522BC43DB7BF}" type="pres">
      <dgm:prSet presAssocID="{BEB4F499-4E50-4763-9289-D525AE94373B}" presName="rootText1" presStyleLbl="node0" presStyleIdx="0" presStyleCnt="1" custScaleX="126770" custLinFactNeighborX="3017" custLinFactNeighborY="1207">
        <dgm:presLayoutVars>
          <dgm:chPref val="3"/>
        </dgm:presLayoutVars>
      </dgm:prSet>
      <dgm:spPr/>
    </dgm:pt>
    <dgm:pt modelId="{1F1AF30A-7C4E-41BB-BC4C-2C6A07B7554E}" type="pres">
      <dgm:prSet presAssocID="{BEB4F499-4E50-4763-9289-D525AE94373B}" presName="rootConnector1" presStyleLbl="node1" presStyleIdx="0" presStyleCnt="0"/>
      <dgm:spPr/>
    </dgm:pt>
    <dgm:pt modelId="{C2CD0D0F-0C68-4798-B2D4-2898268705CF}" type="pres">
      <dgm:prSet presAssocID="{BEB4F499-4E50-4763-9289-D525AE94373B}" presName="hierChild2" presStyleCnt="0"/>
      <dgm:spPr/>
    </dgm:pt>
    <dgm:pt modelId="{9D2B4760-06F1-4882-BF9B-E3B27CF88817}" type="pres">
      <dgm:prSet presAssocID="{5BE91D03-4EDD-4D40-9242-5A32965D600E}" presName="Name37" presStyleLbl="parChTrans1D2" presStyleIdx="0" presStyleCnt="3"/>
      <dgm:spPr/>
    </dgm:pt>
    <dgm:pt modelId="{3F8D943A-A1C5-4F5A-9611-E9BC83AB1890}" type="pres">
      <dgm:prSet presAssocID="{BA672922-B775-4BDE-8D33-DE325A14A69A}" presName="hierRoot2" presStyleCnt="0">
        <dgm:presLayoutVars>
          <dgm:hierBranch val="init"/>
        </dgm:presLayoutVars>
      </dgm:prSet>
      <dgm:spPr/>
    </dgm:pt>
    <dgm:pt modelId="{3AE8C087-F6A8-430E-88F0-A47CDFE09ADE}" type="pres">
      <dgm:prSet presAssocID="{BA672922-B775-4BDE-8D33-DE325A14A69A}" presName="rootComposite" presStyleCnt="0"/>
      <dgm:spPr/>
    </dgm:pt>
    <dgm:pt modelId="{44D4ADBF-ECAE-4868-9F50-18F89286ABF9}" type="pres">
      <dgm:prSet presAssocID="{BA672922-B775-4BDE-8D33-DE325A14A69A}" presName="rootText" presStyleLbl="node2" presStyleIdx="0" presStyleCnt="3">
        <dgm:presLayoutVars>
          <dgm:chPref val="3"/>
        </dgm:presLayoutVars>
      </dgm:prSet>
      <dgm:spPr/>
    </dgm:pt>
    <dgm:pt modelId="{DB1F16BB-8521-470A-94D3-A78979C8F999}" type="pres">
      <dgm:prSet presAssocID="{BA672922-B775-4BDE-8D33-DE325A14A69A}" presName="rootConnector" presStyleLbl="node2" presStyleIdx="0" presStyleCnt="3"/>
      <dgm:spPr/>
    </dgm:pt>
    <dgm:pt modelId="{9AB7CC4B-8CB6-460C-9B42-FFA0A37266B1}" type="pres">
      <dgm:prSet presAssocID="{BA672922-B775-4BDE-8D33-DE325A14A69A}" presName="hierChild4" presStyleCnt="0"/>
      <dgm:spPr/>
    </dgm:pt>
    <dgm:pt modelId="{54015C00-D1CA-4FEB-A86E-AFFA4EE7B5E2}" type="pres">
      <dgm:prSet presAssocID="{BA672922-B775-4BDE-8D33-DE325A14A69A}" presName="hierChild5" presStyleCnt="0"/>
      <dgm:spPr/>
    </dgm:pt>
    <dgm:pt modelId="{8FB66037-4936-497F-8CB4-4D57B85DACD7}" type="pres">
      <dgm:prSet presAssocID="{759366CB-DE35-498D-BAAB-6F197D32B4A8}" presName="Name37" presStyleLbl="parChTrans1D2" presStyleIdx="1" presStyleCnt="3"/>
      <dgm:spPr/>
    </dgm:pt>
    <dgm:pt modelId="{666A8CD2-AD83-4E8A-8C3F-E80AEBCD438A}" type="pres">
      <dgm:prSet presAssocID="{A6B963B2-F63C-40C6-A5DC-157CEA1A4674}" presName="hierRoot2" presStyleCnt="0">
        <dgm:presLayoutVars>
          <dgm:hierBranch val="init"/>
        </dgm:presLayoutVars>
      </dgm:prSet>
      <dgm:spPr/>
    </dgm:pt>
    <dgm:pt modelId="{E64D8E99-DE08-41E5-8EFA-552CCCC29BCC}" type="pres">
      <dgm:prSet presAssocID="{A6B963B2-F63C-40C6-A5DC-157CEA1A4674}" presName="rootComposite" presStyleCnt="0"/>
      <dgm:spPr/>
    </dgm:pt>
    <dgm:pt modelId="{B5C28608-D61C-471B-8DAE-51576F946E34}" type="pres">
      <dgm:prSet presAssocID="{A6B963B2-F63C-40C6-A5DC-157CEA1A4674}" presName="rootText" presStyleLbl="node2" presStyleIdx="1" presStyleCnt="3">
        <dgm:presLayoutVars>
          <dgm:chPref val="3"/>
        </dgm:presLayoutVars>
      </dgm:prSet>
      <dgm:spPr/>
    </dgm:pt>
    <dgm:pt modelId="{86E8F990-4A33-4EEF-93BC-8BD79190B54B}" type="pres">
      <dgm:prSet presAssocID="{A6B963B2-F63C-40C6-A5DC-157CEA1A4674}" presName="rootConnector" presStyleLbl="node2" presStyleIdx="1" presStyleCnt="3"/>
      <dgm:spPr/>
    </dgm:pt>
    <dgm:pt modelId="{63F749F4-C760-4E97-AB13-D5423F33B685}" type="pres">
      <dgm:prSet presAssocID="{A6B963B2-F63C-40C6-A5DC-157CEA1A4674}" presName="hierChild4" presStyleCnt="0"/>
      <dgm:spPr/>
    </dgm:pt>
    <dgm:pt modelId="{65BE34BC-AE59-40D6-8883-46BE7D4A6F3B}" type="pres">
      <dgm:prSet presAssocID="{CE046DCE-B478-4A56-81FE-A8B85CCD771E}" presName="Name37" presStyleLbl="parChTrans1D3" presStyleIdx="0" presStyleCnt="2"/>
      <dgm:spPr/>
    </dgm:pt>
    <dgm:pt modelId="{48D1764A-AAE7-4D61-9BDE-49C46F6B92DD}" type="pres">
      <dgm:prSet presAssocID="{2854AA7E-B7B5-4CA8-8445-E67A532EDE05}" presName="hierRoot2" presStyleCnt="0">
        <dgm:presLayoutVars>
          <dgm:hierBranch val="init"/>
        </dgm:presLayoutVars>
      </dgm:prSet>
      <dgm:spPr/>
    </dgm:pt>
    <dgm:pt modelId="{8120E46A-FB48-4791-9AF9-6CFD6755220E}" type="pres">
      <dgm:prSet presAssocID="{2854AA7E-B7B5-4CA8-8445-E67A532EDE05}" presName="rootComposite" presStyleCnt="0"/>
      <dgm:spPr/>
    </dgm:pt>
    <dgm:pt modelId="{CA0AA5A8-1CF1-4B1B-927B-C92828234EBC}" type="pres">
      <dgm:prSet presAssocID="{2854AA7E-B7B5-4CA8-8445-E67A532EDE05}" presName="rootText" presStyleLbl="node3" presStyleIdx="0" presStyleCnt="2">
        <dgm:presLayoutVars>
          <dgm:chPref val="3"/>
        </dgm:presLayoutVars>
      </dgm:prSet>
      <dgm:spPr/>
    </dgm:pt>
    <dgm:pt modelId="{37DFD13C-5287-4B5F-A4F1-C346491B4A8A}" type="pres">
      <dgm:prSet presAssocID="{2854AA7E-B7B5-4CA8-8445-E67A532EDE05}" presName="rootConnector" presStyleLbl="node3" presStyleIdx="0" presStyleCnt="2"/>
      <dgm:spPr/>
    </dgm:pt>
    <dgm:pt modelId="{0896BB6D-8859-4ED7-ADB3-4F3BD2FBFF3A}" type="pres">
      <dgm:prSet presAssocID="{2854AA7E-B7B5-4CA8-8445-E67A532EDE05}" presName="hierChild4" presStyleCnt="0"/>
      <dgm:spPr/>
    </dgm:pt>
    <dgm:pt modelId="{34A795A9-D05A-4211-ACC1-8039D8177CB7}" type="pres">
      <dgm:prSet presAssocID="{2854AA7E-B7B5-4CA8-8445-E67A532EDE05}" presName="hierChild5" presStyleCnt="0"/>
      <dgm:spPr/>
    </dgm:pt>
    <dgm:pt modelId="{50C1DF0D-441D-45C3-995F-2F44DDEC96A8}" type="pres">
      <dgm:prSet presAssocID="{B6E854A1-FCD3-4982-BC4A-01A336D26AEF}" presName="Name37" presStyleLbl="parChTrans1D3" presStyleIdx="1" presStyleCnt="2"/>
      <dgm:spPr/>
    </dgm:pt>
    <dgm:pt modelId="{D4C7AC35-A5D3-43EF-9FD3-61189C3B8247}" type="pres">
      <dgm:prSet presAssocID="{DC4C67DA-0690-4D77-AC91-604A64609A32}" presName="hierRoot2" presStyleCnt="0">
        <dgm:presLayoutVars>
          <dgm:hierBranch val="init"/>
        </dgm:presLayoutVars>
      </dgm:prSet>
      <dgm:spPr/>
    </dgm:pt>
    <dgm:pt modelId="{7702F9E7-DE05-4BC7-AA37-39443CB59B06}" type="pres">
      <dgm:prSet presAssocID="{DC4C67DA-0690-4D77-AC91-604A64609A32}" presName="rootComposite" presStyleCnt="0"/>
      <dgm:spPr/>
    </dgm:pt>
    <dgm:pt modelId="{516E0710-FB79-4E5F-9120-2458D8341167}" type="pres">
      <dgm:prSet presAssocID="{DC4C67DA-0690-4D77-AC91-604A64609A32}" presName="rootText" presStyleLbl="node3" presStyleIdx="1" presStyleCnt="2">
        <dgm:presLayoutVars>
          <dgm:chPref val="3"/>
        </dgm:presLayoutVars>
      </dgm:prSet>
      <dgm:spPr/>
    </dgm:pt>
    <dgm:pt modelId="{3D75F3B4-1CD6-46A5-AF81-B0F426973A75}" type="pres">
      <dgm:prSet presAssocID="{DC4C67DA-0690-4D77-AC91-604A64609A32}" presName="rootConnector" presStyleLbl="node3" presStyleIdx="1" presStyleCnt="2"/>
      <dgm:spPr/>
    </dgm:pt>
    <dgm:pt modelId="{A10C7EC2-BF03-4F72-A127-9F35A6E1D56A}" type="pres">
      <dgm:prSet presAssocID="{DC4C67DA-0690-4D77-AC91-604A64609A32}" presName="hierChild4" presStyleCnt="0"/>
      <dgm:spPr/>
    </dgm:pt>
    <dgm:pt modelId="{46FF3D6B-47F9-4F0A-974A-BF56B2C9C787}" type="pres">
      <dgm:prSet presAssocID="{DC4C67DA-0690-4D77-AC91-604A64609A32}" presName="hierChild5" presStyleCnt="0"/>
      <dgm:spPr/>
    </dgm:pt>
    <dgm:pt modelId="{E29D4D32-6AB2-4CD1-9402-D46A48322936}" type="pres">
      <dgm:prSet presAssocID="{A6B963B2-F63C-40C6-A5DC-157CEA1A4674}" presName="hierChild5" presStyleCnt="0"/>
      <dgm:spPr/>
    </dgm:pt>
    <dgm:pt modelId="{CF97B41E-1279-48DF-82AD-CB8AE2920BB1}" type="pres">
      <dgm:prSet presAssocID="{0A1224D9-089A-45BD-8408-203E4E063A4F}" presName="Name37" presStyleLbl="parChTrans1D2" presStyleIdx="2" presStyleCnt="3"/>
      <dgm:spPr/>
    </dgm:pt>
    <dgm:pt modelId="{E532E28D-1607-46EF-8539-F107CACDA9BB}" type="pres">
      <dgm:prSet presAssocID="{549EB74B-3570-4707-B3C1-5F5B4B9791AB}" presName="hierRoot2" presStyleCnt="0">
        <dgm:presLayoutVars>
          <dgm:hierBranch val="init"/>
        </dgm:presLayoutVars>
      </dgm:prSet>
      <dgm:spPr/>
    </dgm:pt>
    <dgm:pt modelId="{49353E41-D4FD-4BE3-83A6-BB5E057EE09E}" type="pres">
      <dgm:prSet presAssocID="{549EB74B-3570-4707-B3C1-5F5B4B9791AB}" presName="rootComposite" presStyleCnt="0"/>
      <dgm:spPr/>
    </dgm:pt>
    <dgm:pt modelId="{671DA00D-25C3-4A21-A011-C42A014BC3B0}" type="pres">
      <dgm:prSet presAssocID="{549EB74B-3570-4707-B3C1-5F5B4B9791AB}" presName="rootText" presStyleLbl="node2" presStyleIdx="2" presStyleCnt="3" custLinFactNeighborX="1661">
        <dgm:presLayoutVars>
          <dgm:chPref val="3"/>
        </dgm:presLayoutVars>
      </dgm:prSet>
      <dgm:spPr/>
    </dgm:pt>
    <dgm:pt modelId="{63D9CE4D-938B-4A92-9673-D32A83CA21BB}" type="pres">
      <dgm:prSet presAssocID="{549EB74B-3570-4707-B3C1-5F5B4B9791AB}" presName="rootConnector" presStyleLbl="node2" presStyleIdx="2" presStyleCnt="3"/>
      <dgm:spPr/>
    </dgm:pt>
    <dgm:pt modelId="{3B20B160-5B35-4DD6-A1F4-DC51B8C4EE98}" type="pres">
      <dgm:prSet presAssocID="{549EB74B-3570-4707-B3C1-5F5B4B9791AB}" presName="hierChild4" presStyleCnt="0"/>
      <dgm:spPr/>
    </dgm:pt>
    <dgm:pt modelId="{8B92AD8E-1416-4E57-8834-4C9B9CE00C74}" type="pres">
      <dgm:prSet presAssocID="{549EB74B-3570-4707-B3C1-5F5B4B9791AB}" presName="hierChild5" presStyleCnt="0"/>
      <dgm:spPr/>
    </dgm:pt>
    <dgm:pt modelId="{0A514C22-6DB2-4EBF-91D1-23CD9BE55E09}" type="pres">
      <dgm:prSet presAssocID="{BEB4F499-4E50-4763-9289-D525AE94373B}" presName="hierChild3" presStyleCnt="0"/>
      <dgm:spPr/>
    </dgm:pt>
  </dgm:ptLst>
  <dgm:cxnLst>
    <dgm:cxn modelId="{8BF11F0E-1698-442A-9275-B0E4648598A9}" type="presOf" srcId="{BA672922-B775-4BDE-8D33-DE325A14A69A}" destId="{DB1F16BB-8521-470A-94D3-A78979C8F999}" srcOrd="1" destOrd="0" presId="urn:microsoft.com/office/officeart/2005/8/layout/orgChart1#1"/>
    <dgm:cxn modelId="{74A7790E-2304-48CB-8F21-3CAD70EEAD7E}" type="presOf" srcId="{B6E854A1-FCD3-4982-BC4A-01A336D26AEF}" destId="{50C1DF0D-441D-45C3-995F-2F44DDEC96A8}" srcOrd="0" destOrd="0" presId="urn:microsoft.com/office/officeart/2005/8/layout/orgChart1#1"/>
    <dgm:cxn modelId="{FDD00B16-D463-4FDC-A7DD-B1BCB4F4F252}" type="presOf" srcId="{5BE91D03-4EDD-4D40-9242-5A32965D600E}" destId="{9D2B4760-06F1-4882-BF9B-E3B27CF88817}" srcOrd="0" destOrd="0" presId="urn:microsoft.com/office/officeart/2005/8/layout/orgChart1#1"/>
    <dgm:cxn modelId="{75E3FB1D-2674-4379-A720-D5FF4396549A}" type="presOf" srcId="{549EB74B-3570-4707-B3C1-5F5B4B9791AB}" destId="{63D9CE4D-938B-4A92-9673-D32A83CA21BB}" srcOrd="1" destOrd="0" presId="urn:microsoft.com/office/officeart/2005/8/layout/orgChart1#1"/>
    <dgm:cxn modelId="{82E1FD20-72FE-46FD-9C9C-3DE8118D8AF0}" type="presOf" srcId="{BEB4F499-4E50-4763-9289-D525AE94373B}" destId="{1F1AF30A-7C4E-41BB-BC4C-2C6A07B7554E}" srcOrd="1" destOrd="0" presId="urn:microsoft.com/office/officeart/2005/8/layout/orgChart1#1"/>
    <dgm:cxn modelId="{B6248224-10D5-4AF1-802C-935EEC126D1A}" type="presOf" srcId="{759366CB-DE35-498D-BAAB-6F197D32B4A8}" destId="{8FB66037-4936-497F-8CB4-4D57B85DACD7}" srcOrd="0" destOrd="0" presId="urn:microsoft.com/office/officeart/2005/8/layout/orgChart1#1"/>
    <dgm:cxn modelId="{7DDCD924-20EE-44F4-88E8-92C7C7822BDB}" type="presOf" srcId="{0A1224D9-089A-45BD-8408-203E4E063A4F}" destId="{CF97B41E-1279-48DF-82AD-CB8AE2920BB1}" srcOrd="0" destOrd="0" presId="urn:microsoft.com/office/officeart/2005/8/layout/orgChart1#1"/>
    <dgm:cxn modelId="{90013561-D49D-4210-9221-0656542A1AA0}" srcId="{BEB4F499-4E50-4763-9289-D525AE94373B}" destId="{A6B963B2-F63C-40C6-A5DC-157CEA1A4674}" srcOrd="1" destOrd="0" parTransId="{759366CB-DE35-498D-BAAB-6F197D32B4A8}" sibTransId="{8987F49E-8F28-401E-B9CB-753580CEF180}"/>
    <dgm:cxn modelId="{C2D91842-A284-49DB-B3FF-BDCCBD274474}" type="presOf" srcId="{CE046DCE-B478-4A56-81FE-A8B85CCD771E}" destId="{65BE34BC-AE59-40D6-8883-46BE7D4A6F3B}" srcOrd="0" destOrd="0" presId="urn:microsoft.com/office/officeart/2005/8/layout/orgChart1#1"/>
    <dgm:cxn modelId="{CEF2AB4A-CADF-4C7F-80D7-1ED3791FE19A}" type="presOf" srcId="{DC4C67DA-0690-4D77-AC91-604A64609A32}" destId="{516E0710-FB79-4E5F-9120-2458D8341167}" srcOrd="0" destOrd="0" presId="urn:microsoft.com/office/officeart/2005/8/layout/orgChart1#1"/>
    <dgm:cxn modelId="{11F9856B-1BFC-4AAD-9E65-6492A3E81E46}" type="presOf" srcId="{A6B963B2-F63C-40C6-A5DC-157CEA1A4674}" destId="{86E8F990-4A33-4EEF-93BC-8BD79190B54B}" srcOrd="1" destOrd="0" presId="urn:microsoft.com/office/officeart/2005/8/layout/orgChart1#1"/>
    <dgm:cxn modelId="{F6EAF750-A63B-4898-96F1-7092D9919F6F}" type="presOf" srcId="{549EB74B-3570-4707-B3C1-5F5B4B9791AB}" destId="{671DA00D-25C3-4A21-A011-C42A014BC3B0}" srcOrd="0" destOrd="0" presId="urn:microsoft.com/office/officeart/2005/8/layout/orgChart1#1"/>
    <dgm:cxn modelId="{56C3F8A1-8B66-4C5F-BC59-9D8CB819E0A3}" type="presOf" srcId="{2854AA7E-B7B5-4CA8-8445-E67A532EDE05}" destId="{37DFD13C-5287-4B5F-A4F1-C346491B4A8A}" srcOrd="1" destOrd="0" presId="urn:microsoft.com/office/officeart/2005/8/layout/orgChart1#1"/>
    <dgm:cxn modelId="{34E040A2-8AB4-4516-87E6-B46778CB675F}" srcId="{BD912878-8DD9-4427-B6E5-A1C4153A6B08}" destId="{BEB4F499-4E50-4763-9289-D525AE94373B}" srcOrd="0" destOrd="0" parTransId="{CFA2C740-C9F7-4E41-8417-F2A3A2EAC772}" sibTransId="{B8B9F70A-80D3-44B4-BA44-AA254AF83D75}"/>
    <dgm:cxn modelId="{43FC46A4-4742-4A1A-83FE-CFE3C654DC18}" srcId="{BEB4F499-4E50-4763-9289-D525AE94373B}" destId="{549EB74B-3570-4707-B3C1-5F5B4B9791AB}" srcOrd="2" destOrd="0" parTransId="{0A1224D9-089A-45BD-8408-203E4E063A4F}" sibTransId="{B4C88ECA-EECF-4F6C-BF55-DAABB9E38E32}"/>
    <dgm:cxn modelId="{C78D15B2-DCDD-4403-B813-DAB08A510D73}" type="presOf" srcId="{DC4C67DA-0690-4D77-AC91-604A64609A32}" destId="{3D75F3B4-1CD6-46A5-AF81-B0F426973A75}" srcOrd="1" destOrd="0" presId="urn:microsoft.com/office/officeart/2005/8/layout/orgChart1#1"/>
    <dgm:cxn modelId="{6F08CCBE-254B-447A-87F1-5EAC7C18B7BC}" type="presOf" srcId="{2854AA7E-B7B5-4CA8-8445-E67A532EDE05}" destId="{CA0AA5A8-1CF1-4B1B-927B-C92828234EBC}" srcOrd="0" destOrd="0" presId="urn:microsoft.com/office/officeart/2005/8/layout/orgChart1#1"/>
    <dgm:cxn modelId="{806A4FC2-A18F-41D9-9F3B-0241D8C1F745}" type="presOf" srcId="{BA672922-B775-4BDE-8D33-DE325A14A69A}" destId="{44D4ADBF-ECAE-4868-9F50-18F89286ABF9}" srcOrd="0" destOrd="0" presId="urn:microsoft.com/office/officeart/2005/8/layout/orgChart1#1"/>
    <dgm:cxn modelId="{5D6B14D6-367F-41E9-8A5A-C99B679BDA04}" srcId="{BEB4F499-4E50-4763-9289-D525AE94373B}" destId="{BA672922-B775-4BDE-8D33-DE325A14A69A}" srcOrd="0" destOrd="0" parTransId="{5BE91D03-4EDD-4D40-9242-5A32965D600E}" sibTransId="{CA065B4A-96AC-44C9-9C84-587A4532CEE5}"/>
    <dgm:cxn modelId="{89E7C8DE-7B14-4978-A037-85D8438908DE}" type="presOf" srcId="{BEB4F499-4E50-4763-9289-D525AE94373B}" destId="{A358EF34-F619-43F8-8260-522BC43DB7BF}" srcOrd="0" destOrd="0" presId="urn:microsoft.com/office/officeart/2005/8/layout/orgChart1#1"/>
    <dgm:cxn modelId="{5F85BEE3-D058-48A5-94EB-DB640AF53F9B}" type="presOf" srcId="{A6B963B2-F63C-40C6-A5DC-157CEA1A4674}" destId="{B5C28608-D61C-471B-8DAE-51576F946E34}" srcOrd="0" destOrd="0" presId="urn:microsoft.com/office/officeart/2005/8/layout/orgChart1#1"/>
    <dgm:cxn modelId="{945755E8-612D-4238-8091-941A880825FC}" srcId="{A6B963B2-F63C-40C6-A5DC-157CEA1A4674}" destId="{DC4C67DA-0690-4D77-AC91-604A64609A32}" srcOrd="1" destOrd="0" parTransId="{B6E854A1-FCD3-4982-BC4A-01A336D26AEF}" sibTransId="{53C36C40-9FDA-4AFE-8F14-AAC5941851A5}"/>
    <dgm:cxn modelId="{14D694F1-D90F-4ACC-A86F-63C318FE5051}" type="presOf" srcId="{BD912878-8DD9-4427-B6E5-A1C4153A6B08}" destId="{31C5E25C-2B54-44C0-8789-266771C7672D}" srcOrd="0" destOrd="0" presId="urn:microsoft.com/office/officeart/2005/8/layout/orgChart1#1"/>
    <dgm:cxn modelId="{8340BAF4-AA83-4FFB-891A-FF8CC92F0E16}" srcId="{A6B963B2-F63C-40C6-A5DC-157CEA1A4674}" destId="{2854AA7E-B7B5-4CA8-8445-E67A532EDE05}" srcOrd="0" destOrd="0" parTransId="{CE046DCE-B478-4A56-81FE-A8B85CCD771E}" sibTransId="{080539E0-84EA-483C-9F3A-16DD4A5B57A1}"/>
    <dgm:cxn modelId="{A7AC9D4D-FD72-47A1-BB92-6765DE859127}" type="presParOf" srcId="{31C5E25C-2B54-44C0-8789-266771C7672D}" destId="{C2864505-8E94-4A8E-AD4E-87A285947006}" srcOrd="0" destOrd="0" presId="urn:microsoft.com/office/officeart/2005/8/layout/orgChart1#1"/>
    <dgm:cxn modelId="{EB3F1AE9-175E-486C-91FA-09E30024F4D0}" type="presParOf" srcId="{C2864505-8E94-4A8E-AD4E-87A285947006}" destId="{7B3E3298-039D-41B9-80A2-26E602B2E8AC}" srcOrd="0" destOrd="0" presId="urn:microsoft.com/office/officeart/2005/8/layout/orgChart1#1"/>
    <dgm:cxn modelId="{55F81B6A-BA11-46F9-BACD-A8084C78CE42}" type="presParOf" srcId="{7B3E3298-039D-41B9-80A2-26E602B2E8AC}" destId="{A358EF34-F619-43F8-8260-522BC43DB7BF}" srcOrd="0" destOrd="0" presId="urn:microsoft.com/office/officeart/2005/8/layout/orgChart1#1"/>
    <dgm:cxn modelId="{20484408-D8BA-4CB2-9660-8804282477A5}" type="presParOf" srcId="{7B3E3298-039D-41B9-80A2-26E602B2E8AC}" destId="{1F1AF30A-7C4E-41BB-BC4C-2C6A07B7554E}" srcOrd="1" destOrd="0" presId="urn:microsoft.com/office/officeart/2005/8/layout/orgChart1#1"/>
    <dgm:cxn modelId="{BF5A03E5-EC24-433D-91B5-74C10ED48AC5}" type="presParOf" srcId="{C2864505-8E94-4A8E-AD4E-87A285947006}" destId="{C2CD0D0F-0C68-4798-B2D4-2898268705CF}" srcOrd="1" destOrd="0" presId="urn:microsoft.com/office/officeart/2005/8/layout/orgChart1#1"/>
    <dgm:cxn modelId="{7D7F5101-400A-471D-A9D4-A0241BF3AD25}" type="presParOf" srcId="{C2CD0D0F-0C68-4798-B2D4-2898268705CF}" destId="{9D2B4760-06F1-4882-BF9B-E3B27CF88817}" srcOrd="0" destOrd="0" presId="urn:microsoft.com/office/officeart/2005/8/layout/orgChart1#1"/>
    <dgm:cxn modelId="{FD70BA55-0654-46F5-A5CE-3B8FC0185F9B}" type="presParOf" srcId="{C2CD0D0F-0C68-4798-B2D4-2898268705CF}" destId="{3F8D943A-A1C5-4F5A-9611-E9BC83AB1890}" srcOrd="1" destOrd="0" presId="urn:microsoft.com/office/officeart/2005/8/layout/orgChart1#1"/>
    <dgm:cxn modelId="{61AFEF2B-EFEB-489F-9E57-83231D0E5F56}" type="presParOf" srcId="{3F8D943A-A1C5-4F5A-9611-E9BC83AB1890}" destId="{3AE8C087-F6A8-430E-88F0-A47CDFE09ADE}" srcOrd="0" destOrd="0" presId="urn:microsoft.com/office/officeart/2005/8/layout/orgChart1#1"/>
    <dgm:cxn modelId="{67D37B03-A56B-4EDE-B937-261DA2D043A4}" type="presParOf" srcId="{3AE8C087-F6A8-430E-88F0-A47CDFE09ADE}" destId="{44D4ADBF-ECAE-4868-9F50-18F89286ABF9}" srcOrd="0" destOrd="0" presId="urn:microsoft.com/office/officeart/2005/8/layout/orgChart1#1"/>
    <dgm:cxn modelId="{DC4A1B24-F886-4D85-821A-660C578CCD10}" type="presParOf" srcId="{3AE8C087-F6A8-430E-88F0-A47CDFE09ADE}" destId="{DB1F16BB-8521-470A-94D3-A78979C8F999}" srcOrd="1" destOrd="0" presId="urn:microsoft.com/office/officeart/2005/8/layout/orgChart1#1"/>
    <dgm:cxn modelId="{F2EF02DE-EF68-4003-A5BA-BEDAED1617CA}" type="presParOf" srcId="{3F8D943A-A1C5-4F5A-9611-E9BC83AB1890}" destId="{9AB7CC4B-8CB6-460C-9B42-FFA0A37266B1}" srcOrd="1" destOrd="0" presId="urn:microsoft.com/office/officeart/2005/8/layout/orgChart1#1"/>
    <dgm:cxn modelId="{798A177F-0827-46DE-B42B-C6B2B016A493}" type="presParOf" srcId="{3F8D943A-A1C5-4F5A-9611-E9BC83AB1890}" destId="{54015C00-D1CA-4FEB-A86E-AFFA4EE7B5E2}" srcOrd="2" destOrd="0" presId="urn:microsoft.com/office/officeart/2005/8/layout/orgChart1#1"/>
    <dgm:cxn modelId="{7AFE16C1-E3DE-4513-93AA-84A7799991C8}" type="presParOf" srcId="{C2CD0D0F-0C68-4798-B2D4-2898268705CF}" destId="{8FB66037-4936-497F-8CB4-4D57B85DACD7}" srcOrd="2" destOrd="0" presId="urn:microsoft.com/office/officeart/2005/8/layout/orgChart1#1"/>
    <dgm:cxn modelId="{E462200D-C0EC-4329-B029-98AF0B3AA4DA}" type="presParOf" srcId="{C2CD0D0F-0C68-4798-B2D4-2898268705CF}" destId="{666A8CD2-AD83-4E8A-8C3F-E80AEBCD438A}" srcOrd="3" destOrd="0" presId="urn:microsoft.com/office/officeart/2005/8/layout/orgChart1#1"/>
    <dgm:cxn modelId="{2E9F28CF-54FD-4A9A-A23A-AF7524652C2E}" type="presParOf" srcId="{666A8CD2-AD83-4E8A-8C3F-E80AEBCD438A}" destId="{E64D8E99-DE08-41E5-8EFA-552CCCC29BCC}" srcOrd="0" destOrd="0" presId="urn:microsoft.com/office/officeart/2005/8/layout/orgChart1#1"/>
    <dgm:cxn modelId="{7BB98FFA-1B4C-42BF-B032-6229C0968BED}" type="presParOf" srcId="{E64D8E99-DE08-41E5-8EFA-552CCCC29BCC}" destId="{B5C28608-D61C-471B-8DAE-51576F946E34}" srcOrd="0" destOrd="0" presId="urn:microsoft.com/office/officeart/2005/8/layout/orgChart1#1"/>
    <dgm:cxn modelId="{2518F641-49DE-414A-8870-B83E1B454A2D}" type="presParOf" srcId="{E64D8E99-DE08-41E5-8EFA-552CCCC29BCC}" destId="{86E8F990-4A33-4EEF-93BC-8BD79190B54B}" srcOrd="1" destOrd="0" presId="urn:microsoft.com/office/officeart/2005/8/layout/orgChart1#1"/>
    <dgm:cxn modelId="{768274F1-2564-4924-8ED4-303D4FF51457}" type="presParOf" srcId="{666A8CD2-AD83-4E8A-8C3F-E80AEBCD438A}" destId="{63F749F4-C760-4E97-AB13-D5423F33B685}" srcOrd="1" destOrd="0" presId="urn:microsoft.com/office/officeart/2005/8/layout/orgChart1#1"/>
    <dgm:cxn modelId="{4E5C46CA-34E2-4E94-9B7C-D13FF9403290}" type="presParOf" srcId="{63F749F4-C760-4E97-AB13-D5423F33B685}" destId="{65BE34BC-AE59-40D6-8883-46BE7D4A6F3B}" srcOrd="0" destOrd="0" presId="urn:microsoft.com/office/officeart/2005/8/layout/orgChart1#1"/>
    <dgm:cxn modelId="{F23E03FC-29CA-4F6F-8CB3-80042D775785}" type="presParOf" srcId="{63F749F4-C760-4E97-AB13-D5423F33B685}" destId="{48D1764A-AAE7-4D61-9BDE-49C46F6B92DD}" srcOrd="1" destOrd="0" presId="urn:microsoft.com/office/officeart/2005/8/layout/orgChart1#1"/>
    <dgm:cxn modelId="{5D3496B7-114F-40DC-8E36-FAAA03EB3C02}" type="presParOf" srcId="{48D1764A-AAE7-4D61-9BDE-49C46F6B92DD}" destId="{8120E46A-FB48-4791-9AF9-6CFD6755220E}" srcOrd="0" destOrd="0" presId="urn:microsoft.com/office/officeart/2005/8/layout/orgChart1#1"/>
    <dgm:cxn modelId="{E28E82C8-D670-414E-B877-0AC9FE0CC692}" type="presParOf" srcId="{8120E46A-FB48-4791-9AF9-6CFD6755220E}" destId="{CA0AA5A8-1CF1-4B1B-927B-C92828234EBC}" srcOrd="0" destOrd="0" presId="urn:microsoft.com/office/officeart/2005/8/layout/orgChart1#1"/>
    <dgm:cxn modelId="{64EFE313-0FCF-43E9-AC7A-CD0207BCD13F}" type="presParOf" srcId="{8120E46A-FB48-4791-9AF9-6CFD6755220E}" destId="{37DFD13C-5287-4B5F-A4F1-C346491B4A8A}" srcOrd="1" destOrd="0" presId="urn:microsoft.com/office/officeart/2005/8/layout/orgChart1#1"/>
    <dgm:cxn modelId="{740AE013-CCD1-4389-9927-9AC03E115B96}" type="presParOf" srcId="{48D1764A-AAE7-4D61-9BDE-49C46F6B92DD}" destId="{0896BB6D-8859-4ED7-ADB3-4F3BD2FBFF3A}" srcOrd="1" destOrd="0" presId="urn:microsoft.com/office/officeart/2005/8/layout/orgChart1#1"/>
    <dgm:cxn modelId="{BE375E32-344D-4068-BD29-76ACC275EC2C}" type="presParOf" srcId="{48D1764A-AAE7-4D61-9BDE-49C46F6B92DD}" destId="{34A795A9-D05A-4211-ACC1-8039D8177CB7}" srcOrd="2" destOrd="0" presId="urn:microsoft.com/office/officeart/2005/8/layout/orgChart1#1"/>
    <dgm:cxn modelId="{4BE0126A-EC75-4921-A1DA-E079B1F6C9D3}" type="presParOf" srcId="{63F749F4-C760-4E97-AB13-D5423F33B685}" destId="{50C1DF0D-441D-45C3-995F-2F44DDEC96A8}" srcOrd="2" destOrd="0" presId="urn:microsoft.com/office/officeart/2005/8/layout/orgChart1#1"/>
    <dgm:cxn modelId="{74B8EAEF-12C8-441A-824E-792924BD9799}" type="presParOf" srcId="{63F749F4-C760-4E97-AB13-D5423F33B685}" destId="{D4C7AC35-A5D3-43EF-9FD3-61189C3B8247}" srcOrd="3" destOrd="0" presId="urn:microsoft.com/office/officeart/2005/8/layout/orgChart1#1"/>
    <dgm:cxn modelId="{82657FBF-7FCD-4029-9F74-DBBE1DCBA1FC}" type="presParOf" srcId="{D4C7AC35-A5D3-43EF-9FD3-61189C3B8247}" destId="{7702F9E7-DE05-4BC7-AA37-39443CB59B06}" srcOrd="0" destOrd="0" presId="urn:microsoft.com/office/officeart/2005/8/layout/orgChart1#1"/>
    <dgm:cxn modelId="{61DAFA54-0947-4775-B6AD-C68EA5AF2069}" type="presParOf" srcId="{7702F9E7-DE05-4BC7-AA37-39443CB59B06}" destId="{516E0710-FB79-4E5F-9120-2458D8341167}" srcOrd="0" destOrd="0" presId="urn:microsoft.com/office/officeart/2005/8/layout/orgChart1#1"/>
    <dgm:cxn modelId="{8961F96C-8AB1-492F-9D80-D829A46A0D40}" type="presParOf" srcId="{7702F9E7-DE05-4BC7-AA37-39443CB59B06}" destId="{3D75F3B4-1CD6-46A5-AF81-B0F426973A75}" srcOrd="1" destOrd="0" presId="urn:microsoft.com/office/officeart/2005/8/layout/orgChart1#1"/>
    <dgm:cxn modelId="{8195F428-EA9B-4D19-8FB1-AD5C0F9A9C71}" type="presParOf" srcId="{D4C7AC35-A5D3-43EF-9FD3-61189C3B8247}" destId="{A10C7EC2-BF03-4F72-A127-9F35A6E1D56A}" srcOrd="1" destOrd="0" presId="urn:microsoft.com/office/officeart/2005/8/layout/orgChart1#1"/>
    <dgm:cxn modelId="{914F19B7-D8B0-4E3C-AC80-3F809ABA7FB7}" type="presParOf" srcId="{D4C7AC35-A5D3-43EF-9FD3-61189C3B8247}" destId="{46FF3D6B-47F9-4F0A-974A-BF56B2C9C787}" srcOrd="2" destOrd="0" presId="urn:microsoft.com/office/officeart/2005/8/layout/orgChart1#1"/>
    <dgm:cxn modelId="{D4BD4402-0D82-42D1-A830-04EFFC2F9C1B}" type="presParOf" srcId="{666A8CD2-AD83-4E8A-8C3F-E80AEBCD438A}" destId="{E29D4D32-6AB2-4CD1-9402-D46A48322936}" srcOrd="2" destOrd="0" presId="urn:microsoft.com/office/officeart/2005/8/layout/orgChart1#1"/>
    <dgm:cxn modelId="{34D8F658-89DC-4855-BD92-93573FB8FBFC}" type="presParOf" srcId="{C2CD0D0F-0C68-4798-B2D4-2898268705CF}" destId="{CF97B41E-1279-48DF-82AD-CB8AE2920BB1}" srcOrd="4" destOrd="0" presId="urn:microsoft.com/office/officeart/2005/8/layout/orgChart1#1"/>
    <dgm:cxn modelId="{F6EC4CC6-1B56-475D-B158-E1861308723A}" type="presParOf" srcId="{C2CD0D0F-0C68-4798-B2D4-2898268705CF}" destId="{E532E28D-1607-46EF-8539-F107CACDA9BB}" srcOrd="5" destOrd="0" presId="urn:microsoft.com/office/officeart/2005/8/layout/orgChart1#1"/>
    <dgm:cxn modelId="{000115E9-BF14-4697-AB66-43691542E6CD}" type="presParOf" srcId="{E532E28D-1607-46EF-8539-F107CACDA9BB}" destId="{49353E41-D4FD-4BE3-83A6-BB5E057EE09E}" srcOrd="0" destOrd="0" presId="urn:microsoft.com/office/officeart/2005/8/layout/orgChart1#1"/>
    <dgm:cxn modelId="{BFA2F2AD-B6AA-4673-AF6E-658949D8D9FF}" type="presParOf" srcId="{49353E41-D4FD-4BE3-83A6-BB5E057EE09E}" destId="{671DA00D-25C3-4A21-A011-C42A014BC3B0}" srcOrd="0" destOrd="0" presId="urn:microsoft.com/office/officeart/2005/8/layout/orgChart1#1"/>
    <dgm:cxn modelId="{A9277AB8-857A-474B-A1E7-17CCF7A3505E}" type="presParOf" srcId="{49353E41-D4FD-4BE3-83A6-BB5E057EE09E}" destId="{63D9CE4D-938B-4A92-9673-D32A83CA21BB}" srcOrd="1" destOrd="0" presId="urn:microsoft.com/office/officeart/2005/8/layout/orgChart1#1"/>
    <dgm:cxn modelId="{14367BD5-6C73-471E-9F0C-200162F76DBB}" type="presParOf" srcId="{E532E28D-1607-46EF-8539-F107CACDA9BB}" destId="{3B20B160-5B35-4DD6-A1F4-DC51B8C4EE98}" srcOrd="1" destOrd="0" presId="urn:microsoft.com/office/officeart/2005/8/layout/orgChart1#1"/>
    <dgm:cxn modelId="{9EC54A25-BF20-43B7-9AFA-5AFA2CF5D774}" type="presParOf" srcId="{E532E28D-1607-46EF-8539-F107CACDA9BB}" destId="{8B92AD8E-1416-4E57-8834-4C9B9CE00C74}" srcOrd="2" destOrd="0" presId="urn:microsoft.com/office/officeart/2005/8/layout/orgChart1#1"/>
    <dgm:cxn modelId="{3461E7AC-2151-4806-8F8F-953E8A286E77}" type="presParOf" srcId="{C2864505-8E94-4A8E-AD4E-87A285947006}" destId="{0A514C22-6DB2-4EBF-91D1-23CD9BE55E09}" srcOrd="2" destOrd="0" presId="urn:microsoft.com/office/officeart/2005/8/layout/orgChart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8C6F7-6D85-4014-B013-D8E87EEABAC7}" type="doc">
      <dgm:prSet loTypeId="urn:microsoft.com/office/officeart/2005/8/layout/hList1" loCatId="list" qsTypeId="urn:microsoft.com/office/officeart/2005/8/quickstyle/simple1#4" qsCatId="simple" csTypeId="urn:microsoft.com/office/officeart/2005/8/colors/accent1_2#5" csCatId="accent1" phldr="1"/>
      <dgm:spPr/>
      <dgm:t>
        <a:bodyPr/>
        <a:lstStyle/>
        <a:p>
          <a:endParaRPr lang="es-ES"/>
        </a:p>
      </dgm:t>
    </dgm:pt>
    <dgm:pt modelId="{8C2B1C81-261D-4A86-B64C-DC1165C16208}">
      <dgm:prSet phldrT="[Texto]"/>
      <dgm:spPr/>
      <dgm:t>
        <a:bodyPr/>
        <a:lstStyle/>
        <a:p>
          <a:r>
            <a:rPr lang="es-ES" b="1" dirty="0"/>
            <a:t>Consultar las normas, constitución política, leyes y decretos nacionales que regulen el tema: </a:t>
          </a:r>
          <a:endParaRPr lang="es-ES" dirty="0"/>
        </a:p>
      </dgm:t>
    </dgm:pt>
    <dgm:pt modelId="{E0608371-1275-4747-92FF-610B96D3D7EC}" type="parTrans" cxnId="{0570AF35-ABD2-4F9D-86A1-AB53AD5806A5}">
      <dgm:prSet/>
      <dgm:spPr/>
      <dgm:t>
        <a:bodyPr/>
        <a:lstStyle/>
        <a:p>
          <a:endParaRPr lang="es-ES"/>
        </a:p>
      </dgm:t>
    </dgm:pt>
    <dgm:pt modelId="{1FCC1F20-B9DB-4847-AD9A-935A4F471D9F}" type="sibTrans" cxnId="{0570AF35-ABD2-4F9D-86A1-AB53AD5806A5}">
      <dgm:prSet/>
      <dgm:spPr/>
      <dgm:t>
        <a:bodyPr/>
        <a:lstStyle/>
        <a:p>
          <a:endParaRPr lang="es-ES"/>
        </a:p>
      </dgm:t>
    </dgm:pt>
    <dgm:pt modelId="{757F420B-2DB3-459E-BF99-AD6C179DBCCB}">
      <dgm:prSet phldrT="[Texto]"/>
      <dgm:spPr/>
      <dgm:t>
        <a:bodyPr/>
        <a:lstStyle/>
        <a:p>
          <a:r>
            <a:rPr lang="es-ES" dirty="0">
              <a:hlinkClick xmlns:r="http://schemas.openxmlformats.org/officeDocument/2006/relationships" r:id="rId1"/>
            </a:rPr>
            <a:t>www.secretariasenado.gov.co</a:t>
          </a:r>
          <a:endParaRPr lang="es-ES" dirty="0"/>
        </a:p>
      </dgm:t>
    </dgm:pt>
    <dgm:pt modelId="{1662D3F7-AFDA-4AF4-A784-D5554034D063}" type="parTrans" cxnId="{BE24B6AF-3361-4FE1-9CE5-D851B2F4D36D}">
      <dgm:prSet/>
      <dgm:spPr/>
      <dgm:t>
        <a:bodyPr/>
        <a:lstStyle/>
        <a:p>
          <a:endParaRPr lang="es-ES"/>
        </a:p>
      </dgm:t>
    </dgm:pt>
    <dgm:pt modelId="{BDC19800-4288-4386-97D7-1C73D58A584B}" type="sibTrans" cxnId="{BE24B6AF-3361-4FE1-9CE5-D851B2F4D36D}">
      <dgm:prSet/>
      <dgm:spPr/>
      <dgm:t>
        <a:bodyPr/>
        <a:lstStyle/>
        <a:p>
          <a:endParaRPr lang="es-ES"/>
        </a:p>
      </dgm:t>
    </dgm:pt>
    <dgm:pt modelId="{146E2365-B96F-45C0-ADE3-27927E254A0B}">
      <dgm:prSet/>
      <dgm:spPr/>
      <dgm:t>
        <a:bodyPr/>
        <a:lstStyle/>
        <a:p>
          <a:pPr>
            <a:buFont typeface="Symbol" panose="05050102010706020507" pitchFamily="18" charset="2"/>
            <a:buChar char=""/>
          </a:pPr>
          <a:r>
            <a:rPr lang="es-ES" dirty="0">
              <a:hlinkClick xmlns:r="http://schemas.openxmlformats.org/officeDocument/2006/relationships" r:id="rId2"/>
            </a:rPr>
            <a:t>www.funcionpublica.gov.co/eva/gestornormativo</a:t>
          </a:r>
          <a:endParaRPr lang="es-ES" dirty="0"/>
        </a:p>
      </dgm:t>
    </dgm:pt>
    <dgm:pt modelId="{CD4247C3-1651-4D78-AE85-D119E82397BF}" type="parTrans" cxnId="{D7BB6366-0BB8-4829-9580-F30B37973089}">
      <dgm:prSet/>
      <dgm:spPr/>
      <dgm:t>
        <a:bodyPr/>
        <a:lstStyle/>
        <a:p>
          <a:endParaRPr lang="es-ES"/>
        </a:p>
      </dgm:t>
    </dgm:pt>
    <dgm:pt modelId="{885ADCA4-254D-4DE6-A96B-C4ABEB74C08A}" type="sibTrans" cxnId="{D7BB6366-0BB8-4829-9580-F30B37973089}">
      <dgm:prSet/>
      <dgm:spPr/>
      <dgm:t>
        <a:bodyPr/>
        <a:lstStyle/>
        <a:p>
          <a:endParaRPr lang="es-ES"/>
        </a:p>
      </dgm:t>
    </dgm:pt>
    <dgm:pt modelId="{8DBFD1FC-29C9-4F66-9005-0E4DE31F873D}">
      <dgm:prSet/>
      <dgm:spPr/>
      <dgm:t>
        <a:bodyPr/>
        <a:lstStyle/>
        <a:p>
          <a:r>
            <a:rPr lang="es-ES" b="1" dirty="0"/>
            <a:t>sitios oficiales de las entidades del estado: </a:t>
          </a:r>
          <a:endParaRPr lang="es-ES" dirty="0"/>
        </a:p>
      </dgm:t>
    </dgm:pt>
    <dgm:pt modelId="{C4D67AA9-BA1D-433C-AF92-897E2364898F}" type="parTrans" cxnId="{A3D9B1E5-81EB-4C46-A93B-B3F679A3DB81}">
      <dgm:prSet/>
      <dgm:spPr/>
      <dgm:t>
        <a:bodyPr/>
        <a:lstStyle/>
        <a:p>
          <a:endParaRPr lang="es-ES"/>
        </a:p>
      </dgm:t>
    </dgm:pt>
    <dgm:pt modelId="{13208E10-913B-4068-80B6-3A9145001236}" type="sibTrans" cxnId="{A3D9B1E5-81EB-4C46-A93B-B3F679A3DB81}">
      <dgm:prSet/>
      <dgm:spPr/>
      <dgm:t>
        <a:bodyPr/>
        <a:lstStyle/>
        <a:p>
          <a:endParaRPr lang="es-ES"/>
        </a:p>
      </dgm:t>
    </dgm:pt>
    <dgm:pt modelId="{BF641D64-7D13-4AA2-853C-98CDD6ADBC22}">
      <dgm:prSet/>
      <dgm:spPr/>
      <dgm:t>
        <a:bodyPr/>
        <a:lstStyle/>
        <a:p>
          <a:r>
            <a:rPr lang="es-ES" dirty="0">
              <a:effectLst/>
              <a:latin typeface="Arial" panose="020B0604020202020204" pitchFamily="34" charset="0"/>
              <a:ea typeface="Calibri" panose="020F0502020204030204" pitchFamily="34" charset="0"/>
            </a:rPr>
            <a:t>documentos, manuales, guías, protocolos, textos, informes, que explican y desarrollan el deber de la gestión del estado</a:t>
          </a:r>
          <a:endParaRPr lang="es-ES" dirty="0"/>
        </a:p>
      </dgm:t>
    </dgm:pt>
    <dgm:pt modelId="{1D08577E-8AE7-4557-ABCD-28C1A8A5D704}" type="parTrans" cxnId="{4A3E1944-7F22-4822-81AC-018DEB8E5A2D}">
      <dgm:prSet/>
      <dgm:spPr/>
      <dgm:t>
        <a:bodyPr/>
        <a:lstStyle/>
        <a:p>
          <a:endParaRPr lang="es-ES"/>
        </a:p>
      </dgm:t>
    </dgm:pt>
    <dgm:pt modelId="{642A8B23-4DF7-4666-A8A4-04C3D2C43FF4}" type="sibTrans" cxnId="{4A3E1944-7F22-4822-81AC-018DEB8E5A2D}">
      <dgm:prSet/>
      <dgm:spPr/>
      <dgm:t>
        <a:bodyPr/>
        <a:lstStyle/>
        <a:p>
          <a:endParaRPr lang="es-ES"/>
        </a:p>
      </dgm:t>
    </dgm:pt>
    <dgm:pt modelId="{4D2C4174-1A09-4909-A484-21009240D85C}" type="pres">
      <dgm:prSet presAssocID="{1858C6F7-6D85-4014-B013-D8E87EEABAC7}" presName="Name0" presStyleCnt="0">
        <dgm:presLayoutVars>
          <dgm:dir/>
          <dgm:animLvl val="lvl"/>
          <dgm:resizeHandles val="exact"/>
        </dgm:presLayoutVars>
      </dgm:prSet>
      <dgm:spPr/>
    </dgm:pt>
    <dgm:pt modelId="{025F205B-3A80-467C-A479-E97892511D32}" type="pres">
      <dgm:prSet presAssocID="{8C2B1C81-261D-4A86-B64C-DC1165C16208}" presName="composite" presStyleCnt="0"/>
      <dgm:spPr/>
    </dgm:pt>
    <dgm:pt modelId="{E33698DB-02B6-408E-999E-4952566E3963}" type="pres">
      <dgm:prSet presAssocID="{8C2B1C81-261D-4A86-B64C-DC1165C16208}" presName="parTx" presStyleLbl="alignNode1" presStyleIdx="0" presStyleCnt="2" custLinFactNeighborX="5540" custLinFactNeighborY="3069">
        <dgm:presLayoutVars>
          <dgm:chMax val="0"/>
          <dgm:chPref val="0"/>
          <dgm:bulletEnabled val="1"/>
        </dgm:presLayoutVars>
      </dgm:prSet>
      <dgm:spPr/>
    </dgm:pt>
    <dgm:pt modelId="{5C470FA8-CD0F-4345-ADB5-5A0BBD882556}" type="pres">
      <dgm:prSet presAssocID="{8C2B1C81-261D-4A86-B64C-DC1165C16208}" presName="desTx" presStyleLbl="alignAccFollowNode1" presStyleIdx="0" presStyleCnt="2" custScaleX="99771" custScaleY="100000" custLinFactNeighborX="5698" custLinFactNeighborY="2050">
        <dgm:presLayoutVars>
          <dgm:bulletEnabled val="1"/>
        </dgm:presLayoutVars>
      </dgm:prSet>
      <dgm:spPr/>
    </dgm:pt>
    <dgm:pt modelId="{A0654591-8590-45C1-9896-EFCCC698DFD7}" type="pres">
      <dgm:prSet presAssocID="{1FCC1F20-B9DB-4847-AD9A-935A4F471D9F}" presName="space" presStyleCnt="0"/>
      <dgm:spPr/>
    </dgm:pt>
    <dgm:pt modelId="{ECB37209-2552-4407-9E3E-2C06D78F9243}" type="pres">
      <dgm:prSet presAssocID="{8DBFD1FC-29C9-4F66-9005-0E4DE31F873D}" presName="composite" presStyleCnt="0"/>
      <dgm:spPr/>
    </dgm:pt>
    <dgm:pt modelId="{163E6000-3356-468E-AAD5-517D77835465}" type="pres">
      <dgm:prSet presAssocID="{8DBFD1FC-29C9-4F66-9005-0E4DE31F873D}" presName="parTx" presStyleLbl="alignNode1" presStyleIdx="1" presStyleCnt="2" custLinFactNeighborX="-3964" custLinFactNeighborY="4838">
        <dgm:presLayoutVars>
          <dgm:chMax val="0"/>
          <dgm:chPref val="0"/>
          <dgm:bulletEnabled val="1"/>
        </dgm:presLayoutVars>
      </dgm:prSet>
      <dgm:spPr/>
    </dgm:pt>
    <dgm:pt modelId="{D32793FE-F803-41A3-B11C-297E193390B1}" type="pres">
      <dgm:prSet presAssocID="{8DBFD1FC-29C9-4F66-9005-0E4DE31F873D}" presName="desTx" presStyleLbl="alignAccFollowNode1" presStyleIdx="1" presStyleCnt="2" custScaleY="100000" custLinFactNeighborX="-4398" custLinFactNeighborY="2528">
        <dgm:presLayoutVars>
          <dgm:bulletEnabled val="1"/>
        </dgm:presLayoutVars>
      </dgm:prSet>
      <dgm:spPr/>
    </dgm:pt>
  </dgm:ptLst>
  <dgm:cxnLst>
    <dgm:cxn modelId="{25598025-B21A-4429-8E60-923E124CE3B7}" type="presOf" srcId="{8DBFD1FC-29C9-4F66-9005-0E4DE31F873D}" destId="{163E6000-3356-468E-AAD5-517D77835465}" srcOrd="0" destOrd="0" presId="urn:microsoft.com/office/officeart/2005/8/layout/hList1"/>
    <dgm:cxn modelId="{0570AF35-ABD2-4F9D-86A1-AB53AD5806A5}" srcId="{1858C6F7-6D85-4014-B013-D8E87EEABAC7}" destId="{8C2B1C81-261D-4A86-B64C-DC1165C16208}" srcOrd="0" destOrd="0" parTransId="{E0608371-1275-4747-92FF-610B96D3D7EC}" sibTransId="{1FCC1F20-B9DB-4847-AD9A-935A4F471D9F}"/>
    <dgm:cxn modelId="{9C02AA37-0297-4B24-BFF6-C7A00E82C9A2}" type="presOf" srcId="{146E2365-B96F-45C0-ADE3-27927E254A0B}" destId="{5C470FA8-CD0F-4345-ADB5-5A0BBD882556}" srcOrd="0" destOrd="1" presId="urn:microsoft.com/office/officeart/2005/8/layout/hList1"/>
    <dgm:cxn modelId="{8BD20B39-798B-4076-AC83-7C32C5764CFF}" type="presOf" srcId="{8C2B1C81-261D-4A86-B64C-DC1165C16208}" destId="{E33698DB-02B6-408E-999E-4952566E3963}" srcOrd="0" destOrd="0" presId="urn:microsoft.com/office/officeart/2005/8/layout/hList1"/>
    <dgm:cxn modelId="{E51FAD5E-89ED-41B0-954E-56368249A04B}" type="presOf" srcId="{1858C6F7-6D85-4014-B013-D8E87EEABAC7}" destId="{4D2C4174-1A09-4909-A484-21009240D85C}" srcOrd="0" destOrd="0" presId="urn:microsoft.com/office/officeart/2005/8/layout/hList1"/>
    <dgm:cxn modelId="{4A3E1944-7F22-4822-81AC-018DEB8E5A2D}" srcId="{8DBFD1FC-29C9-4F66-9005-0E4DE31F873D}" destId="{BF641D64-7D13-4AA2-853C-98CDD6ADBC22}" srcOrd="0" destOrd="0" parTransId="{1D08577E-8AE7-4557-ABCD-28C1A8A5D704}" sibTransId="{642A8B23-4DF7-4666-A8A4-04C3D2C43FF4}"/>
    <dgm:cxn modelId="{D7BB6366-0BB8-4829-9580-F30B37973089}" srcId="{8C2B1C81-261D-4A86-B64C-DC1165C16208}" destId="{146E2365-B96F-45C0-ADE3-27927E254A0B}" srcOrd="1" destOrd="0" parTransId="{CD4247C3-1651-4D78-AE85-D119E82397BF}" sibTransId="{885ADCA4-254D-4DE6-A96B-C4ABEB74C08A}"/>
    <dgm:cxn modelId="{7825E06A-6664-47E7-88D6-9B763A63583C}" type="presOf" srcId="{757F420B-2DB3-459E-BF99-AD6C179DBCCB}" destId="{5C470FA8-CD0F-4345-ADB5-5A0BBD882556}" srcOrd="0" destOrd="0" presId="urn:microsoft.com/office/officeart/2005/8/layout/hList1"/>
    <dgm:cxn modelId="{BE24B6AF-3361-4FE1-9CE5-D851B2F4D36D}" srcId="{8C2B1C81-261D-4A86-B64C-DC1165C16208}" destId="{757F420B-2DB3-459E-BF99-AD6C179DBCCB}" srcOrd="0" destOrd="0" parTransId="{1662D3F7-AFDA-4AF4-A784-D5554034D063}" sibTransId="{BDC19800-4288-4386-97D7-1C73D58A584B}"/>
    <dgm:cxn modelId="{39D74ABC-081D-49B8-9A43-40DE43C65577}" type="presOf" srcId="{BF641D64-7D13-4AA2-853C-98CDD6ADBC22}" destId="{D32793FE-F803-41A3-B11C-297E193390B1}" srcOrd="0" destOrd="0" presId="urn:microsoft.com/office/officeart/2005/8/layout/hList1"/>
    <dgm:cxn modelId="{A3D9B1E5-81EB-4C46-A93B-B3F679A3DB81}" srcId="{1858C6F7-6D85-4014-B013-D8E87EEABAC7}" destId="{8DBFD1FC-29C9-4F66-9005-0E4DE31F873D}" srcOrd="1" destOrd="0" parTransId="{C4D67AA9-BA1D-433C-AF92-897E2364898F}" sibTransId="{13208E10-913B-4068-80B6-3A9145001236}"/>
    <dgm:cxn modelId="{83C2D0E8-1F60-4673-9EBE-32EE7EC4DD4A}" type="presParOf" srcId="{4D2C4174-1A09-4909-A484-21009240D85C}" destId="{025F205B-3A80-467C-A479-E97892511D32}" srcOrd="0" destOrd="0" presId="urn:microsoft.com/office/officeart/2005/8/layout/hList1"/>
    <dgm:cxn modelId="{49EEEE00-D397-4E2F-8F3F-43D8383A7E8E}" type="presParOf" srcId="{025F205B-3A80-467C-A479-E97892511D32}" destId="{E33698DB-02B6-408E-999E-4952566E3963}" srcOrd="0" destOrd="0" presId="urn:microsoft.com/office/officeart/2005/8/layout/hList1"/>
    <dgm:cxn modelId="{B38325C2-48AD-40ED-A0C7-498F2B271D12}" type="presParOf" srcId="{025F205B-3A80-467C-A479-E97892511D32}" destId="{5C470FA8-CD0F-4345-ADB5-5A0BBD882556}" srcOrd="1" destOrd="0" presId="urn:microsoft.com/office/officeart/2005/8/layout/hList1"/>
    <dgm:cxn modelId="{B94CFC94-4B78-486D-8238-9A3F97D1E3FC}" type="presParOf" srcId="{4D2C4174-1A09-4909-A484-21009240D85C}" destId="{A0654591-8590-45C1-9896-EFCCC698DFD7}" srcOrd="1" destOrd="0" presId="urn:microsoft.com/office/officeart/2005/8/layout/hList1"/>
    <dgm:cxn modelId="{D2C37FDA-6D61-4478-B82A-120D5253B3E0}" type="presParOf" srcId="{4D2C4174-1A09-4909-A484-21009240D85C}" destId="{ECB37209-2552-4407-9E3E-2C06D78F9243}" srcOrd="2" destOrd="0" presId="urn:microsoft.com/office/officeart/2005/8/layout/hList1"/>
    <dgm:cxn modelId="{828F099A-ACFB-4644-8175-D94EBA5C929C}" type="presParOf" srcId="{ECB37209-2552-4407-9E3E-2C06D78F9243}" destId="{163E6000-3356-468E-AAD5-517D77835465}" srcOrd="0" destOrd="0" presId="urn:microsoft.com/office/officeart/2005/8/layout/hList1"/>
    <dgm:cxn modelId="{6B3C799C-77D7-4194-87DC-41641238ECB8}" type="presParOf" srcId="{ECB37209-2552-4407-9E3E-2C06D78F9243}" destId="{D32793FE-F803-41A3-B11C-297E193390B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00A40-0CAA-4CCA-AE0B-2D646731B59E}">
      <dsp:nvSpPr>
        <dsp:cNvPr id="0" name=""/>
        <dsp:cNvSpPr/>
      </dsp:nvSpPr>
      <dsp:spPr>
        <a:xfrm rot="10800000">
          <a:off x="1275059" y="9109"/>
          <a:ext cx="3097172" cy="784651"/>
        </a:xfrm>
        <a:prstGeom prst="homePlat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009"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t>Estabilidad Laboral</a:t>
          </a:r>
        </a:p>
      </dsp:txBody>
      <dsp:txXfrm rot="10800000">
        <a:off x="1471222" y="9109"/>
        <a:ext cx="2901009" cy="784651"/>
      </dsp:txXfrm>
    </dsp:sp>
    <dsp:sp modelId="{0F514460-20FA-4C3F-AB73-D867F4151CD8}">
      <dsp:nvSpPr>
        <dsp:cNvPr id="0" name=""/>
        <dsp:cNvSpPr/>
      </dsp:nvSpPr>
      <dsp:spPr>
        <a:xfrm>
          <a:off x="659859" y="117"/>
          <a:ext cx="784651" cy="7846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271E1-96DB-419C-955E-90422CE6F51F}">
      <dsp:nvSpPr>
        <dsp:cNvPr id="0" name=""/>
        <dsp:cNvSpPr/>
      </dsp:nvSpPr>
      <dsp:spPr>
        <a:xfrm rot="10800000">
          <a:off x="1264258" y="1045623"/>
          <a:ext cx="3128422" cy="784651"/>
        </a:xfrm>
        <a:prstGeom prst="homePlat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009"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t>Ingreso y ascenso basado en el mérito</a:t>
          </a:r>
        </a:p>
      </dsp:txBody>
      <dsp:txXfrm rot="10800000">
        <a:off x="1460421" y="1045623"/>
        <a:ext cx="2932259" cy="784651"/>
      </dsp:txXfrm>
    </dsp:sp>
    <dsp:sp modelId="{D189512F-2130-4479-B1AD-5773D220C0E1}">
      <dsp:nvSpPr>
        <dsp:cNvPr id="0" name=""/>
        <dsp:cNvSpPr/>
      </dsp:nvSpPr>
      <dsp:spPr>
        <a:xfrm>
          <a:off x="652047" y="1018992"/>
          <a:ext cx="784651" cy="78465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FBE68-5EB8-4E21-8501-F51BF6C1788D}">
      <dsp:nvSpPr>
        <dsp:cNvPr id="0" name=""/>
        <dsp:cNvSpPr/>
      </dsp:nvSpPr>
      <dsp:spPr>
        <a:xfrm rot="10800000">
          <a:off x="1084523" y="2037985"/>
          <a:ext cx="3308774" cy="784651"/>
        </a:xfrm>
        <a:prstGeom prst="homePlat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009"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t>Desarrollo y Crecimiento profesional y laboral</a:t>
          </a:r>
        </a:p>
      </dsp:txBody>
      <dsp:txXfrm rot="10800000">
        <a:off x="1280686" y="2037985"/>
        <a:ext cx="3112611" cy="784651"/>
      </dsp:txXfrm>
    </dsp:sp>
    <dsp:sp modelId="{5C41BE96-1F99-4EA6-B586-CC8FE3D98630}">
      <dsp:nvSpPr>
        <dsp:cNvPr id="0" name=""/>
        <dsp:cNvSpPr/>
      </dsp:nvSpPr>
      <dsp:spPr>
        <a:xfrm>
          <a:off x="606958" y="2037868"/>
          <a:ext cx="784651" cy="78465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00A40-0CAA-4CCA-AE0B-2D646731B59E}">
      <dsp:nvSpPr>
        <dsp:cNvPr id="0" name=""/>
        <dsp:cNvSpPr/>
      </dsp:nvSpPr>
      <dsp:spPr>
        <a:xfrm rot="10800000">
          <a:off x="1230999" y="0"/>
          <a:ext cx="2994657" cy="740962"/>
        </a:xfrm>
        <a:prstGeom prst="homePlat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744"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t>Evaluación objetiva de desempeño</a:t>
          </a:r>
        </a:p>
      </dsp:txBody>
      <dsp:txXfrm rot="10800000">
        <a:off x="1416239" y="0"/>
        <a:ext cx="2809417" cy="740962"/>
      </dsp:txXfrm>
    </dsp:sp>
    <dsp:sp modelId="{0F514460-20FA-4C3F-AB73-D867F4151CD8}">
      <dsp:nvSpPr>
        <dsp:cNvPr id="0" name=""/>
        <dsp:cNvSpPr/>
      </dsp:nvSpPr>
      <dsp:spPr>
        <a:xfrm>
          <a:off x="676136" y="873"/>
          <a:ext cx="740962" cy="7409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271E1-96DB-419C-955E-90422CE6F51F}">
      <dsp:nvSpPr>
        <dsp:cNvPr id="0" name=""/>
        <dsp:cNvSpPr/>
      </dsp:nvSpPr>
      <dsp:spPr>
        <a:xfrm rot="10800000">
          <a:off x="993276" y="963018"/>
          <a:ext cx="3208023" cy="740962"/>
        </a:xfrm>
        <a:prstGeom prst="homePlat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744"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t>Bienestar Laboral</a:t>
          </a:r>
        </a:p>
      </dsp:txBody>
      <dsp:txXfrm rot="10800000">
        <a:off x="1178516" y="963018"/>
        <a:ext cx="3022783" cy="740962"/>
      </dsp:txXfrm>
    </dsp:sp>
    <dsp:sp modelId="{D189512F-2130-4479-B1AD-5773D220C0E1}">
      <dsp:nvSpPr>
        <dsp:cNvPr id="0" name=""/>
        <dsp:cNvSpPr/>
      </dsp:nvSpPr>
      <dsp:spPr>
        <a:xfrm>
          <a:off x="622795" y="963018"/>
          <a:ext cx="740962" cy="7409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FBE68-5EB8-4E21-8501-F51BF6C1788D}">
      <dsp:nvSpPr>
        <dsp:cNvPr id="0" name=""/>
        <dsp:cNvSpPr/>
      </dsp:nvSpPr>
      <dsp:spPr>
        <a:xfrm rot="10800000">
          <a:off x="993276" y="1925164"/>
          <a:ext cx="3208023" cy="740962"/>
        </a:xfrm>
        <a:prstGeom prst="homePlat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744"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t>Protección frente a reformas administrativas</a:t>
          </a:r>
        </a:p>
      </dsp:txBody>
      <dsp:txXfrm rot="10800000">
        <a:off x="1178516" y="1925164"/>
        <a:ext cx="3022783" cy="740962"/>
      </dsp:txXfrm>
    </dsp:sp>
    <dsp:sp modelId="{5C41BE96-1F99-4EA6-B586-CC8FE3D98630}">
      <dsp:nvSpPr>
        <dsp:cNvPr id="0" name=""/>
        <dsp:cNvSpPr/>
      </dsp:nvSpPr>
      <dsp:spPr>
        <a:xfrm>
          <a:off x="622795" y="1925164"/>
          <a:ext cx="740962" cy="74096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7B41E-1279-48DF-82AD-CB8AE2920BB1}">
      <dsp:nvSpPr>
        <dsp:cNvPr id="0" name=""/>
        <dsp:cNvSpPr/>
      </dsp:nvSpPr>
      <dsp:spPr>
        <a:xfrm>
          <a:off x="2402387" y="790873"/>
          <a:ext cx="1628913" cy="281546"/>
        </a:xfrm>
        <a:custGeom>
          <a:avLst/>
          <a:gdLst/>
          <a:ahLst/>
          <a:cxnLst/>
          <a:rect l="0" t="0" r="0" b="0"/>
          <a:pathLst>
            <a:path>
              <a:moveTo>
                <a:pt x="0" y="0"/>
              </a:moveTo>
              <a:lnTo>
                <a:pt x="0" y="136607"/>
              </a:lnTo>
              <a:lnTo>
                <a:pt x="1628913" y="136607"/>
              </a:lnTo>
              <a:lnTo>
                <a:pt x="1628913" y="281546"/>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C1DF0D-441D-45C3-995F-2F44DDEC96A8}">
      <dsp:nvSpPr>
        <dsp:cNvPr id="0" name=""/>
        <dsp:cNvSpPr/>
      </dsp:nvSpPr>
      <dsp:spPr>
        <a:xfrm>
          <a:off x="1808595" y="1762602"/>
          <a:ext cx="207054" cy="1615027"/>
        </a:xfrm>
        <a:custGeom>
          <a:avLst/>
          <a:gdLst/>
          <a:ahLst/>
          <a:cxnLst/>
          <a:rect l="0" t="0" r="0" b="0"/>
          <a:pathLst>
            <a:path>
              <a:moveTo>
                <a:pt x="0" y="0"/>
              </a:moveTo>
              <a:lnTo>
                <a:pt x="0" y="1615027"/>
              </a:lnTo>
              <a:lnTo>
                <a:pt x="207054" y="1615027"/>
              </a:lnTo>
            </a:path>
          </a:pathLst>
        </a:custGeom>
        <a:noFill/>
        <a:ln w="12700" cap="rnd"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BE34BC-AE59-40D6-8883-46BE7D4A6F3B}">
      <dsp:nvSpPr>
        <dsp:cNvPr id="0" name=""/>
        <dsp:cNvSpPr/>
      </dsp:nvSpPr>
      <dsp:spPr>
        <a:xfrm>
          <a:off x="1808595" y="1762602"/>
          <a:ext cx="207054" cy="634968"/>
        </a:xfrm>
        <a:custGeom>
          <a:avLst/>
          <a:gdLst/>
          <a:ahLst/>
          <a:cxnLst/>
          <a:rect l="0" t="0" r="0" b="0"/>
          <a:pathLst>
            <a:path>
              <a:moveTo>
                <a:pt x="0" y="0"/>
              </a:moveTo>
              <a:lnTo>
                <a:pt x="0" y="634968"/>
              </a:lnTo>
              <a:lnTo>
                <a:pt x="207054" y="634968"/>
              </a:lnTo>
            </a:path>
          </a:pathLst>
        </a:custGeom>
        <a:noFill/>
        <a:ln w="12700" cap="rnd"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B66037-4936-497F-8CB4-4D57B85DACD7}">
      <dsp:nvSpPr>
        <dsp:cNvPr id="0" name=""/>
        <dsp:cNvSpPr/>
      </dsp:nvSpPr>
      <dsp:spPr>
        <a:xfrm>
          <a:off x="2315022" y="790873"/>
          <a:ext cx="91440" cy="281546"/>
        </a:xfrm>
        <a:custGeom>
          <a:avLst/>
          <a:gdLst/>
          <a:ahLst/>
          <a:cxnLst/>
          <a:rect l="0" t="0" r="0" b="0"/>
          <a:pathLst>
            <a:path>
              <a:moveTo>
                <a:pt x="87365" y="0"/>
              </a:moveTo>
              <a:lnTo>
                <a:pt x="87365" y="136607"/>
              </a:lnTo>
              <a:lnTo>
                <a:pt x="45720" y="136607"/>
              </a:lnTo>
              <a:lnTo>
                <a:pt x="45720" y="281546"/>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2B4760-06F1-4882-BF9B-E3B27CF88817}">
      <dsp:nvSpPr>
        <dsp:cNvPr id="0" name=""/>
        <dsp:cNvSpPr/>
      </dsp:nvSpPr>
      <dsp:spPr>
        <a:xfrm>
          <a:off x="690499" y="790873"/>
          <a:ext cx="1711887" cy="281546"/>
        </a:xfrm>
        <a:custGeom>
          <a:avLst/>
          <a:gdLst/>
          <a:ahLst/>
          <a:cxnLst/>
          <a:rect l="0" t="0" r="0" b="0"/>
          <a:pathLst>
            <a:path>
              <a:moveTo>
                <a:pt x="1711887" y="0"/>
              </a:moveTo>
              <a:lnTo>
                <a:pt x="1711887" y="136607"/>
              </a:lnTo>
              <a:lnTo>
                <a:pt x="0" y="136607"/>
              </a:lnTo>
              <a:lnTo>
                <a:pt x="0" y="281546"/>
              </a:lnTo>
            </a:path>
          </a:pathLst>
        </a:custGeom>
        <a:noFill/>
        <a:ln w="1270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58EF34-F619-43F8-8260-522BC43DB7BF}">
      <dsp:nvSpPr>
        <dsp:cNvPr id="0" name=""/>
        <dsp:cNvSpPr/>
      </dsp:nvSpPr>
      <dsp:spPr>
        <a:xfrm>
          <a:off x="1527442" y="100690"/>
          <a:ext cx="1749889" cy="690182"/>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a:t>COMPONENTES DE LA PRUEBA</a:t>
          </a:r>
        </a:p>
      </dsp:txBody>
      <dsp:txXfrm>
        <a:off x="1527442" y="100690"/>
        <a:ext cx="1749889" cy="690182"/>
      </dsp:txXfrm>
    </dsp:sp>
    <dsp:sp modelId="{44D4ADBF-ECAE-4868-9F50-18F89286ABF9}">
      <dsp:nvSpPr>
        <dsp:cNvPr id="0" name=""/>
        <dsp:cNvSpPr/>
      </dsp:nvSpPr>
      <dsp:spPr>
        <a:xfrm>
          <a:off x="316" y="1072419"/>
          <a:ext cx="1380365" cy="690182"/>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t>-Comportamentales</a:t>
          </a:r>
        </a:p>
        <a:p>
          <a:pPr marL="0" lvl="0" indent="0" algn="ctr" defTabSz="444500">
            <a:lnSpc>
              <a:spcPct val="90000"/>
            </a:lnSpc>
            <a:spcBef>
              <a:spcPct val="0"/>
            </a:spcBef>
            <a:spcAft>
              <a:spcPct val="35000"/>
            </a:spcAft>
            <a:buNone/>
          </a:pPr>
          <a:r>
            <a:rPr lang="es-ES" sz="1000" kern="1200"/>
            <a:t>-Código de Integridad  </a:t>
          </a:r>
        </a:p>
      </dsp:txBody>
      <dsp:txXfrm>
        <a:off x="316" y="1072419"/>
        <a:ext cx="1380365" cy="690182"/>
      </dsp:txXfrm>
    </dsp:sp>
    <dsp:sp modelId="{B5C28608-D61C-471B-8DAE-51576F946E34}">
      <dsp:nvSpPr>
        <dsp:cNvPr id="0" name=""/>
        <dsp:cNvSpPr/>
      </dsp:nvSpPr>
      <dsp:spPr>
        <a:xfrm>
          <a:off x="1670559" y="1072419"/>
          <a:ext cx="1380365" cy="690182"/>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t>Aplicación de Conocimientos</a:t>
          </a:r>
        </a:p>
      </dsp:txBody>
      <dsp:txXfrm>
        <a:off x="1670559" y="1072419"/>
        <a:ext cx="1380365" cy="690182"/>
      </dsp:txXfrm>
    </dsp:sp>
    <dsp:sp modelId="{CA0AA5A8-1CF1-4B1B-927B-C92828234EBC}">
      <dsp:nvSpPr>
        <dsp:cNvPr id="0" name=""/>
        <dsp:cNvSpPr/>
      </dsp:nvSpPr>
      <dsp:spPr>
        <a:xfrm>
          <a:off x="2015650" y="2052478"/>
          <a:ext cx="1380365" cy="690182"/>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t>Temas basicos o transversales</a:t>
          </a:r>
        </a:p>
      </dsp:txBody>
      <dsp:txXfrm>
        <a:off x="2015650" y="2052478"/>
        <a:ext cx="1380365" cy="690182"/>
      </dsp:txXfrm>
    </dsp:sp>
    <dsp:sp modelId="{516E0710-FB79-4E5F-9120-2458D8341167}">
      <dsp:nvSpPr>
        <dsp:cNvPr id="0" name=""/>
        <dsp:cNvSpPr/>
      </dsp:nvSpPr>
      <dsp:spPr>
        <a:xfrm>
          <a:off x="2015650" y="3032538"/>
          <a:ext cx="1380365" cy="690182"/>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t>Temas por areas o procesos</a:t>
          </a:r>
        </a:p>
      </dsp:txBody>
      <dsp:txXfrm>
        <a:off x="2015650" y="3032538"/>
        <a:ext cx="1380365" cy="690182"/>
      </dsp:txXfrm>
    </dsp:sp>
    <dsp:sp modelId="{671DA00D-25C3-4A21-A011-C42A014BC3B0}">
      <dsp:nvSpPr>
        <dsp:cNvPr id="0" name=""/>
        <dsp:cNvSpPr/>
      </dsp:nvSpPr>
      <dsp:spPr>
        <a:xfrm>
          <a:off x="3341118" y="1072419"/>
          <a:ext cx="1380365" cy="690182"/>
        </a:xfrm>
        <a:prstGeom prst="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t>Capacidades y Habilidades</a:t>
          </a:r>
        </a:p>
      </dsp:txBody>
      <dsp:txXfrm>
        <a:off x="3341118" y="1072419"/>
        <a:ext cx="1380365" cy="690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698DB-02B6-408E-999E-4952566E3963}">
      <dsp:nvSpPr>
        <dsp:cNvPr id="0" name=""/>
        <dsp:cNvSpPr/>
      </dsp:nvSpPr>
      <dsp:spPr>
        <a:xfrm>
          <a:off x="236336" y="100396"/>
          <a:ext cx="4265194" cy="403629"/>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 sz="1100" b="1" kern="1200" dirty="0"/>
            <a:t>Consultar las normas, constitución política, leyes y decretos nacionales que regulen el tema: </a:t>
          </a:r>
          <a:endParaRPr lang="es-ES" sz="1100" kern="1200" dirty="0"/>
        </a:p>
      </dsp:txBody>
      <dsp:txXfrm>
        <a:off x="236336" y="100396"/>
        <a:ext cx="4265194" cy="403629"/>
      </dsp:txXfrm>
    </dsp:sp>
    <dsp:sp modelId="{5C470FA8-CD0F-4345-ADB5-5A0BBD882556}">
      <dsp:nvSpPr>
        <dsp:cNvPr id="0" name=""/>
        <dsp:cNvSpPr/>
      </dsp:nvSpPr>
      <dsp:spPr>
        <a:xfrm>
          <a:off x="247958" y="501542"/>
          <a:ext cx="4255427" cy="48312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S" sz="1100" kern="1200" dirty="0">
              <a:hlinkClick xmlns:r="http://schemas.openxmlformats.org/officeDocument/2006/relationships" r:id="rId1"/>
            </a:rPr>
            <a:t>www.secretariasenado.gov.co</a:t>
          </a:r>
          <a:endParaRPr lang="es-ES" sz="1100" kern="1200" dirty="0"/>
        </a:p>
        <a:p>
          <a:pPr marL="57150" lvl="1" indent="-57150" algn="l" defTabSz="488950">
            <a:lnSpc>
              <a:spcPct val="90000"/>
            </a:lnSpc>
            <a:spcBef>
              <a:spcPct val="0"/>
            </a:spcBef>
            <a:spcAft>
              <a:spcPct val="15000"/>
            </a:spcAft>
            <a:buFont typeface="Symbol" panose="05050102010706020507" pitchFamily="18" charset="2"/>
            <a:buChar char=""/>
          </a:pPr>
          <a:r>
            <a:rPr lang="es-ES" sz="1100" kern="1200" dirty="0">
              <a:hlinkClick xmlns:r="http://schemas.openxmlformats.org/officeDocument/2006/relationships" r:id="rId2"/>
            </a:rPr>
            <a:t>www.funcionpublica.gov.co/eva/gestornormativo</a:t>
          </a:r>
          <a:endParaRPr lang="es-ES" sz="1100" kern="1200" dirty="0"/>
        </a:p>
      </dsp:txBody>
      <dsp:txXfrm>
        <a:off x="247958" y="501542"/>
        <a:ext cx="4255427" cy="483120"/>
      </dsp:txXfrm>
    </dsp:sp>
    <dsp:sp modelId="{163E6000-3356-468E-AAD5-517D77835465}">
      <dsp:nvSpPr>
        <dsp:cNvPr id="0" name=""/>
        <dsp:cNvSpPr/>
      </dsp:nvSpPr>
      <dsp:spPr>
        <a:xfrm>
          <a:off x="4693293" y="107536"/>
          <a:ext cx="4265194" cy="403629"/>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 sz="1100" b="1" kern="1200" dirty="0"/>
            <a:t>sitios oficiales de las entidades del estado: </a:t>
          </a:r>
          <a:endParaRPr lang="es-ES" sz="1100" kern="1200" dirty="0"/>
        </a:p>
      </dsp:txBody>
      <dsp:txXfrm>
        <a:off x="4693293" y="107536"/>
        <a:ext cx="4265194" cy="403629"/>
      </dsp:txXfrm>
    </dsp:sp>
    <dsp:sp modelId="{D32793FE-F803-41A3-B11C-297E193390B1}">
      <dsp:nvSpPr>
        <dsp:cNvPr id="0" name=""/>
        <dsp:cNvSpPr/>
      </dsp:nvSpPr>
      <dsp:spPr>
        <a:xfrm>
          <a:off x="4674782" y="503852"/>
          <a:ext cx="4265194" cy="48312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s-ES" sz="1100" kern="1200" dirty="0">
              <a:effectLst/>
              <a:latin typeface="Arial" panose="020B0604020202020204" pitchFamily="34" charset="0"/>
              <a:ea typeface="Calibri" panose="020F0502020204030204" pitchFamily="34" charset="0"/>
            </a:rPr>
            <a:t>documentos, manuales, guías, protocolos, textos, informes, que explican y desarrollan el deber de la gestión del estado</a:t>
          </a:r>
          <a:endParaRPr lang="es-ES" sz="1100" kern="1200" dirty="0"/>
        </a:p>
      </dsp:txBody>
      <dsp:txXfrm>
        <a:off x="4674782" y="503852"/>
        <a:ext cx="4265194" cy="4831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BD19F-BB54-4B90-AB7B-11946BDA5947}" type="datetimeFigureOut">
              <a:rPr lang="es-ES" smtClean="0"/>
              <a:t>27/05/2025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32EDE-AE53-44B0-B0B1-A76443344148}" type="slidenum">
              <a:rPr lang="es-ES" smtClean="0"/>
              <a:t>‹Nº›</a:t>
            </a:fld>
            <a:endParaRPr lang="es-ES"/>
          </a:p>
        </p:txBody>
      </p:sp>
    </p:spTree>
    <p:extLst>
      <p:ext uri="{BB962C8B-B14F-4D97-AF65-F5344CB8AC3E}">
        <p14:creationId xmlns:p14="http://schemas.microsoft.com/office/powerpoint/2010/main" val="28911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3A32EDE-AE53-44B0-B0B1-A76443344148}" type="slidenum">
              <a:rPr lang="es-ES" smtClean="0"/>
              <a:t>16</a:t>
            </a:fld>
            <a:endParaRPr lang="es-ES"/>
          </a:p>
        </p:txBody>
      </p:sp>
    </p:spTree>
    <p:extLst>
      <p:ext uri="{BB962C8B-B14F-4D97-AF65-F5344CB8AC3E}">
        <p14:creationId xmlns:p14="http://schemas.microsoft.com/office/powerpoint/2010/main" val="226890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51895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7F300EE-A8E4-4BA6-AD77-325F5A8DE3EC}" type="datetimeFigureOut">
              <a:rPr lang="es-CO" smtClean="0"/>
              <a:t>27/05/2025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79540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62887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626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166538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42632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77418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672673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40315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266377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27/05/2025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405030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F300EE-A8E4-4BA6-AD77-325F5A8DE3EC}" type="datetimeFigureOut">
              <a:rPr lang="es-CO" smtClean="0"/>
              <a:t>27/05/2025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151071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F300EE-A8E4-4BA6-AD77-325F5A8DE3EC}" type="datetimeFigureOut">
              <a:rPr lang="es-CO" smtClean="0"/>
              <a:t>27/05/2025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97182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F300EE-A8E4-4BA6-AD77-325F5A8DE3EC}" type="datetimeFigureOut">
              <a:rPr lang="es-CO" smtClean="0"/>
              <a:t>27/05/2025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54797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300EE-A8E4-4BA6-AD77-325F5A8DE3EC}" type="datetimeFigureOut">
              <a:rPr lang="es-CO" smtClean="0"/>
              <a:t>27/05/2025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69482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F300EE-A8E4-4BA6-AD77-325F5A8DE3EC}" type="datetimeFigureOut">
              <a:rPr lang="es-CO" smtClean="0"/>
              <a:t>27/05/2025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5849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F300EE-A8E4-4BA6-AD77-325F5A8DE3EC}" type="datetimeFigureOut">
              <a:rPr lang="es-CO" smtClean="0"/>
              <a:t>27/05/2025</a:t>
            </a:fld>
            <a:endParaRPr lang="es-CO"/>
          </a:p>
        </p:txBody>
      </p:sp>
      <p:sp>
        <p:nvSpPr>
          <p:cNvPr id="6" name="Footer Placeholder 5"/>
          <p:cNvSpPr>
            <a:spLocks noGrp="1"/>
          </p:cNvSpPr>
          <p:nvPr>
            <p:ph type="ftr" sz="quarter" idx="11"/>
          </p:nvPr>
        </p:nvSpPr>
        <p:spPr>
          <a:xfrm>
            <a:off x="533400" y="6172200"/>
            <a:ext cx="5811724" cy="365125"/>
          </a:xfrm>
        </p:spPr>
        <p:txBody>
          <a:bodyPr/>
          <a:lstStyle/>
          <a:p>
            <a:endParaRPr lang="es-CO"/>
          </a:p>
        </p:txBody>
      </p:sp>
      <p:sp>
        <p:nvSpPr>
          <p:cNvPr id="7" name="Slide Number Placeholder 6"/>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198006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7F300EE-A8E4-4BA6-AD77-325F5A8DE3EC}" type="datetimeFigureOut">
              <a:rPr lang="es-CO" smtClean="0"/>
              <a:t>27/05/2025</a:t>
            </a:fld>
            <a:endParaRPr lang="es-CO"/>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O"/>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C5B6992-47F9-4CCB-892F-1B6ABA2A8242}" type="slidenum">
              <a:rPr lang="es-CO" smtClean="0"/>
              <a:t>‹Nº›</a:t>
            </a:fld>
            <a:endParaRPr lang="es-CO"/>
          </a:p>
        </p:txBody>
      </p:sp>
    </p:spTree>
    <p:extLst>
      <p:ext uri="{BB962C8B-B14F-4D97-AF65-F5344CB8AC3E}">
        <p14:creationId xmlns:p14="http://schemas.microsoft.com/office/powerpoint/2010/main" val="1685772013"/>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1.wdp"/><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5.png"/><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hyperlink" Target="http://www.prosperidadsocial.gov.co/" TargetMode="External"/><Relationship Id="rId3" Type="http://schemas.openxmlformats.org/officeDocument/2006/relationships/image" Target="../media/image1.png"/><Relationship Id="rId7" Type="http://schemas.openxmlformats.org/officeDocument/2006/relationships/diagramData" Target="../diagrams/data4.xml"/><Relationship Id="rId12" Type="http://schemas.openxmlformats.org/officeDocument/2006/relationships/hyperlink" Target="http://www.dane.gov.co/" TargetMode="Externa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hyperlink" Target="http://www.corteconstitucional.gov.co/"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5" Type="http://schemas.openxmlformats.org/officeDocument/2006/relationships/hyperlink" Target="http://www.consejodeestado.gov.co/" TargetMode="External"/><Relationship Id="rId10" Type="http://schemas.openxmlformats.org/officeDocument/2006/relationships/diagramColors" Target="../diagrams/colors4.xml"/><Relationship Id="rId4" Type="http://schemas.microsoft.com/office/2007/relationships/hdphoto" Target="../media/hdphoto1.wdp"/><Relationship Id="rId9" Type="http://schemas.openxmlformats.org/officeDocument/2006/relationships/diagramQuickStyle" Target="../diagrams/quickStyle4.xml"/><Relationship Id="rId14" Type="http://schemas.openxmlformats.org/officeDocument/2006/relationships/hyperlink" Target="http://www.cortesuprema.gov.co/"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microsoft.com/office/2007/relationships/hdphoto" Target="../media/hdphoto1.wdp"/><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37DC01A1-7B24-743A-0E87-4498E261B70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4836A36-B727-EB9D-A4FB-BA343CDCFD6F}"/>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0" y="0"/>
            <a:ext cx="9144000" cy="6905134"/>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0364361A-A54E-C176-B641-44824AAD30A5}"/>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96920AA7-D978-27FA-76EE-028ABB17FEA9}"/>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Marcador de contenido 3">
            <a:extLst>
              <a:ext uri="{FF2B5EF4-FFF2-40B4-BE49-F238E27FC236}">
                <a16:creationId xmlns:a16="http://schemas.microsoft.com/office/drawing/2014/main" id="{901B926B-2C26-4968-BA49-5DA2A103306A}"/>
              </a:ext>
            </a:extLst>
          </p:cNvPr>
          <p:cNvSpPr txBox="1">
            <a:spLocks/>
          </p:cNvSpPr>
          <p:nvPr/>
        </p:nvSpPr>
        <p:spPr>
          <a:xfrm>
            <a:off x="361950" y="1244522"/>
            <a:ext cx="4210050" cy="3751796"/>
          </a:xfrm>
          <a:prstGeom prst="rect">
            <a:avLst/>
          </a:prstGeom>
          <a:noFill/>
        </p:spPr>
        <p:txBody>
          <a:bodyPr vert="horz" wrap="square" lIns="91440" tIns="45720" rIns="91440" bIns="45720" rtlCol="0" anchor="t">
            <a:sp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s-CO" altLang="es-CO" sz="2800" b="1" dirty="0"/>
              <a:t>CONSEJOS PRÁCTICOS PARA PARTICIPAR EN LOS PROCESOS DE MERITOCRACIA EN EL SECTOR PÚBLICO</a:t>
            </a:r>
            <a:br>
              <a:rPr lang="es-CO" altLang="es-CO" sz="4000" b="1" dirty="0"/>
            </a:br>
            <a:endParaRPr lang="es-CO" altLang="es-CO" sz="4000" b="1" dirty="0"/>
          </a:p>
          <a:p>
            <a:pPr algn="ctr"/>
            <a:r>
              <a:rPr lang="es-ES" altLang="es-CO" b="1" dirty="0"/>
              <a:t>Mayo 28 de 2025</a:t>
            </a:r>
            <a:br>
              <a:rPr lang="es-CO" altLang="es-CO" sz="2400" dirty="0"/>
            </a:br>
            <a:endParaRPr lang="es-ES_tradnl" sz="2400" dirty="0">
              <a:solidFill>
                <a:srgbClr val="898989"/>
              </a:solidFill>
              <a:latin typeface="Montserrat" pitchFamily="2" charset="77"/>
            </a:endParaRPr>
          </a:p>
        </p:txBody>
      </p:sp>
      <p:pic>
        <p:nvPicPr>
          <p:cNvPr id="5" name="Imagen 4">
            <a:extLst>
              <a:ext uri="{FF2B5EF4-FFF2-40B4-BE49-F238E27FC236}">
                <a16:creationId xmlns:a16="http://schemas.microsoft.com/office/drawing/2014/main" id="{8443687A-8B88-73AA-9F8A-575BC68C0DF9}"/>
              </a:ext>
            </a:extLst>
          </p:cNvPr>
          <p:cNvPicPr>
            <a:picLocks noChangeAspect="1"/>
          </p:cNvPicPr>
          <p:nvPr/>
        </p:nvPicPr>
        <p:blipFill rotWithShape="1">
          <a:blip r:embed="rId6"/>
          <a:srcRect l="33351"/>
          <a:stretch>
            <a:fillRect/>
          </a:stretch>
        </p:blipFill>
        <p:spPr>
          <a:xfrm>
            <a:off x="5275865" y="1500385"/>
            <a:ext cx="3531759" cy="4409619"/>
          </a:xfrm>
          <a:prstGeom prst="rect">
            <a:avLst/>
          </a:prstGeom>
        </p:spPr>
      </p:pic>
      <p:sp>
        <p:nvSpPr>
          <p:cNvPr id="8" name="Título 1">
            <a:extLst>
              <a:ext uri="{FF2B5EF4-FFF2-40B4-BE49-F238E27FC236}">
                <a16:creationId xmlns:a16="http://schemas.microsoft.com/office/drawing/2014/main" id="{C426EFEB-5424-1F29-1D08-85F91A621FAE}"/>
              </a:ext>
            </a:extLst>
          </p:cNvPr>
          <p:cNvSpPr>
            <a:spLocks noGrp="1"/>
          </p:cNvSpPr>
          <p:nvPr/>
        </p:nvSpPr>
        <p:spPr>
          <a:xfrm>
            <a:off x="361950" y="5135678"/>
            <a:ext cx="4445181" cy="585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s-CO" sz="2000" b="1" dirty="0">
                <a:solidFill>
                  <a:srgbClr val="FF0000"/>
                </a:solidFill>
              </a:rPr>
              <a:t>LINA MARÍA HIGUITA RIVERA</a:t>
            </a:r>
          </a:p>
        </p:txBody>
      </p:sp>
      <p:pic>
        <p:nvPicPr>
          <p:cNvPr id="6" name="Imagen 5">
            <a:extLst>
              <a:ext uri="{FF2B5EF4-FFF2-40B4-BE49-F238E27FC236}">
                <a16:creationId xmlns:a16="http://schemas.microsoft.com/office/drawing/2014/main" id="{8B988CAE-E6C7-61A1-A0E8-AD6D8FF94051}"/>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533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17D04942-7842-DD8B-41A4-4E156FCA5D3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FAA5B43-A4DB-B3A8-8CDC-FAEE8B94D9CD}"/>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701B68D1-2988-0B36-454D-33E12B7C3FB0}"/>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08FF43A6-73EF-8A4F-5AF5-A2D3F57A35E9}"/>
              </a:ext>
            </a:extLst>
          </p:cNvPr>
          <p:cNvPicPr>
            <a:picLocks noChangeAspect="1"/>
          </p:cNvPicPr>
          <p:nvPr/>
        </p:nvPicPr>
        <p:blipFill>
          <a:blip r:embed="rId5"/>
          <a:stretch>
            <a:fillRect/>
          </a:stretch>
        </p:blipFill>
        <p:spPr>
          <a:xfrm>
            <a:off x="7680833" y="496351"/>
            <a:ext cx="1463167" cy="353599"/>
          </a:xfrm>
          <a:prstGeom prst="rect">
            <a:avLst/>
          </a:prstGeom>
        </p:spPr>
      </p:pic>
      <p:pic>
        <p:nvPicPr>
          <p:cNvPr id="2" name="Picture 2" descr="Qué es la taxonomía de Bloom? Una definición para maestros - Guía del  docente">
            <a:extLst>
              <a:ext uri="{FF2B5EF4-FFF2-40B4-BE49-F238E27FC236}">
                <a16:creationId xmlns:a16="http://schemas.microsoft.com/office/drawing/2014/main" id="{B19CA9B4-2AEB-888E-742A-4A78FCFFA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1" y="1212850"/>
            <a:ext cx="6951102" cy="49339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2562723-DADD-F14D-132B-B6584073333D}"/>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81818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85ABA352-99BC-0EE4-4E10-CB8FB4012CD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B938481-DFC3-A9AC-E8AE-A148A360977D}"/>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8E87136F-BFD4-7764-7A3F-F07C8B21083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3378AD7B-9B85-3D04-05BB-332A902FF943}"/>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Rectangle 2">
            <a:extLst>
              <a:ext uri="{FF2B5EF4-FFF2-40B4-BE49-F238E27FC236}">
                <a16:creationId xmlns:a16="http://schemas.microsoft.com/office/drawing/2014/main" id="{2C92B9BB-F8C8-9ADC-2299-42FDBB8575D8}"/>
              </a:ext>
            </a:extLst>
          </p:cNvPr>
          <p:cNvSpPr txBox="1">
            <a:spLocks noChangeArrowheads="1"/>
          </p:cNvSpPr>
          <p:nvPr/>
        </p:nvSpPr>
        <p:spPr>
          <a:xfrm>
            <a:off x="350005" y="483673"/>
            <a:ext cx="4589485" cy="48559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MX" altLang="es-CO" sz="3600" b="1" dirty="0">
                <a:solidFill>
                  <a:schemeClr val="accent2">
                    <a:lumMod val="50000"/>
                  </a:schemeClr>
                </a:solidFill>
                <a:latin typeface="Arial" panose="020B0604020202020204" pitchFamily="34" charset="0"/>
                <a:cs typeface="Arial" panose="020B0604020202020204" pitchFamily="34" charset="0"/>
              </a:rPr>
              <a:t>QUÉ ESTUDIAR</a:t>
            </a:r>
            <a:endParaRPr lang="es-ES" altLang="es-CO" sz="3600" b="1"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id="{359A41FC-B151-C197-E100-7D4663A48CC2}"/>
              </a:ext>
            </a:extLst>
          </p:cNvPr>
          <p:cNvGraphicFramePr/>
          <p:nvPr>
            <p:extLst>
              <p:ext uri="{D42A27DB-BD31-4B8C-83A1-F6EECF244321}">
                <p14:modId xmlns:p14="http://schemas.microsoft.com/office/powerpoint/2010/main" val="2057638911"/>
              </p:ext>
            </p:extLst>
          </p:nvPr>
        </p:nvGraphicFramePr>
        <p:xfrm>
          <a:off x="2255656" y="1346299"/>
          <a:ext cx="4721484" cy="38150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Tabla 5">
            <a:extLst>
              <a:ext uri="{FF2B5EF4-FFF2-40B4-BE49-F238E27FC236}">
                <a16:creationId xmlns:a16="http://schemas.microsoft.com/office/drawing/2014/main" id="{2471E0E0-D257-7918-88A7-A7A654EFA628}"/>
              </a:ext>
            </a:extLst>
          </p:cNvPr>
          <p:cNvGraphicFramePr>
            <a:graphicFrameLocks noGrp="1"/>
          </p:cNvGraphicFramePr>
          <p:nvPr>
            <p:extLst>
              <p:ext uri="{D42A27DB-BD31-4B8C-83A1-F6EECF244321}">
                <p14:modId xmlns:p14="http://schemas.microsoft.com/office/powerpoint/2010/main" val="381304659"/>
              </p:ext>
            </p:extLst>
          </p:nvPr>
        </p:nvGraphicFramePr>
        <p:xfrm>
          <a:off x="2862875" y="5511701"/>
          <a:ext cx="4590748" cy="1157169"/>
        </p:xfrm>
        <a:graphic>
          <a:graphicData uri="http://schemas.openxmlformats.org/drawingml/2006/table">
            <a:tbl>
              <a:tblPr firstRow="1" firstCol="1" bandRow="1">
                <a:tableStyleId>{5C22544A-7EE6-4342-B048-85BDC9FD1C3A}</a:tableStyleId>
              </a:tblPr>
              <a:tblGrid>
                <a:gridCol w="2295374">
                  <a:extLst>
                    <a:ext uri="{9D8B030D-6E8A-4147-A177-3AD203B41FA5}">
                      <a16:colId xmlns:a16="http://schemas.microsoft.com/office/drawing/2014/main" val="20000"/>
                    </a:ext>
                  </a:extLst>
                </a:gridCol>
                <a:gridCol w="2295374">
                  <a:extLst>
                    <a:ext uri="{9D8B030D-6E8A-4147-A177-3AD203B41FA5}">
                      <a16:colId xmlns:a16="http://schemas.microsoft.com/office/drawing/2014/main" val="20001"/>
                    </a:ext>
                  </a:extLst>
                </a:gridCol>
              </a:tblGrid>
              <a:tr h="242769">
                <a:tc>
                  <a:txBody>
                    <a:bodyPr/>
                    <a:lstStyle/>
                    <a:p>
                      <a:pPr marL="457200" algn="ctr">
                        <a:lnSpc>
                          <a:spcPct val="107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COMPONENTE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r>
                        <a:rPr lang="es-ES" sz="1200">
                          <a:effectLst/>
                        </a:rPr>
                        <a:t>CONTENIDO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7330">
                <a:tc>
                  <a:txBody>
                    <a:bodyPr/>
                    <a:lstStyle/>
                    <a:p>
                      <a:pPr marL="0" algn="ctr">
                        <a:lnSpc>
                          <a:spcPct val="100000"/>
                        </a:lnSpc>
                        <a:spcAft>
                          <a:spcPts val="0"/>
                        </a:spcAft>
                      </a:pPr>
                      <a:r>
                        <a:rPr lang="es-ES" sz="1200" dirty="0">
                          <a:effectLst/>
                        </a:rPr>
                        <a:t>Competencias Comportamentales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a:lnSpc>
                          <a:spcPct val="100000"/>
                        </a:lnSpc>
                        <a:spcAft>
                          <a:spcPts val="0"/>
                        </a:spcAft>
                      </a:pPr>
                      <a:r>
                        <a:rPr lang="es-ES" sz="1200" dirty="0">
                          <a:effectLst/>
                        </a:rPr>
                        <a:t>Decreto Nacional 815 de 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474661">
                <a:tc>
                  <a:txBody>
                    <a:bodyPr/>
                    <a:lstStyle/>
                    <a:p>
                      <a:pPr marL="0" algn="ctr">
                        <a:lnSpc>
                          <a:spcPct val="100000"/>
                        </a:lnSpc>
                        <a:spcAft>
                          <a:spcPts val="0"/>
                        </a:spcAft>
                      </a:pPr>
                      <a:r>
                        <a:rPr lang="es-ES" sz="1200" dirty="0">
                          <a:effectLst/>
                        </a:rPr>
                        <a:t>Código de Integridad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a:lnSpc>
                          <a:spcPct val="100000"/>
                        </a:lnSpc>
                        <a:spcAft>
                          <a:spcPts val="0"/>
                        </a:spcAft>
                      </a:pPr>
                      <a:r>
                        <a:rPr lang="es-ES" sz="1200" dirty="0">
                          <a:effectLst/>
                        </a:rPr>
                        <a:t>Código de integridad del servicio público colombiano DAFP</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8" name="Imagen 7">
            <a:extLst>
              <a:ext uri="{FF2B5EF4-FFF2-40B4-BE49-F238E27FC236}">
                <a16:creationId xmlns:a16="http://schemas.microsoft.com/office/drawing/2014/main" id="{9302222E-A48D-4C98-CFCB-E3C2F006EC2C}"/>
              </a:ext>
            </a:extLst>
          </p:cNvPr>
          <p:cNvPicPr>
            <a:picLocks noChangeAspect="1"/>
          </p:cNvPicPr>
          <p:nvPr/>
        </p:nvPicPr>
        <p:blipFill>
          <a:blip r:embed="rId11"/>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8303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3976D38A-26A6-D33A-6C59-EF5F1208F9E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444AADB-ACFB-B013-AE36-CF3B41C1B276}"/>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F6C8EF86-611C-F0C4-19D4-78367753FEF6}"/>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B78326F9-6DCE-1849-0614-52E893B3D1B7}"/>
              </a:ext>
            </a:extLst>
          </p:cNvPr>
          <p:cNvPicPr>
            <a:picLocks noChangeAspect="1"/>
          </p:cNvPicPr>
          <p:nvPr/>
        </p:nvPicPr>
        <p:blipFill>
          <a:blip r:embed="rId5"/>
          <a:stretch>
            <a:fillRect/>
          </a:stretch>
        </p:blipFill>
        <p:spPr>
          <a:xfrm>
            <a:off x="7680833" y="496351"/>
            <a:ext cx="1463167" cy="353599"/>
          </a:xfrm>
          <a:prstGeom prst="rect">
            <a:avLst/>
          </a:prstGeom>
        </p:spPr>
      </p:pic>
      <p:graphicFrame>
        <p:nvGraphicFramePr>
          <p:cNvPr id="8" name="Tabla 7">
            <a:extLst>
              <a:ext uri="{FF2B5EF4-FFF2-40B4-BE49-F238E27FC236}">
                <a16:creationId xmlns:a16="http://schemas.microsoft.com/office/drawing/2014/main" id="{405CD808-A376-1E93-E976-4D2A4C809FA9}"/>
              </a:ext>
            </a:extLst>
          </p:cNvPr>
          <p:cNvGraphicFramePr>
            <a:graphicFrameLocks noGrp="1"/>
          </p:cNvGraphicFramePr>
          <p:nvPr>
            <p:extLst>
              <p:ext uri="{D42A27DB-BD31-4B8C-83A1-F6EECF244321}">
                <p14:modId xmlns:p14="http://schemas.microsoft.com/office/powerpoint/2010/main" val="2868265558"/>
              </p:ext>
            </p:extLst>
          </p:nvPr>
        </p:nvGraphicFramePr>
        <p:xfrm>
          <a:off x="0" y="0"/>
          <a:ext cx="9143999" cy="6858000"/>
        </p:xfrm>
        <a:graphic>
          <a:graphicData uri="http://schemas.openxmlformats.org/drawingml/2006/table">
            <a:tbl>
              <a:tblPr firstRow="1" firstCol="1" bandRow="1"/>
              <a:tblGrid>
                <a:gridCol w="3573518">
                  <a:extLst>
                    <a:ext uri="{9D8B030D-6E8A-4147-A177-3AD203B41FA5}">
                      <a16:colId xmlns:a16="http://schemas.microsoft.com/office/drawing/2014/main" val="20000"/>
                    </a:ext>
                  </a:extLst>
                </a:gridCol>
                <a:gridCol w="4362810">
                  <a:extLst>
                    <a:ext uri="{9D8B030D-6E8A-4147-A177-3AD203B41FA5}">
                      <a16:colId xmlns:a16="http://schemas.microsoft.com/office/drawing/2014/main" val="20001"/>
                    </a:ext>
                  </a:extLst>
                </a:gridCol>
                <a:gridCol w="1207671">
                  <a:extLst>
                    <a:ext uri="{9D8B030D-6E8A-4147-A177-3AD203B41FA5}">
                      <a16:colId xmlns:a16="http://schemas.microsoft.com/office/drawing/2014/main" val="20002"/>
                    </a:ext>
                  </a:extLst>
                </a:gridCol>
              </a:tblGrid>
              <a:tr h="208929">
                <a:tc>
                  <a:txBody>
                    <a:bodyPr/>
                    <a:lstStyle/>
                    <a:p>
                      <a:pPr algn="ctr">
                        <a:lnSpc>
                          <a:spcPct val="107000"/>
                        </a:lnSpc>
                        <a:spcAft>
                          <a:spcPts val="0"/>
                        </a:spcAft>
                      </a:pPr>
                      <a:r>
                        <a:rPr lang="es-ES" sz="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TEMAS BASICOS O TRANSVERSALES</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E9EBF5"/>
                    </a:solidFill>
                  </a:tcPr>
                </a:tc>
                <a:tc>
                  <a:txBody>
                    <a:bodyPr/>
                    <a:lstStyle/>
                    <a:p>
                      <a:pPr algn="ctr">
                        <a:lnSpc>
                          <a:spcPct val="107000"/>
                        </a:lnSpc>
                        <a:spcAft>
                          <a:spcPts val="0"/>
                        </a:spcAft>
                      </a:pPr>
                      <a:r>
                        <a:rPr lang="es-ES" sz="6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SUBTEMAS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E9EBF5"/>
                    </a:solidFill>
                  </a:tcPr>
                </a:tc>
                <a:tc>
                  <a:txBody>
                    <a:bodyPr/>
                    <a:lstStyle/>
                    <a:p>
                      <a:pPr algn="ctr">
                        <a:lnSpc>
                          <a:spcPct val="107000"/>
                        </a:lnSpc>
                        <a:spcAft>
                          <a:spcPts val="0"/>
                        </a:spcAft>
                      </a:pPr>
                      <a:r>
                        <a:rPr lang="es-ES" sz="6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NIVEL</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E9EBF5"/>
                    </a:solidFill>
                  </a:tcPr>
                </a:tc>
                <a:extLst>
                  <a:ext uri="{0D108BD9-81ED-4DB2-BD59-A6C34878D82A}">
                    <a16:rowId xmlns:a16="http://schemas.microsoft.com/office/drawing/2014/main" val="10000"/>
                  </a:ext>
                </a:extLst>
              </a:tr>
              <a:tr h="167143">
                <a:tc rowSpan="3">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Constitución Política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Preámbulo y Principios de la Constitución</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rowSpan="21">
                  <a:txBody>
                    <a:bodyPr/>
                    <a:lstStyle/>
                    <a:p>
                      <a:pPr algn="ctr">
                        <a:lnSpc>
                          <a:spcPct val="107000"/>
                        </a:lnSpc>
                        <a:spcAft>
                          <a:spcPts val="0"/>
                        </a:spcAft>
                      </a:pPr>
                      <a:r>
                        <a:rPr lang="es-ES" sz="6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PARA TODOS LOS NIVELES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334284">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Derechos fundamentales, derechos, deberes y obligaciones de las personas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2"/>
                  </a:ext>
                </a:extLst>
              </a:tr>
              <a:tr h="175500">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Estructura general del estado</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3"/>
                  </a:ext>
                </a:extLst>
              </a:tr>
              <a:tr h="167143">
                <a:tc rowSpan="2">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Sistemas de Gestión Integral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Modelo Integrado de Gestión MIPG</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4"/>
                  </a:ext>
                </a:extLst>
              </a:tr>
              <a:tr h="175500">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Gestión de indicadores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5"/>
                  </a:ext>
                </a:extLst>
              </a:tr>
              <a:tr h="167143">
                <a:tc rowSpan="3">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Función Administrativa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Principios de la función pública</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6"/>
                  </a:ext>
                </a:extLst>
              </a:tr>
              <a:tr h="167143">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acto administrativo, Recursos, Silencio Administrativo</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7"/>
                  </a:ext>
                </a:extLst>
              </a:tr>
              <a:tr h="301771">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Acciones ciudadanas: Tutela, Popular, Grupo, Cumplimiento, de Inconstitucionalidad</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8"/>
                  </a:ext>
                </a:extLst>
              </a:tr>
              <a:tr h="278906">
                <a:tc rowSpan="2">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Función Pública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Noción de servidores públicos – clasificación - vinculación</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09"/>
                  </a:ext>
                </a:extLst>
              </a:tr>
              <a:tr h="278906">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Situaciones administrativas, evaluación de desempeño, Retiro</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0"/>
                  </a:ext>
                </a:extLst>
              </a:tr>
              <a:tr h="82089">
                <a:tc rowSpan="4">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Derecho de Petición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Presentación y Competencia</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1"/>
                  </a:ext>
                </a:extLst>
              </a:tr>
              <a:tr h="183856">
                <a:tc vMerge="1">
                  <a:txBody>
                    <a:bodyPr/>
                    <a:lstStyle/>
                    <a:p>
                      <a:endParaRPr lang="es-ES"/>
                    </a:p>
                  </a:txBody>
                  <a:tcPr/>
                </a:tc>
                <a:tc>
                  <a:txBody>
                    <a:bodyPr/>
                    <a:lstStyle/>
                    <a:p>
                      <a:pPr algn="ctr">
                        <a:lnSpc>
                          <a:spcPct val="107000"/>
                        </a:lnSpc>
                        <a:spcAft>
                          <a:spcPts val="0"/>
                        </a:spcAft>
                      </a:pPr>
                      <a:r>
                        <a:rPr lang="es-ES" sz="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Tramite, términos, notificación, Reserva</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2"/>
                  </a:ext>
                </a:extLst>
              </a:tr>
              <a:tr h="157113">
                <a:tc vMerge="1">
                  <a:txBody>
                    <a:bodyPr/>
                    <a:lstStyle/>
                    <a:p>
                      <a:endParaRPr lang="es-ES"/>
                    </a:p>
                  </a:txBody>
                  <a:tcPr/>
                </a:tc>
                <a:tc>
                  <a:txBody>
                    <a:bodyPr/>
                    <a:lstStyle/>
                    <a:p>
                      <a:pPr algn="ctr">
                        <a:lnSpc>
                          <a:spcPct val="107000"/>
                        </a:lnSpc>
                        <a:spcAft>
                          <a:spcPts val="0"/>
                        </a:spcAft>
                      </a:pPr>
                      <a:r>
                        <a:rPr lang="es-ES" sz="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Reglas especiales ante particulares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3"/>
                  </a:ext>
                </a:extLst>
              </a:tr>
              <a:tr h="82089">
                <a:tc vMerge="1">
                  <a:txBody>
                    <a:bodyPr/>
                    <a:lstStyle/>
                    <a:p>
                      <a:endParaRPr lang="es-ES"/>
                    </a:p>
                  </a:txBody>
                  <a:tcPr/>
                </a:tc>
                <a:tc>
                  <a:txBody>
                    <a:bodyPr/>
                    <a:lstStyle/>
                    <a:p>
                      <a:pPr algn="ctr">
                        <a:lnSpc>
                          <a:spcPct val="107000"/>
                        </a:lnSpc>
                        <a:spcAft>
                          <a:spcPts val="0"/>
                        </a:spcAft>
                      </a:pPr>
                      <a:r>
                        <a:rPr lang="es-ES" sz="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Silencio Administrativo y consecuencias </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4"/>
                  </a:ext>
                </a:extLst>
              </a:tr>
              <a:tr h="342642">
                <a:tc>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Herramientas Ofimáticas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 intermedio, Excel Avanzado - Word- Construcción de tablas, bases de datos y diseño de gráficos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5"/>
                  </a:ext>
                </a:extLst>
              </a:tr>
              <a:tr h="175500">
                <a:tc rowSpan="2">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Conocimientos Básicos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Redacción y proyección de documentos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6"/>
                  </a:ext>
                </a:extLst>
              </a:tr>
              <a:tr h="175500">
                <a:tc vMerge="1">
                  <a:txBody>
                    <a:bodyPr/>
                    <a:lstStyle/>
                    <a:p>
                      <a:endParaRPr lang="es-ES"/>
                    </a:p>
                  </a:txBody>
                  <a:tcPr/>
                </a:tc>
                <a:tc>
                  <a:txBody>
                    <a:bodyPr/>
                    <a:lstStyle/>
                    <a:p>
                      <a:pPr algn="ctr">
                        <a:lnSpc>
                          <a:spcPct val="107000"/>
                        </a:lnSpc>
                        <a:spcAft>
                          <a:spcPts val="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Comprensión de lectura y escritura</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7"/>
                  </a:ext>
                </a:extLst>
              </a:tr>
              <a:tr h="167143">
                <a:tc rowSpan="2">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Participación Ciudadana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 Nacional de Servicio al Ciudadano</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8"/>
                  </a:ext>
                </a:extLst>
              </a:tr>
              <a:tr h="175500">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Peticiones, Quejas, Reclamos y Sugerencias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19"/>
                  </a:ext>
                </a:extLst>
              </a:tr>
              <a:tr h="167143">
                <a:tc rowSpan="2">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Normas de Transparencia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Estatutos Anticorrupción</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20"/>
                  </a:ext>
                </a:extLst>
              </a:tr>
              <a:tr h="301771">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Deberes, derechos, prohibiciones y faltas disciplinarias de los servidores públicos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DDEBF7"/>
                    </a:solidFill>
                  </a:tcPr>
                </a:tc>
                <a:tc vMerge="1">
                  <a:txBody>
                    <a:bodyPr/>
                    <a:lstStyle/>
                    <a:p>
                      <a:endParaRPr lang="es-ES"/>
                    </a:p>
                  </a:txBody>
                  <a:tcPr/>
                </a:tc>
                <a:extLst>
                  <a:ext uri="{0D108BD9-81ED-4DB2-BD59-A6C34878D82A}">
                    <a16:rowId xmlns:a16="http://schemas.microsoft.com/office/drawing/2014/main" val="10021"/>
                  </a:ext>
                </a:extLst>
              </a:tr>
              <a:tr h="167143">
                <a:tc rowSpan="4">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Contratación Estatal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Principios de Contratación Estatal. </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rowSpan="10">
                  <a:txBody>
                    <a:bodyPr/>
                    <a:lstStyle/>
                    <a:p>
                      <a:pPr algn="ctr">
                        <a:lnSpc>
                          <a:spcPct val="107000"/>
                        </a:lnSpc>
                        <a:spcAft>
                          <a:spcPts val="0"/>
                        </a:spcAft>
                      </a:pPr>
                      <a:r>
                        <a:rPr lang="es-ES" sz="6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NIVEL PROFESIONAL</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extLst>
                  <a:ext uri="{0D108BD9-81ED-4DB2-BD59-A6C34878D82A}">
                    <a16:rowId xmlns:a16="http://schemas.microsoft.com/office/drawing/2014/main" val="10022"/>
                  </a:ext>
                </a:extLst>
              </a:tr>
              <a:tr h="278906">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Modalidades de selección y procedimientos de contratación estatal</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3"/>
                  </a:ext>
                </a:extLst>
              </a:tr>
              <a:tr h="167143">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Requisitos de perfeccionamiento contractual</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4"/>
                  </a:ext>
                </a:extLst>
              </a:tr>
              <a:tr h="175500">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Supervisión e interventoría de Contratos Estatales. </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5"/>
                  </a:ext>
                </a:extLst>
              </a:tr>
              <a:tr h="278906">
                <a:tc rowSpan="2">
                  <a:txBody>
                    <a:bodyPr/>
                    <a:lstStyle/>
                    <a:p>
                      <a:pPr algn="ctr">
                        <a:lnSpc>
                          <a:spcPct val="107000"/>
                        </a:lnSpc>
                        <a:spcAft>
                          <a:spcPts val="0"/>
                        </a:spcAft>
                      </a:pPr>
                      <a:r>
                        <a:rPr lang="es-E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Presupuesto Público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a:txBody>
                    <a:bodyPr/>
                    <a:lstStyle/>
                    <a:p>
                      <a:pPr algn="ctr">
                        <a:lnSpc>
                          <a:spcPct val="107000"/>
                        </a:lnSpc>
                        <a:spcAft>
                          <a:spcPts val="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 presupuestal – principios – estatuto orgánico – etapas</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6"/>
                  </a:ext>
                </a:extLst>
              </a:tr>
              <a:tr h="147018">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Finanzas y contabilidad publica</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7"/>
                  </a:ext>
                </a:extLst>
              </a:tr>
              <a:tr h="167143">
                <a:tc rowSpan="4">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Planeación Estratégica  </a:t>
                      </a:r>
                    </a:p>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Gestión de Proyectos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Elementos de la planeación estratégica</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8"/>
                  </a:ext>
                </a:extLst>
              </a:tr>
              <a:tr h="278906">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Formulación y seguimiento de planes, programas y proyectos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29"/>
                  </a:ext>
                </a:extLst>
              </a:tr>
              <a:tr h="167143">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Definición y medición de indicadores</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30"/>
                  </a:ext>
                </a:extLst>
              </a:tr>
              <a:tr h="175500">
                <a:tc vMerge="1">
                  <a:txBody>
                    <a:bodyPr/>
                    <a:lstStyle/>
                    <a:p>
                      <a:endParaRPr lang="es-ES"/>
                    </a:p>
                  </a:txBody>
                  <a:tcPr/>
                </a:tc>
                <a:tc>
                  <a:txBody>
                    <a:bodyPr/>
                    <a:lstStyle/>
                    <a:p>
                      <a:pPr algn="ctr">
                        <a:lnSpc>
                          <a:spcPct val="107000"/>
                        </a:lnSpc>
                        <a:spcAft>
                          <a:spcPts val="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Análisis de riesgos </a:t>
                      </a:r>
                      <a:endParaRPr lang="es-ES" sz="60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FCE4D6"/>
                    </a:solidFill>
                  </a:tcPr>
                </a:tc>
                <a:tc vMerge="1">
                  <a:txBody>
                    <a:bodyPr/>
                    <a:lstStyle/>
                    <a:p>
                      <a:endParaRPr lang="es-ES"/>
                    </a:p>
                  </a:txBody>
                  <a:tcPr/>
                </a:tc>
                <a:extLst>
                  <a:ext uri="{0D108BD9-81ED-4DB2-BD59-A6C34878D82A}">
                    <a16:rowId xmlns:a16="http://schemas.microsoft.com/office/drawing/2014/main" val="10031"/>
                  </a:ext>
                </a:extLst>
              </a:tr>
              <a:tr h="421978">
                <a:tc>
                  <a:txBody>
                    <a:bodyPr/>
                    <a:lstStyle/>
                    <a:p>
                      <a:pPr algn="ctr">
                        <a:lnSpc>
                          <a:spcPct val="107000"/>
                        </a:lnSpc>
                        <a:spcAft>
                          <a:spcPts val="0"/>
                        </a:spcAft>
                      </a:pPr>
                      <a:r>
                        <a:rPr lang="es-E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Gestión Documental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Organización y Manejo de Archivos</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S" sz="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NIVEL TECNICO Y ASISTENCIAL</a:t>
                      </a:r>
                      <a:endParaRPr lang="es-E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4661" marR="24661"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solidFill>
                      <a:srgbClr val="E2EFDA"/>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214841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5BF3670E-D8C1-B8CE-32C4-7C0A1A027E5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EFD02D2-0B24-C2BC-B67C-103976525DC4}"/>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44398"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437A61B2-BAF1-49C1-0968-BA674FCAAA2A}"/>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0597E233-641D-8F49-6F84-1B267B56FCC1}"/>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ítulo 2">
            <a:extLst>
              <a:ext uri="{FF2B5EF4-FFF2-40B4-BE49-F238E27FC236}">
                <a16:creationId xmlns:a16="http://schemas.microsoft.com/office/drawing/2014/main" id="{E39C6A76-E003-F92B-E01C-3F18600F6F5F}"/>
              </a:ext>
            </a:extLst>
          </p:cNvPr>
          <p:cNvSpPr txBox="1">
            <a:spLocks noChangeArrowheads="1"/>
          </p:cNvSpPr>
          <p:nvPr/>
        </p:nvSpPr>
        <p:spPr bwMode="auto">
          <a:xfrm>
            <a:off x="-683603" y="230574"/>
            <a:ext cx="6717877" cy="58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CO" altLang="es-CO" sz="1800" b="1" dirty="0">
                <a:solidFill>
                  <a:schemeClr val="bg1"/>
                </a:solidFill>
              </a:rPr>
              <a:t>PRUEBA DE COMPETENCIAS COMUNES </a:t>
            </a:r>
          </a:p>
          <a:p>
            <a:pPr algn="ctr">
              <a:spcBef>
                <a:spcPct val="0"/>
              </a:spcBef>
              <a:buFontTx/>
              <a:buNone/>
            </a:pPr>
            <a:r>
              <a:rPr lang="es-CO" altLang="es-CO" sz="1800" b="1" dirty="0">
                <a:solidFill>
                  <a:schemeClr val="bg1"/>
                </a:solidFill>
              </a:rPr>
              <a:t>Y COMPORTAMENTALES</a:t>
            </a:r>
          </a:p>
        </p:txBody>
      </p:sp>
      <p:sp>
        <p:nvSpPr>
          <p:cNvPr id="5" name="CuadroTexto 4">
            <a:extLst>
              <a:ext uri="{FF2B5EF4-FFF2-40B4-BE49-F238E27FC236}">
                <a16:creationId xmlns:a16="http://schemas.microsoft.com/office/drawing/2014/main" id="{8C0D5DEE-B5F0-B8BA-3075-B980A097CE3D}"/>
              </a:ext>
            </a:extLst>
          </p:cNvPr>
          <p:cNvSpPr txBox="1"/>
          <p:nvPr/>
        </p:nvSpPr>
        <p:spPr>
          <a:xfrm>
            <a:off x="1862470" y="937953"/>
            <a:ext cx="2090583"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MX" altLang="es-ES"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NIVEL ASESOR</a:t>
            </a:r>
            <a:endParaRPr kumimoji="0" lang="es-ES" altLang="es-ES" sz="1400" b="0" i="0" u="none" strike="noStrike" cap="none" normalizeH="0" baseline="0" dirty="0">
              <a:ln>
                <a:noFill/>
              </a:ln>
              <a:solidFill>
                <a:schemeClr val="bg1"/>
              </a:solidFill>
              <a:effectLst/>
            </a:endParaRPr>
          </a:p>
        </p:txBody>
      </p:sp>
      <p:sp>
        <p:nvSpPr>
          <p:cNvPr id="6" name="Rectangle 1">
            <a:extLst>
              <a:ext uri="{FF2B5EF4-FFF2-40B4-BE49-F238E27FC236}">
                <a16:creationId xmlns:a16="http://schemas.microsoft.com/office/drawing/2014/main" id="{75B930E7-B3E1-1BF5-9FE6-EE4CFF1A875A}"/>
              </a:ext>
            </a:extLst>
          </p:cNvPr>
          <p:cNvSpPr>
            <a:spLocks noChangeArrowheads="1"/>
          </p:cNvSpPr>
          <p:nvPr/>
        </p:nvSpPr>
        <p:spPr bwMode="auto">
          <a:xfrm>
            <a:off x="5656002" y="897546"/>
            <a:ext cx="2209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s-MX" altLang="es-ES"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NIVEL PROFESIONAL</a:t>
            </a:r>
            <a:endParaRPr kumimoji="0" lang="es-MX" altLang="es-ES" sz="1400" b="0" i="0" u="none" strike="noStrike" cap="none" normalizeH="0" baseline="0" dirty="0">
              <a:ln>
                <a:noFill/>
              </a:ln>
              <a:solidFill>
                <a:schemeClr val="bg1"/>
              </a:solidFill>
              <a:effectLst/>
              <a:latin typeface="Arial" panose="020B0604020202020204" pitchFamily="34" charset="0"/>
            </a:endParaRPr>
          </a:p>
        </p:txBody>
      </p:sp>
      <p:graphicFrame>
        <p:nvGraphicFramePr>
          <p:cNvPr id="9" name="Tabla 8">
            <a:extLst>
              <a:ext uri="{FF2B5EF4-FFF2-40B4-BE49-F238E27FC236}">
                <a16:creationId xmlns:a16="http://schemas.microsoft.com/office/drawing/2014/main" id="{412F79D8-9B21-771A-BA07-17C4C5C99730}"/>
              </a:ext>
            </a:extLst>
          </p:cNvPr>
          <p:cNvGraphicFramePr>
            <a:graphicFrameLocks noGrp="1"/>
          </p:cNvGraphicFramePr>
          <p:nvPr>
            <p:extLst>
              <p:ext uri="{D42A27DB-BD31-4B8C-83A1-F6EECF244321}">
                <p14:modId xmlns:p14="http://schemas.microsoft.com/office/powerpoint/2010/main" val="3445950547"/>
              </p:ext>
            </p:extLst>
          </p:nvPr>
        </p:nvGraphicFramePr>
        <p:xfrm>
          <a:off x="510814" y="1408245"/>
          <a:ext cx="3848467" cy="2284921"/>
        </p:xfrm>
        <a:graphic>
          <a:graphicData uri="http://schemas.openxmlformats.org/drawingml/2006/table">
            <a:tbl>
              <a:tblPr>
                <a:tableStyleId>{5C22544A-7EE6-4342-B048-85BDC9FD1C3A}</a:tableStyleId>
              </a:tblPr>
              <a:tblGrid>
                <a:gridCol w="1830391">
                  <a:extLst>
                    <a:ext uri="{9D8B030D-6E8A-4147-A177-3AD203B41FA5}">
                      <a16:colId xmlns:a16="http://schemas.microsoft.com/office/drawing/2014/main" val="20000"/>
                    </a:ext>
                  </a:extLst>
                </a:gridCol>
                <a:gridCol w="2018076">
                  <a:extLst>
                    <a:ext uri="{9D8B030D-6E8A-4147-A177-3AD203B41FA5}">
                      <a16:colId xmlns:a16="http://schemas.microsoft.com/office/drawing/2014/main" val="20001"/>
                    </a:ext>
                  </a:extLst>
                </a:gridCol>
              </a:tblGrid>
              <a:tr h="0">
                <a:tc>
                  <a:txBody>
                    <a:bodyPr/>
                    <a:lstStyle/>
                    <a:p>
                      <a:pPr marL="457200" indent="-457200" algn="ctr">
                        <a:lnSpc>
                          <a:spcPct val="107000"/>
                        </a:lnSpc>
                        <a:spcAft>
                          <a:spcPts val="800"/>
                        </a:spcAft>
                        <a:tabLst>
                          <a:tab pos="457200" algn="l"/>
                        </a:tabLst>
                      </a:pPr>
                      <a:r>
                        <a:rPr lang="es-CO" sz="1000" b="1" dirty="0">
                          <a:effectLst/>
                        </a:rPr>
                        <a:t>COMUNES</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457200" indent="-457200" algn="ctr">
                        <a:lnSpc>
                          <a:spcPct val="107000"/>
                        </a:lnSpc>
                        <a:spcAft>
                          <a:spcPts val="800"/>
                        </a:spcAft>
                        <a:tabLst>
                          <a:tab pos="457200" algn="l"/>
                        </a:tabLst>
                      </a:pPr>
                      <a:r>
                        <a:rPr lang="es-CO" sz="1000" b="1" dirty="0">
                          <a:effectLst/>
                        </a:rPr>
                        <a:t>COMPORTAMENTALES</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526857">
                <a:tc>
                  <a:txBody>
                    <a:bodyPr/>
                    <a:lstStyle/>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Aprendizaje Continuo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 resultados</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al usuario y al ciudadano.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Compromiso con la organización.</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Trabajo en Equipo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Adaptación al cambio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Confiabilidad Técnica.</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Creatividad e innovación.</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Iniciativa.</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Construcción de relaciones.</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Conocimiento del entorno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Tabla 9">
            <a:extLst>
              <a:ext uri="{FF2B5EF4-FFF2-40B4-BE49-F238E27FC236}">
                <a16:creationId xmlns:a16="http://schemas.microsoft.com/office/drawing/2014/main" id="{AE410212-14A5-5128-3B2F-2A341FBFD106}"/>
              </a:ext>
            </a:extLst>
          </p:cNvPr>
          <p:cNvGraphicFramePr>
            <a:graphicFrameLocks noGrp="1"/>
          </p:cNvGraphicFramePr>
          <p:nvPr>
            <p:extLst>
              <p:ext uri="{D42A27DB-BD31-4B8C-83A1-F6EECF244321}">
                <p14:modId xmlns:p14="http://schemas.microsoft.com/office/powerpoint/2010/main" val="439202428"/>
              </p:ext>
            </p:extLst>
          </p:nvPr>
        </p:nvGraphicFramePr>
        <p:xfrm>
          <a:off x="4781298" y="1227239"/>
          <a:ext cx="4273906" cy="2534095"/>
        </p:xfrm>
        <a:graphic>
          <a:graphicData uri="http://schemas.openxmlformats.org/drawingml/2006/table">
            <a:tbl>
              <a:tblPr>
                <a:tableStyleId>{5C22544A-7EE6-4342-B048-85BDC9FD1C3A}</a:tableStyleId>
              </a:tblPr>
              <a:tblGrid>
                <a:gridCol w="2172940">
                  <a:extLst>
                    <a:ext uri="{9D8B030D-6E8A-4147-A177-3AD203B41FA5}">
                      <a16:colId xmlns:a16="http://schemas.microsoft.com/office/drawing/2014/main" val="20000"/>
                    </a:ext>
                  </a:extLst>
                </a:gridCol>
                <a:gridCol w="2100966">
                  <a:extLst>
                    <a:ext uri="{9D8B030D-6E8A-4147-A177-3AD203B41FA5}">
                      <a16:colId xmlns:a16="http://schemas.microsoft.com/office/drawing/2014/main" val="20001"/>
                    </a:ext>
                  </a:extLst>
                </a:gridCol>
              </a:tblGrid>
              <a:tr h="0">
                <a:tc>
                  <a:txBody>
                    <a:bodyPr/>
                    <a:lstStyle/>
                    <a:p>
                      <a:pPr marL="457200" indent="-228600" algn="ctr">
                        <a:lnSpc>
                          <a:spcPct val="107000"/>
                        </a:lnSpc>
                        <a:spcAft>
                          <a:spcPts val="800"/>
                        </a:spcAft>
                        <a:tabLst>
                          <a:tab pos="457200" algn="l"/>
                        </a:tabLst>
                      </a:pPr>
                      <a:r>
                        <a:rPr lang="es-CO" sz="900" b="1" dirty="0">
                          <a:effectLst/>
                        </a:rPr>
                        <a:t>COMUNES</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457200" indent="-228600" algn="ctr">
                        <a:lnSpc>
                          <a:spcPct val="107000"/>
                        </a:lnSpc>
                        <a:spcAft>
                          <a:spcPts val="800"/>
                        </a:spcAft>
                        <a:tabLst>
                          <a:tab pos="457200" algn="l"/>
                        </a:tabLst>
                      </a:pPr>
                      <a:r>
                        <a:rPr lang="es-CO" sz="900" b="1" dirty="0">
                          <a:effectLst/>
                        </a:rPr>
                        <a:t>COMPORTAMENTALES</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871855">
                <a:tc>
                  <a:txBody>
                    <a:bodyPr/>
                    <a:lstStyle/>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Aprendizaje Continuo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 resultados</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al usuario y al ciudadano.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Compromiso con la organización.</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Trabajo en equipo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Adaptación al cambio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Aporte técnico-profesional.</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Comunicación efectiva.</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Gestión de procedimientos.</a:t>
                      </a:r>
                      <a:endParaRPr lang="es-ES" sz="1000" dirty="0">
                        <a:effectLst/>
                      </a:endParaRPr>
                    </a:p>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Instrumentación de decisiones.</a:t>
                      </a:r>
                      <a:endParaRPr lang="es-ES" sz="1000" dirty="0">
                        <a:effectLst/>
                      </a:endParaRPr>
                    </a:p>
                    <a:p>
                      <a:pPr algn="just">
                        <a:lnSpc>
                          <a:spcPct val="107000"/>
                        </a:lnSpc>
                        <a:spcAft>
                          <a:spcPts val="800"/>
                        </a:spcAft>
                      </a:pPr>
                      <a:r>
                        <a:rPr lang="es-CO" sz="1000" dirty="0">
                          <a:effectLst/>
                        </a:rPr>
                        <a:t> </a:t>
                      </a:r>
                      <a:r>
                        <a:rPr lang="es-CO" sz="1000" b="1" dirty="0">
                          <a:effectLst/>
                        </a:rPr>
                        <a:t>Personal a cargo:</a:t>
                      </a:r>
                      <a:endParaRPr lang="es-ES" sz="1000" b="1" dirty="0">
                        <a:effectLst/>
                      </a:endParaRPr>
                    </a:p>
                    <a:p>
                      <a:pPr marL="342900" lvl="0" indent="-342900" algn="just">
                        <a:lnSpc>
                          <a:spcPct val="107000"/>
                        </a:lnSpc>
                        <a:spcAft>
                          <a:spcPts val="800"/>
                        </a:spcAft>
                        <a:buFont typeface="Symbol" panose="05050102010706020507" pitchFamily="18" charset="2"/>
                        <a:buChar char=""/>
                      </a:pPr>
                      <a:r>
                        <a:rPr lang="es-CO" sz="1000" dirty="0">
                          <a:effectLst/>
                        </a:rPr>
                        <a:t>Dirección y desarrollo de personal.</a:t>
                      </a:r>
                      <a:endParaRPr lang="es-ES" sz="1000" dirty="0">
                        <a:effectLst/>
                      </a:endParaRPr>
                    </a:p>
                    <a:p>
                      <a:pPr marL="342900" lvl="0" indent="-342900" algn="just">
                        <a:lnSpc>
                          <a:spcPct val="107000"/>
                        </a:lnSpc>
                        <a:spcAft>
                          <a:spcPts val="800"/>
                        </a:spcAft>
                        <a:buFont typeface="Symbol" panose="05050102010706020507" pitchFamily="18" charset="2"/>
                        <a:buChar char=""/>
                      </a:pPr>
                      <a:r>
                        <a:rPr lang="es-CO" sz="1000" dirty="0">
                          <a:effectLst/>
                        </a:rPr>
                        <a:t>Toma de decisiones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bl>
          </a:graphicData>
        </a:graphic>
      </p:graphicFrame>
      <p:sp>
        <p:nvSpPr>
          <p:cNvPr id="11" name="Rectangle 2">
            <a:extLst>
              <a:ext uri="{FF2B5EF4-FFF2-40B4-BE49-F238E27FC236}">
                <a16:creationId xmlns:a16="http://schemas.microsoft.com/office/drawing/2014/main" id="{E5D01C8C-2862-53FF-9830-AB66B2772E63}"/>
              </a:ext>
            </a:extLst>
          </p:cNvPr>
          <p:cNvSpPr>
            <a:spLocks noChangeArrowheads="1"/>
          </p:cNvSpPr>
          <p:nvPr/>
        </p:nvSpPr>
        <p:spPr bwMode="auto">
          <a:xfrm>
            <a:off x="606427" y="3972607"/>
            <a:ext cx="38484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ES"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NIVEL TÉCNICO</a:t>
            </a:r>
            <a:endParaRPr kumimoji="0" lang="es-MX" altLang="es-ES" sz="1400" b="0" i="0" u="none" strike="noStrike" cap="none" normalizeH="0" baseline="0" dirty="0">
              <a:ln>
                <a:noFill/>
              </a:ln>
              <a:solidFill>
                <a:schemeClr val="bg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9B1235D-73D3-83F0-61E8-B80C11E2671E}"/>
              </a:ext>
            </a:extLst>
          </p:cNvPr>
          <p:cNvSpPr>
            <a:spLocks noChangeArrowheads="1"/>
          </p:cNvSpPr>
          <p:nvPr/>
        </p:nvSpPr>
        <p:spPr bwMode="auto">
          <a:xfrm>
            <a:off x="5688334" y="4033719"/>
            <a:ext cx="21448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MX" altLang="es-ES"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NIVEL ASISTENCIAL</a:t>
            </a:r>
            <a:endParaRPr kumimoji="0" lang="es-MX" altLang="es-ES" sz="1400" b="0" i="0" u="none" strike="noStrike" cap="none" normalizeH="0" baseline="0" dirty="0">
              <a:ln>
                <a:noFill/>
              </a:ln>
              <a:solidFill>
                <a:schemeClr val="bg1"/>
              </a:solidFill>
              <a:effectLst/>
              <a:latin typeface="Arial" panose="020B0604020202020204" pitchFamily="34" charset="0"/>
            </a:endParaRPr>
          </a:p>
        </p:txBody>
      </p:sp>
      <p:graphicFrame>
        <p:nvGraphicFramePr>
          <p:cNvPr id="13" name="Tabla 12">
            <a:extLst>
              <a:ext uri="{FF2B5EF4-FFF2-40B4-BE49-F238E27FC236}">
                <a16:creationId xmlns:a16="http://schemas.microsoft.com/office/drawing/2014/main" id="{810F9100-CB4E-C630-C656-76FE3A30A028}"/>
              </a:ext>
            </a:extLst>
          </p:cNvPr>
          <p:cNvGraphicFramePr>
            <a:graphicFrameLocks noGrp="1"/>
          </p:cNvGraphicFramePr>
          <p:nvPr>
            <p:extLst>
              <p:ext uri="{D42A27DB-BD31-4B8C-83A1-F6EECF244321}">
                <p14:modId xmlns:p14="http://schemas.microsoft.com/office/powerpoint/2010/main" val="3551743148"/>
              </p:ext>
            </p:extLst>
          </p:nvPr>
        </p:nvGraphicFramePr>
        <p:xfrm>
          <a:off x="280023" y="4505472"/>
          <a:ext cx="4501275" cy="1988415"/>
        </p:xfrm>
        <a:graphic>
          <a:graphicData uri="http://schemas.openxmlformats.org/drawingml/2006/table">
            <a:tbl>
              <a:tblPr>
                <a:tableStyleId>{5C22544A-7EE6-4342-B048-85BDC9FD1C3A}</a:tableStyleId>
              </a:tblPr>
              <a:tblGrid>
                <a:gridCol w="2288538">
                  <a:extLst>
                    <a:ext uri="{9D8B030D-6E8A-4147-A177-3AD203B41FA5}">
                      <a16:colId xmlns:a16="http://schemas.microsoft.com/office/drawing/2014/main" val="20000"/>
                    </a:ext>
                  </a:extLst>
                </a:gridCol>
                <a:gridCol w="2212737">
                  <a:extLst>
                    <a:ext uri="{9D8B030D-6E8A-4147-A177-3AD203B41FA5}">
                      <a16:colId xmlns:a16="http://schemas.microsoft.com/office/drawing/2014/main" val="20001"/>
                    </a:ext>
                  </a:extLst>
                </a:gridCol>
              </a:tblGrid>
              <a:tr h="184253">
                <a:tc>
                  <a:txBody>
                    <a:bodyPr/>
                    <a:lstStyle/>
                    <a:p>
                      <a:pPr marL="457200" indent="-228600" algn="ctr">
                        <a:lnSpc>
                          <a:spcPct val="107000"/>
                        </a:lnSpc>
                        <a:spcAft>
                          <a:spcPts val="800"/>
                        </a:spcAft>
                        <a:tabLst>
                          <a:tab pos="457200" algn="l"/>
                        </a:tabLst>
                      </a:pPr>
                      <a:r>
                        <a:rPr lang="es-CO" sz="1000" b="1" dirty="0">
                          <a:effectLst/>
                        </a:rPr>
                        <a:t>COMUNES</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457200" indent="-228600" algn="ctr">
                        <a:lnSpc>
                          <a:spcPct val="107000"/>
                        </a:lnSpc>
                        <a:spcAft>
                          <a:spcPts val="800"/>
                        </a:spcAft>
                        <a:tabLst>
                          <a:tab pos="457200" algn="l"/>
                        </a:tabLst>
                      </a:pPr>
                      <a:r>
                        <a:rPr lang="es-CO" sz="1000" b="1" dirty="0">
                          <a:effectLst/>
                        </a:rPr>
                        <a:t>COMPORTAMENTALES</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1704312">
                <a:tc>
                  <a:txBody>
                    <a:bodyPr/>
                    <a:lstStyle/>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Aprendizaje Continuo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 resultados</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al usuario y al ciudadano.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Compromiso con la organización.</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Trabajo en Equipo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Adaptación al cambio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Confiabilidad Técnica.</a:t>
                      </a:r>
                      <a:endParaRPr lang="es-ES" sz="1000" dirty="0">
                        <a:effectLst/>
                      </a:endParaRPr>
                    </a:p>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Disciplina.</a:t>
                      </a:r>
                      <a:endParaRPr lang="es-ES" sz="1000" dirty="0">
                        <a:effectLst/>
                      </a:endParaRPr>
                    </a:p>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Responsabilidad.</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bl>
          </a:graphicData>
        </a:graphic>
      </p:graphicFrame>
      <p:graphicFrame>
        <p:nvGraphicFramePr>
          <p:cNvPr id="14" name="Tabla 13">
            <a:extLst>
              <a:ext uri="{FF2B5EF4-FFF2-40B4-BE49-F238E27FC236}">
                <a16:creationId xmlns:a16="http://schemas.microsoft.com/office/drawing/2014/main" id="{D7E33952-9CE2-E292-9DC6-4B33D7ECCE76}"/>
              </a:ext>
            </a:extLst>
          </p:cNvPr>
          <p:cNvGraphicFramePr>
            <a:graphicFrameLocks noGrp="1"/>
          </p:cNvGraphicFramePr>
          <p:nvPr>
            <p:extLst>
              <p:ext uri="{D42A27DB-BD31-4B8C-83A1-F6EECF244321}">
                <p14:modId xmlns:p14="http://schemas.microsoft.com/office/powerpoint/2010/main" val="62897668"/>
              </p:ext>
            </p:extLst>
          </p:nvPr>
        </p:nvGraphicFramePr>
        <p:xfrm>
          <a:off x="4828166" y="4543088"/>
          <a:ext cx="4001630" cy="1959433"/>
        </p:xfrm>
        <a:graphic>
          <a:graphicData uri="http://schemas.openxmlformats.org/drawingml/2006/table">
            <a:tbl>
              <a:tblPr>
                <a:tableStyleId>{5C22544A-7EE6-4342-B048-85BDC9FD1C3A}</a:tableStyleId>
              </a:tblPr>
              <a:tblGrid>
                <a:gridCol w="2034510">
                  <a:extLst>
                    <a:ext uri="{9D8B030D-6E8A-4147-A177-3AD203B41FA5}">
                      <a16:colId xmlns:a16="http://schemas.microsoft.com/office/drawing/2014/main" val="20000"/>
                    </a:ext>
                  </a:extLst>
                </a:gridCol>
                <a:gridCol w="1967120">
                  <a:extLst>
                    <a:ext uri="{9D8B030D-6E8A-4147-A177-3AD203B41FA5}">
                      <a16:colId xmlns:a16="http://schemas.microsoft.com/office/drawing/2014/main" val="20001"/>
                    </a:ext>
                  </a:extLst>
                </a:gridCol>
              </a:tblGrid>
              <a:tr h="117685">
                <a:tc>
                  <a:txBody>
                    <a:bodyPr/>
                    <a:lstStyle/>
                    <a:p>
                      <a:pPr marL="457200" indent="-228600" algn="ctr">
                        <a:lnSpc>
                          <a:spcPct val="107000"/>
                        </a:lnSpc>
                        <a:spcAft>
                          <a:spcPts val="800"/>
                        </a:spcAft>
                        <a:tabLst>
                          <a:tab pos="457200" algn="l"/>
                        </a:tabLst>
                      </a:pPr>
                      <a:r>
                        <a:rPr lang="es-CO" sz="1000" b="1" dirty="0">
                          <a:effectLst/>
                        </a:rPr>
                        <a:t>COMUNES</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457200" indent="-228600" algn="ctr">
                        <a:lnSpc>
                          <a:spcPct val="107000"/>
                        </a:lnSpc>
                        <a:spcAft>
                          <a:spcPts val="800"/>
                        </a:spcAft>
                        <a:tabLst>
                          <a:tab pos="457200" algn="l"/>
                        </a:tabLst>
                      </a:pPr>
                      <a:r>
                        <a:rPr lang="es-CO" sz="1000" b="1" dirty="0">
                          <a:effectLst/>
                        </a:rPr>
                        <a:t>COMPORTAMENTALES</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1804810">
                <a:tc>
                  <a:txBody>
                    <a:bodyPr/>
                    <a:lstStyle/>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Aprendizaje Continuo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 resultados</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Orientación al usuario y al ciudadano.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Compromiso con la organización.</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Trabajo en equipo</a:t>
                      </a:r>
                      <a:endParaRPr lang="es-ES" sz="1000" dirty="0">
                        <a:effectLst/>
                      </a:endParaRPr>
                    </a:p>
                    <a:p>
                      <a:pPr marL="342900" lvl="0" indent="-342900">
                        <a:lnSpc>
                          <a:spcPct val="107000"/>
                        </a:lnSpc>
                        <a:spcAft>
                          <a:spcPts val="800"/>
                        </a:spcAft>
                        <a:buFont typeface="Wingdings" panose="05000000000000000000" pitchFamily="2" charset="2"/>
                        <a:buChar char=""/>
                        <a:tabLst>
                          <a:tab pos="457200" algn="l"/>
                        </a:tabLst>
                      </a:pPr>
                      <a:r>
                        <a:rPr lang="es-CO" sz="1000" dirty="0">
                          <a:effectLst/>
                        </a:rPr>
                        <a:t>Adaptación al cambio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Manejo de la información.</a:t>
                      </a:r>
                      <a:endParaRPr lang="es-ES" sz="1000" dirty="0">
                        <a:effectLst/>
                      </a:endParaRPr>
                    </a:p>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Relaciones interpersonales</a:t>
                      </a:r>
                      <a:endParaRPr lang="es-ES" sz="1000" dirty="0">
                        <a:effectLst/>
                      </a:endParaRPr>
                    </a:p>
                    <a:p>
                      <a:pPr marL="342900" lvl="0" indent="-342900" algn="just">
                        <a:lnSpc>
                          <a:spcPct val="107000"/>
                        </a:lnSpc>
                        <a:spcAft>
                          <a:spcPts val="800"/>
                        </a:spcAft>
                        <a:buFont typeface="Wingdings" panose="05000000000000000000" pitchFamily="2" charset="2"/>
                        <a:buChar char=""/>
                        <a:tabLst>
                          <a:tab pos="457200" algn="l"/>
                        </a:tabLst>
                      </a:pPr>
                      <a:r>
                        <a:rPr lang="es-CO" sz="1000" dirty="0">
                          <a:effectLst/>
                        </a:rPr>
                        <a:t>Colaboración.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bl>
          </a:graphicData>
        </a:graphic>
      </p:graphicFrame>
      <p:pic>
        <p:nvPicPr>
          <p:cNvPr id="8" name="Imagen 7">
            <a:extLst>
              <a:ext uri="{FF2B5EF4-FFF2-40B4-BE49-F238E27FC236}">
                <a16:creationId xmlns:a16="http://schemas.microsoft.com/office/drawing/2014/main" id="{AD84AD6D-2C12-9216-C138-EAF34CA4B2C9}"/>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5037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08FA4F8C-11D6-6CB2-13C0-7B53A8C3A61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C227C86-BACB-B5F3-31BC-421903F8C91C}"/>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27B0E427-AB17-C15B-CC66-89FB77D50E93}"/>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7D7F4F70-1B97-CDDD-7E3B-C7844309FD21}"/>
              </a:ext>
            </a:extLst>
          </p:cNvPr>
          <p:cNvPicPr>
            <a:picLocks noChangeAspect="1"/>
          </p:cNvPicPr>
          <p:nvPr/>
        </p:nvPicPr>
        <p:blipFill>
          <a:blip r:embed="rId5"/>
          <a:stretch>
            <a:fillRect/>
          </a:stretch>
        </p:blipFill>
        <p:spPr>
          <a:xfrm>
            <a:off x="7680833" y="496351"/>
            <a:ext cx="1463167" cy="353599"/>
          </a:xfrm>
          <a:prstGeom prst="rect">
            <a:avLst/>
          </a:prstGeom>
        </p:spPr>
      </p:pic>
      <p:graphicFrame>
        <p:nvGraphicFramePr>
          <p:cNvPr id="2" name="Tabla 1">
            <a:extLst>
              <a:ext uri="{FF2B5EF4-FFF2-40B4-BE49-F238E27FC236}">
                <a16:creationId xmlns:a16="http://schemas.microsoft.com/office/drawing/2014/main" id="{2E8F65FB-6374-E01A-E7AF-9C549B258B0A}"/>
              </a:ext>
            </a:extLst>
          </p:cNvPr>
          <p:cNvGraphicFramePr>
            <a:graphicFrameLocks noGrp="1"/>
          </p:cNvGraphicFramePr>
          <p:nvPr>
            <p:extLst>
              <p:ext uri="{D42A27DB-BD31-4B8C-83A1-F6EECF244321}">
                <p14:modId xmlns:p14="http://schemas.microsoft.com/office/powerpoint/2010/main" val="948940807"/>
              </p:ext>
            </p:extLst>
          </p:nvPr>
        </p:nvGraphicFramePr>
        <p:xfrm>
          <a:off x="242047" y="304799"/>
          <a:ext cx="6642847" cy="3749981"/>
        </p:xfrm>
        <a:graphic>
          <a:graphicData uri="http://schemas.openxmlformats.org/drawingml/2006/table">
            <a:tbl>
              <a:tblPr firstRow="1" firstCol="1" bandRow="1">
                <a:tableStyleId>{5C22544A-7EE6-4342-B048-85BDC9FD1C3A}</a:tableStyleId>
              </a:tblPr>
              <a:tblGrid>
                <a:gridCol w="1124003">
                  <a:extLst>
                    <a:ext uri="{9D8B030D-6E8A-4147-A177-3AD203B41FA5}">
                      <a16:colId xmlns:a16="http://schemas.microsoft.com/office/drawing/2014/main" val="20000"/>
                    </a:ext>
                  </a:extLst>
                </a:gridCol>
                <a:gridCol w="1584216">
                  <a:extLst>
                    <a:ext uri="{9D8B030D-6E8A-4147-A177-3AD203B41FA5}">
                      <a16:colId xmlns:a16="http://schemas.microsoft.com/office/drawing/2014/main" val="20001"/>
                    </a:ext>
                  </a:extLst>
                </a:gridCol>
                <a:gridCol w="3934628">
                  <a:extLst>
                    <a:ext uri="{9D8B030D-6E8A-4147-A177-3AD203B41FA5}">
                      <a16:colId xmlns:a16="http://schemas.microsoft.com/office/drawing/2014/main" val="20002"/>
                    </a:ext>
                  </a:extLst>
                </a:gridCol>
              </a:tblGrid>
              <a:tr h="340907">
                <a:tc>
                  <a:txBody>
                    <a:bodyPr/>
                    <a:lstStyle/>
                    <a:p>
                      <a:pPr algn="ctr">
                        <a:lnSpc>
                          <a:spcPct val="100000"/>
                        </a:lnSpc>
                        <a:spcAft>
                          <a:spcPts val="0"/>
                        </a:spcAft>
                      </a:pPr>
                      <a:r>
                        <a:rPr lang="es-CO" sz="1000" dirty="0">
                          <a:effectLst/>
                        </a:rPr>
                        <a:t>Competencia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44" marR="39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CO" sz="1000" dirty="0">
                          <a:effectLst/>
                        </a:rPr>
                        <a:t>Definición de la competencia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44" marR="39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CO" sz="1000" dirty="0">
                          <a:effectLst/>
                        </a:rPr>
                        <a:t>Conductas asociadas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44" marR="39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09074">
                <a:tc>
                  <a:txBody>
                    <a:bodyPr/>
                    <a:lstStyle/>
                    <a:p>
                      <a:pPr algn="ctr">
                        <a:lnSpc>
                          <a:spcPct val="100000"/>
                        </a:lnSpc>
                        <a:spcAft>
                          <a:spcPts val="0"/>
                        </a:spcAft>
                      </a:pPr>
                      <a:r>
                        <a:rPr lang="es-CO" sz="1000">
                          <a:effectLst/>
                        </a:rPr>
                        <a:t>Orientación a resultados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39544" marR="39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s-CO" sz="1000" dirty="0">
                          <a:effectLst/>
                        </a:rPr>
                        <a:t>Realizar las funciones y cumplir los compromisos organizacionales con eficacia, calidad y oportunidad</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44" marR="39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lnSpc>
                          <a:spcPct val="100000"/>
                        </a:lnSpc>
                        <a:spcAft>
                          <a:spcPts val="0"/>
                        </a:spcAft>
                        <a:buFont typeface="Arial" panose="020B0604020202020204" pitchFamily="34" charset="0"/>
                        <a:buChar char="•"/>
                      </a:pPr>
                      <a:r>
                        <a:rPr lang="es-CO" sz="1000" dirty="0">
                          <a:effectLst/>
                        </a:rPr>
                        <a:t>Asume la responsabilidad por sus resultados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Trabaja con base en objetivos claramente establecidos y realistas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Diseña y utiliza indicadores para medir y comprobar los resultados obtenidos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Adopta medidas para minimizar riesgos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Plantea estrategias para alcanzar o superar los resultados esperados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Se fija metas y obtiene los resultados institucionales esperados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Cumple con oportunidad las funciones de acuerdo con los estándares,  objetivos y tiempos establecidos por la entidad </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Gestiona recursos para mejorar la productividad y toma medidas necesarias para minimizar los riesgos</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Aporta elementos para la consecución de resultados enmarcando sus productos y / o servicios dentro de las normas que rigen a la entidad</a:t>
                      </a:r>
                      <a:endParaRPr lang="es-ES" sz="1000" dirty="0">
                        <a:effectLst/>
                      </a:endParaRPr>
                    </a:p>
                    <a:p>
                      <a:pPr marL="285750" indent="-285750" algn="just">
                        <a:lnSpc>
                          <a:spcPct val="100000"/>
                        </a:lnSpc>
                        <a:spcAft>
                          <a:spcPts val="0"/>
                        </a:spcAft>
                        <a:buFont typeface="Arial" panose="020B0604020202020204" pitchFamily="34" charset="0"/>
                        <a:buChar char="•"/>
                      </a:pPr>
                      <a:r>
                        <a:rPr lang="es-CO" sz="1000" dirty="0">
                          <a:effectLst/>
                        </a:rPr>
                        <a:t>Evalúa de forma regular el grado de consecución de los objetivos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44" marR="39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ángulo 4">
            <a:extLst>
              <a:ext uri="{FF2B5EF4-FFF2-40B4-BE49-F238E27FC236}">
                <a16:creationId xmlns:a16="http://schemas.microsoft.com/office/drawing/2014/main" id="{B1DC86AC-60F7-F840-ED27-1C883B93591B}"/>
              </a:ext>
            </a:extLst>
          </p:cNvPr>
          <p:cNvSpPr/>
          <p:nvPr/>
        </p:nvSpPr>
        <p:spPr>
          <a:xfrm>
            <a:off x="3990543" y="4054781"/>
            <a:ext cx="5153457" cy="2862322"/>
          </a:xfrm>
          <a:prstGeom prst="rect">
            <a:avLst/>
          </a:prstGeom>
        </p:spPr>
        <p:txBody>
          <a:bodyPr wrap="square">
            <a:spAutoFit/>
          </a:bodyPr>
          <a:lstStyle/>
          <a:p>
            <a:pPr algn="just"/>
            <a:r>
              <a:rPr lang="es-ES" dirty="0">
                <a:solidFill>
                  <a:schemeClr val="accent6">
                    <a:lumMod val="50000"/>
                  </a:schemeClr>
                </a:solidFill>
                <a:latin typeface="Arial Nova Light" panose="020B0304020202020204" pitchFamily="34" charset="0"/>
              </a:rPr>
              <a:t>Los indicadores de integridad se obtienen mediante medición de actitudes hacia conductas, que sean favorables para la entidad donde se requiere el empleo:</a:t>
            </a:r>
          </a:p>
          <a:p>
            <a:pPr algn="just"/>
            <a:endParaRPr lang="es-ES" dirty="0">
              <a:solidFill>
                <a:schemeClr val="accent6">
                  <a:lumMod val="50000"/>
                </a:schemeClr>
              </a:solidFill>
              <a:latin typeface="Arial Nova Light" panose="020B0304020202020204" pitchFamily="34" charset="0"/>
            </a:endParaRPr>
          </a:p>
          <a:p>
            <a:pPr marL="342900" indent="-342900" algn="just">
              <a:buFont typeface="Arial" panose="020B0604020202020204" pitchFamily="34" charset="0"/>
              <a:buChar char="•"/>
            </a:pPr>
            <a:r>
              <a:rPr lang="es-ES" b="1" dirty="0">
                <a:solidFill>
                  <a:schemeClr val="accent6">
                    <a:lumMod val="50000"/>
                  </a:schemeClr>
                </a:solidFill>
                <a:latin typeface="Arial Nova Light" panose="020B0304020202020204" pitchFamily="34" charset="0"/>
              </a:rPr>
              <a:t>Conductas honestas.</a:t>
            </a:r>
          </a:p>
          <a:p>
            <a:pPr marL="342900" indent="-342900" algn="just">
              <a:buFont typeface="Arial" panose="020B0604020202020204" pitchFamily="34" charset="0"/>
              <a:buChar char="•"/>
            </a:pPr>
            <a:r>
              <a:rPr lang="es-ES" b="1" dirty="0">
                <a:solidFill>
                  <a:schemeClr val="accent6">
                    <a:lumMod val="50000"/>
                  </a:schemeClr>
                </a:solidFill>
                <a:latin typeface="Arial Nova Light" panose="020B0304020202020204" pitchFamily="34" charset="0"/>
              </a:rPr>
              <a:t>Manejo adecuado del tiempo.</a:t>
            </a:r>
          </a:p>
          <a:p>
            <a:pPr marL="342900" indent="-342900" algn="just">
              <a:buFont typeface="Arial" panose="020B0604020202020204" pitchFamily="34" charset="0"/>
              <a:buChar char="•"/>
            </a:pPr>
            <a:r>
              <a:rPr lang="es-ES" b="1" dirty="0">
                <a:solidFill>
                  <a:schemeClr val="accent6">
                    <a:lumMod val="50000"/>
                  </a:schemeClr>
                </a:solidFill>
                <a:latin typeface="Arial Nova Light" panose="020B0304020202020204" pitchFamily="34" charset="0"/>
              </a:rPr>
              <a:t>Conductas diligentes.</a:t>
            </a:r>
          </a:p>
          <a:p>
            <a:pPr marL="342900" indent="-342900" algn="just">
              <a:buFont typeface="Arial" panose="020B0604020202020204" pitchFamily="34" charset="0"/>
              <a:buChar char="•"/>
            </a:pPr>
            <a:r>
              <a:rPr lang="es-ES" b="1" dirty="0">
                <a:solidFill>
                  <a:schemeClr val="accent6">
                    <a:lumMod val="50000"/>
                  </a:schemeClr>
                </a:solidFill>
                <a:latin typeface="Arial Nova Light" panose="020B0304020202020204" pitchFamily="34" charset="0"/>
              </a:rPr>
              <a:t>Uso adecuado de implementos.</a:t>
            </a:r>
          </a:p>
          <a:p>
            <a:pPr marL="342900" indent="-342900" algn="just">
              <a:buFont typeface="Arial" panose="020B0604020202020204" pitchFamily="34" charset="0"/>
              <a:buChar char="•"/>
            </a:pPr>
            <a:endParaRPr lang="es-ES" b="1" dirty="0">
              <a:solidFill>
                <a:schemeClr val="accent6">
                  <a:lumMod val="50000"/>
                </a:schemeClr>
              </a:solidFill>
              <a:latin typeface="Arial Nova Light" panose="020B0304020202020204" pitchFamily="34" charset="0"/>
            </a:endParaRPr>
          </a:p>
        </p:txBody>
      </p:sp>
    </p:spTree>
    <p:extLst>
      <p:ext uri="{BB962C8B-B14F-4D97-AF65-F5344CB8AC3E}">
        <p14:creationId xmlns:p14="http://schemas.microsoft.com/office/powerpoint/2010/main" val="1433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0FEDB705-350D-E47F-87D4-F1C73982B66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3D9BDC5-05DF-DBB4-45C6-5854ED9833EE}"/>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4F5502F9-5ABB-E29F-5F2A-02F89F084C7B}"/>
              </a:ext>
            </a:extLst>
          </p:cNvPr>
          <p:cNvPicPr>
            <a:picLocks noChangeAspect="1"/>
          </p:cNvPicPr>
          <p:nvPr/>
        </p:nvPicPr>
        <p:blipFill>
          <a:blip r:embed="rId5"/>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1B068C55-9920-E95B-023D-ECFD47048199}"/>
              </a:ext>
            </a:extLst>
          </p:cNvPr>
          <p:cNvPicPr>
            <a:picLocks noChangeAspect="1"/>
          </p:cNvPicPr>
          <p:nvPr/>
        </p:nvPicPr>
        <p:blipFill>
          <a:blip r:embed="rId6"/>
          <a:stretch>
            <a:fillRect/>
          </a:stretch>
        </p:blipFill>
        <p:spPr>
          <a:xfrm>
            <a:off x="7680833" y="496351"/>
            <a:ext cx="1463167" cy="353599"/>
          </a:xfrm>
          <a:prstGeom prst="rect">
            <a:avLst/>
          </a:prstGeom>
        </p:spPr>
      </p:pic>
      <p:sp>
        <p:nvSpPr>
          <p:cNvPr id="2" name="Rectangle 2">
            <a:extLst>
              <a:ext uri="{FF2B5EF4-FFF2-40B4-BE49-F238E27FC236}">
                <a16:creationId xmlns:a16="http://schemas.microsoft.com/office/drawing/2014/main" id="{5AEACE87-497B-D598-4373-DF065DC07F5B}"/>
              </a:ext>
            </a:extLst>
          </p:cNvPr>
          <p:cNvSpPr txBox="1">
            <a:spLocks noChangeArrowheads="1"/>
          </p:cNvSpPr>
          <p:nvPr/>
        </p:nvSpPr>
        <p:spPr>
          <a:xfrm>
            <a:off x="88796" y="363902"/>
            <a:ext cx="4713483" cy="65916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MX" altLang="es-CO" sz="3600" b="1" dirty="0">
                <a:solidFill>
                  <a:schemeClr val="accent2">
                    <a:lumMod val="50000"/>
                  </a:schemeClr>
                </a:solidFill>
                <a:latin typeface="Arial" panose="020B0604020202020204" pitchFamily="34" charset="0"/>
                <a:cs typeface="Arial" panose="020B0604020202020204" pitchFamily="34" charset="0"/>
              </a:rPr>
              <a:t>QUÉ ESTUDIAR</a:t>
            </a:r>
          </a:p>
          <a:p>
            <a:pPr>
              <a:defRPr/>
            </a:pPr>
            <a:r>
              <a:rPr lang="es-MX" altLang="es-CO" sz="2000" b="1" dirty="0">
                <a:solidFill>
                  <a:schemeClr val="accent2">
                    <a:lumMod val="50000"/>
                  </a:schemeClr>
                </a:solidFill>
                <a:latin typeface="Arial" panose="020B0604020202020204" pitchFamily="34" charset="0"/>
                <a:cs typeface="Arial" panose="020B0604020202020204" pitchFamily="34" charset="0"/>
              </a:rPr>
              <a:t>-capacidades y habilidades-</a:t>
            </a:r>
            <a:endParaRPr lang="es-ES" altLang="es-CO" sz="2000" b="1" dirty="0">
              <a:solidFill>
                <a:schemeClr val="accent2">
                  <a:lumMod val="50000"/>
                </a:schemeClr>
              </a:solidFill>
              <a:latin typeface="Arial" panose="020B0604020202020204" pitchFamily="34" charset="0"/>
              <a:cs typeface="Arial" panose="020B0604020202020204" pitchFamily="34" charset="0"/>
            </a:endParaRPr>
          </a:p>
        </p:txBody>
      </p:sp>
      <p:pic>
        <p:nvPicPr>
          <p:cNvPr id="5" name="Imagen 4" descr="Que-son-las-habilidades-blandas">
            <a:extLst>
              <a:ext uri="{FF2B5EF4-FFF2-40B4-BE49-F238E27FC236}">
                <a16:creationId xmlns:a16="http://schemas.microsoft.com/office/drawing/2014/main" id="{106FB5CB-ECAF-B871-ED60-8468304D8FE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8743" y="1449890"/>
            <a:ext cx="3156794" cy="2047875"/>
          </a:xfrm>
          <a:prstGeom prst="rect">
            <a:avLst/>
          </a:prstGeom>
          <a:noFill/>
          <a:ln>
            <a:noFill/>
          </a:ln>
        </p:spPr>
      </p:pic>
      <p:pic>
        <p:nvPicPr>
          <p:cNvPr id="6" name="Imagen 5" descr="Ejemplos-de-habilidades-blandas">
            <a:extLst>
              <a:ext uri="{FF2B5EF4-FFF2-40B4-BE49-F238E27FC236}">
                <a16:creationId xmlns:a16="http://schemas.microsoft.com/office/drawing/2014/main" id="{0C0D40B2-AD3D-65CB-BF9A-EDB9DD32528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80143" y="3998310"/>
            <a:ext cx="3850919" cy="2135792"/>
          </a:xfrm>
          <a:prstGeom prst="rect">
            <a:avLst/>
          </a:prstGeom>
          <a:noFill/>
          <a:ln>
            <a:noFill/>
          </a:ln>
        </p:spPr>
      </p:pic>
      <p:graphicFrame>
        <p:nvGraphicFramePr>
          <p:cNvPr id="9" name="Tabla 8">
            <a:extLst>
              <a:ext uri="{FF2B5EF4-FFF2-40B4-BE49-F238E27FC236}">
                <a16:creationId xmlns:a16="http://schemas.microsoft.com/office/drawing/2014/main" id="{D8E0469E-E6F0-2472-89B6-A97F907964C7}"/>
              </a:ext>
            </a:extLst>
          </p:cNvPr>
          <p:cNvGraphicFramePr>
            <a:graphicFrameLocks noGrp="1"/>
          </p:cNvGraphicFramePr>
          <p:nvPr>
            <p:custDataLst>
              <p:tags r:id="rId1"/>
            </p:custDataLst>
            <p:extLst>
              <p:ext uri="{D42A27DB-BD31-4B8C-83A1-F6EECF244321}">
                <p14:modId xmlns:p14="http://schemas.microsoft.com/office/powerpoint/2010/main" val="1667645483"/>
              </p:ext>
            </p:extLst>
          </p:nvPr>
        </p:nvGraphicFramePr>
        <p:xfrm>
          <a:off x="4322409" y="982399"/>
          <a:ext cx="4528185" cy="5417185"/>
        </p:xfrm>
        <a:graphic>
          <a:graphicData uri="http://schemas.openxmlformats.org/drawingml/2006/table">
            <a:tbl>
              <a:tblPr firstRow="1" firstCol="1" bandRow="1">
                <a:tableStyleId>{5C22544A-7EE6-4342-B048-85BDC9FD1C3A}</a:tableStyleId>
              </a:tblPr>
              <a:tblGrid>
                <a:gridCol w="1189355">
                  <a:extLst>
                    <a:ext uri="{9D8B030D-6E8A-4147-A177-3AD203B41FA5}">
                      <a16:colId xmlns:a16="http://schemas.microsoft.com/office/drawing/2014/main" val="20000"/>
                    </a:ext>
                  </a:extLst>
                </a:gridCol>
                <a:gridCol w="3338830">
                  <a:extLst>
                    <a:ext uri="{9D8B030D-6E8A-4147-A177-3AD203B41FA5}">
                      <a16:colId xmlns:a16="http://schemas.microsoft.com/office/drawing/2014/main" val="20001"/>
                    </a:ext>
                  </a:extLst>
                </a:gridCol>
              </a:tblGrid>
              <a:tr h="247015">
                <a:tc>
                  <a:txBody>
                    <a:bodyPr/>
                    <a:lstStyle/>
                    <a:p>
                      <a:pPr algn="ctr">
                        <a:lnSpc>
                          <a:spcPct val="100000"/>
                        </a:lnSpc>
                        <a:spcAft>
                          <a:spcPts val="0"/>
                        </a:spcAft>
                      </a:pPr>
                      <a:r>
                        <a:rPr lang="es-ES" sz="900" dirty="0">
                          <a:effectLst/>
                        </a:rPr>
                        <a:t>COMPONENTE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 sz="900" dirty="0">
                          <a:effectLst/>
                        </a:rPr>
                        <a:t>TEMAS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350">
                <a:tc rowSpan="4">
                  <a:txBody>
                    <a:bodyPr/>
                    <a:lstStyle/>
                    <a:p>
                      <a:pPr algn="ctr">
                        <a:lnSpc>
                          <a:spcPct val="100000"/>
                        </a:lnSpc>
                        <a:spcAft>
                          <a:spcPts val="0"/>
                        </a:spcAft>
                      </a:pPr>
                      <a:r>
                        <a:rPr lang="es-ES" sz="900" dirty="0">
                          <a:effectLst/>
                        </a:rPr>
                        <a:t>Razonamiento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s-ES" sz="900" dirty="0">
                          <a:effectLst/>
                        </a:rPr>
                        <a:t>Razonamiento lógico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7485">
                <a:tc vMerge="1">
                  <a:txBody>
                    <a:bodyPr/>
                    <a:lstStyle/>
                    <a:p>
                      <a:endParaRPr lang="es-ES"/>
                    </a:p>
                  </a:txBody>
                  <a:tcPr/>
                </a:tc>
                <a:tc>
                  <a:txBody>
                    <a:bodyPr/>
                    <a:lstStyle/>
                    <a:p>
                      <a:pPr algn="just">
                        <a:lnSpc>
                          <a:spcPct val="100000"/>
                        </a:lnSpc>
                        <a:spcAft>
                          <a:spcPts val="0"/>
                        </a:spcAft>
                      </a:pPr>
                      <a:r>
                        <a:rPr lang="es-ES" sz="900" dirty="0">
                          <a:effectLst/>
                        </a:rPr>
                        <a:t>Razonamiento Categorial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7825">
                <a:tc vMerge="1">
                  <a:txBody>
                    <a:bodyPr/>
                    <a:lstStyle/>
                    <a:p>
                      <a:endParaRPr lang="es-ES"/>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s-ES" sz="900" b="1" dirty="0">
                          <a:effectLst/>
                        </a:rPr>
                        <a:t>Razonamiento Numérico</a:t>
                      </a:r>
                      <a:r>
                        <a:rPr lang="es-ES" sz="900" kern="1200" dirty="0">
                          <a:solidFill>
                            <a:schemeClr val="dk1"/>
                          </a:solidFill>
                          <a:effectLst/>
                          <a:latin typeface="+mn-lt"/>
                          <a:ea typeface="+mn-ea"/>
                          <a:cs typeface="+mn-cs"/>
                        </a:rPr>
                        <a:t>.</a:t>
                      </a:r>
                    </a:p>
                    <a:p>
                      <a:pPr algn="just">
                        <a:lnSpc>
                          <a:spcPct val="100000"/>
                        </a:lnSpc>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4970">
                <a:tc vMerge="1">
                  <a:txBody>
                    <a:bodyPr/>
                    <a:lstStyle/>
                    <a:p>
                      <a:endParaRPr lang="es-ES"/>
                    </a:p>
                  </a:txBody>
                  <a:tcPr/>
                </a:tc>
                <a:tc>
                  <a:txBody>
                    <a:bodyPr/>
                    <a:lstStyle/>
                    <a:p>
                      <a:pPr algn="just">
                        <a:lnSpc>
                          <a:spcPct val="100000"/>
                        </a:lnSpc>
                        <a:spcAft>
                          <a:spcPts val="0"/>
                        </a:spcAft>
                      </a:pPr>
                      <a:r>
                        <a:rPr lang="es-ES" sz="900" dirty="0">
                          <a:effectLst/>
                        </a:rPr>
                        <a:t>Razonamiento verbal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5650">
                <a:tc rowSpan="2">
                  <a:txBody>
                    <a:bodyPr/>
                    <a:lstStyle/>
                    <a:p>
                      <a:pPr algn="ctr">
                        <a:lnSpc>
                          <a:spcPct val="100000"/>
                        </a:lnSpc>
                        <a:spcAft>
                          <a:spcPts val="0"/>
                        </a:spcAft>
                      </a:pPr>
                      <a:r>
                        <a:rPr lang="es-ES" sz="900" dirty="0">
                          <a:effectLst/>
                        </a:rPr>
                        <a:t>Capacidad atencional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s-ES" sz="900" b="1" dirty="0">
                          <a:effectLst/>
                        </a:rPr>
                        <a:t>Atención selectiva: </a:t>
                      </a:r>
                      <a:r>
                        <a:rPr lang="es-ES" sz="900" kern="1200" dirty="0">
                          <a:solidFill>
                            <a:schemeClr val="dk1"/>
                          </a:solidFill>
                          <a:effectLst/>
                          <a:latin typeface="+mn-lt"/>
                          <a:ea typeface="+mn-ea"/>
                          <a:cs typeface="+mn-cs"/>
                        </a:rPr>
                        <a:t>Enfocarse en un estímulo particular mientras se desatienden otros. Por ejemplo, escuchar a alguien en una conversación ruidosa.</a:t>
                      </a:r>
                    </a:p>
                    <a:p>
                      <a:pPr algn="just">
                        <a:lnSpc>
                          <a:spcPct val="100000"/>
                        </a:lnSpc>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7055">
                <a:tc vMerge="1">
                  <a:txBody>
                    <a:bodyPr/>
                    <a:lstStyle/>
                    <a:p>
                      <a:endParaRPr lang="es-ES"/>
                    </a:p>
                  </a:txBody>
                  <a:tcPr/>
                </a:tc>
                <a:tc>
                  <a:txBody>
                    <a:bodyPr/>
                    <a:lstStyle/>
                    <a:p>
                      <a:pPr algn="just">
                        <a:lnSpc>
                          <a:spcPct val="100000"/>
                        </a:lnSpc>
                        <a:spcAft>
                          <a:spcPts val="0"/>
                        </a:spcAft>
                      </a:pPr>
                      <a:r>
                        <a:rPr lang="es-ES" sz="900" b="1" dirty="0">
                          <a:effectLst/>
                        </a:rPr>
                        <a:t>Sensibilidad a los problemas: </a:t>
                      </a:r>
                      <a:r>
                        <a:rPr lang="es-ES" sz="900" kern="1200" dirty="0">
                          <a:solidFill>
                            <a:schemeClr val="dk1"/>
                          </a:solidFill>
                          <a:effectLst/>
                          <a:latin typeface="+mn-lt"/>
                          <a:ea typeface="+mn-ea"/>
                          <a:cs typeface="+mn-cs"/>
                        </a:rPr>
                        <a:t>la capacidad de identificar, reconocer y comprender problemas o situaciones que requieren atención y solución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67055">
                <a:tc rowSpan="3">
                  <a:txBody>
                    <a:bodyPr/>
                    <a:lstStyle/>
                    <a:p>
                      <a:pPr algn="ctr">
                        <a:lnSpc>
                          <a:spcPct val="100000"/>
                        </a:lnSpc>
                        <a:spcAft>
                          <a:spcPts val="0"/>
                        </a:spcAft>
                      </a:pPr>
                      <a:r>
                        <a:rPr lang="es-ES" sz="900" b="1" dirty="0">
                          <a:effectLst/>
                        </a:rPr>
                        <a:t>Habilidades de Pensamiento</a:t>
                      </a:r>
                      <a:endParaRPr lang="es-E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s-ES" sz="900" b="1" dirty="0">
                          <a:effectLst/>
                        </a:rPr>
                        <a:t>Pensamiento Critico: </a:t>
                      </a:r>
                      <a:r>
                        <a:rPr lang="es-ES" sz="900" b="0" kern="1200" dirty="0">
                          <a:solidFill>
                            <a:schemeClr val="dk1"/>
                          </a:solidFill>
                          <a:effectLst/>
                          <a:latin typeface="+mn-lt"/>
                          <a:ea typeface="+mn-ea"/>
                          <a:cs typeface="+mn-cs"/>
                        </a:rPr>
                        <a:t>Evaluar información y argumentos de manera lógica y objetiva, identificando sesgos y falacias</a:t>
                      </a:r>
                      <a:endParaRPr lang="es-E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66420">
                <a:tc vMerge="1">
                  <a:txBody>
                    <a:bodyPr/>
                    <a:lstStyle/>
                    <a:p>
                      <a:endParaRPr lang="es-ES"/>
                    </a:p>
                  </a:txBody>
                  <a:tcPr/>
                </a:tc>
                <a:tc>
                  <a:txBody>
                    <a:bodyPr/>
                    <a:lstStyle/>
                    <a:p>
                      <a:pPr algn="just">
                        <a:lnSpc>
                          <a:spcPct val="100000"/>
                        </a:lnSpc>
                        <a:spcAft>
                          <a:spcPts val="0"/>
                        </a:spcAft>
                      </a:pPr>
                      <a:r>
                        <a:rPr lang="es-ES" sz="900" b="1" dirty="0">
                          <a:effectLst/>
                        </a:rPr>
                        <a:t>Pensamiento Analítico</a:t>
                      </a:r>
                      <a:r>
                        <a:rPr lang="es-ES" sz="900" dirty="0">
                          <a:effectLst/>
                        </a:rPr>
                        <a:t>: </a:t>
                      </a:r>
                      <a:r>
                        <a:rPr lang="es-ES" sz="900" kern="1200" dirty="0">
                          <a:solidFill>
                            <a:schemeClr val="dk1"/>
                          </a:solidFill>
                          <a:effectLst/>
                          <a:latin typeface="+mn-lt"/>
                          <a:ea typeface="+mn-ea"/>
                          <a:cs typeface="+mn-cs"/>
                        </a:rPr>
                        <a:t>Descomponer problemas complejos en partes más manejables para facilitar su comprensión y resolución.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756285">
                <a:tc vMerge="1">
                  <a:txBody>
                    <a:bodyPr/>
                    <a:lstStyle/>
                    <a:p>
                      <a:endParaRPr lang="es-ES"/>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s-ES" sz="900" b="1" dirty="0">
                          <a:effectLst/>
                        </a:rPr>
                        <a:t>Pensamiento organizativo: </a:t>
                      </a:r>
                      <a:r>
                        <a:rPr lang="es-ES" sz="900" dirty="0">
                          <a:effectLst/>
                        </a:rPr>
                        <a:t>Ordenamiento de la información. </a:t>
                      </a:r>
                      <a:r>
                        <a:rPr lang="es-ES" sz="900" kern="1200" dirty="0">
                          <a:solidFill>
                            <a:schemeClr val="dk1"/>
                          </a:solidFill>
                          <a:effectLst/>
                          <a:latin typeface="+mn-lt"/>
                          <a:ea typeface="+mn-ea"/>
                          <a:cs typeface="+mn-cs"/>
                        </a:rPr>
                        <a:t>la capacidad de clasificar, categorizar y estructurar información de manera lógica y coherente para facilitar su comprensión y uso.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3530">
                <a:tc rowSpan="2">
                  <a:txBody>
                    <a:bodyPr/>
                    <a:lstStyle/>
                    <a:p>
                      <a:pPr algn="ctr">
                        <a:lnSpc>
                          <a:spcPct val="100000"/>
                        </a:lnSpc>
                        <a:spcAft>
                          <a:spcPts val="0"/>
                        </a:spcAft>
                      </a:pPr>
                      <a:r>
                        <a:rPr lang="es-ES" sz="900" dirty="0">
                          <a:effectLst/>
                        </a:rPr>
                        <a:t>Habilidades de autorregulación o gestión personal.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s-ES" sz="900" dirty="0">
                          <a:effectLst/>
                        </a:rPr>
                        <a:t>Monitoreo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23545">
                <a:tc vMerge="1">
                  <a:txBody>
                    <a:bodyPr/>
                    <a:lstStyle/>
                    <a:p>
                      <a:endParaRPr lang="es-ES"/>
                    </a:p>
                  </a:txBody>
                  <a:tcPr/>
                </a:tc>
                <a:tc>
                  <a:txBody>
                    <a:bodyPr/>
                    <a:lstStyle/>
                    <a:p>
                      <a:pPr algn="just">
                        <a:lnSpc>
                          <a:spcPct val="100000"/>
                        </a:lnSpc>
                        <a:spcAft>
                          <a:spcPts val="0"/>
                        </a:spcAft>
                      </a:pPr>
                      <a:r>
                        <a:rPr lang="es-ES" sz="900" dirty="0">
                          <a:effectLst/>
                        </a:rPr>
                        <a:t>Gestión del tiempo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8" name="Imagen 7">
            <a:extLst>
              <a:ext uri="{FF2B5EF4-FFF2-40B4-BE49-F238E27FC236}">
                <a16:creationId xmlns:a16="http://schemas.microsoft.com/office/drawing/2014/main" id="{AF5EF979-F73E-3C07-2B76-A4808DD1CC01}"/>
              </a:ext>
            </a:extLst>
          </p:cNvPr>
          <p:cNvPicPr>
            <a:picLocks noChangeAspect="1"/>
          </p:cNvPicPr>
          <p:nvPr/>
        </p:nvPicPr>
        <p:blipFill>
          <a:blip r:embed="rId9"/>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1491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073605AD-BB60-5445-9F94-F8C7159390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F2E7C1B-8A07-FA4F-FE1C-11F0F3073CCD}"/>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E73E0B7E-79BA-8CF7-6807-47F9C84975F5}"/>
              </a:ext>
            </a:extLst>
          </p:cNvPr>
          <p:cNvPicPr>
            <a:picLocks noChangeAspect="1"/>
          </p:cNvPicPr>
          <p:nvPr/>
        </p:nvPicPr>
        <p:blipFill>
          <a:blip r:embed="rId5"/>
          <a:stretch>
            <a:fillRect/>
          </a:stretch>
        </p:blipFill>
        <p:spPr>
          <a:xfrm>
            <a:off x="7003855" y="147730"/>
            <a:ext cx="823757" cy="511728"/>
          </a:xfrm>
          <a:prstGeom prst="rect">
            <a:avLst/>
          </a:prstGeom>
        </p:spPr>
      </p:pic>
      <p:pic>
        <p:nvPicPr>
          <p:cNvPr id="7" name="Imagen 6">
            <a:extLst>
              <a:ext uri="{FF2B5EF4-FFF2-40B4-BE49-F238E27FC236}">
                <a16:creationId xmlns:a16="http://schemas.microsoft.com/office/drawing/2014/main" id="{F3D8DCF4-2678-7F35-824C-38BFD7957238}"/>
              </a:ext>
            </a:extLst>
          </p:cNvPr>
          <p:cNvPicPr>
            <a:picLocks noChangeAspect="1"/>
          </p:cNvPicPr>
          <p:nvPr/>
        </p:nvPicPr>
        <p:blipFill>
          <a:blip r:embed="rId6"/>
          <a:stretch>
            <a:fillRect/>
          </a:stretch>
        </p:blipFill>
        <p:spPr>
          <a:xfrm>
            <a:off x="7664438" y="332396"/>
            <a:ext cx="1463167" cy="353599"/>
          </a:xfrm>
          <a:prstGeom prst="rect">
            <a:avLst/>
          </a:prstGeom>
        </p:spPr>
      </p:pic>
      <p:sp>
        <p:nvSpPr>
          <p:cNvPr id="5" name="CuadroTexto 4">
            <a:extLst>
              <a:ext uri="{FF2B5EF4-FFF2-40B4-BE49-F238E27FC236}">
                <a16:creationId xmlns:a16="http://schemas.microsoft.com/office/drawing/2014/main" id="{C94AED48-C836-18B5-D3FB-52E543D9748E}"/>
              </a:ext>
            </a:extLst>
          </p:cNvPr>
          <p:cNvSpPr txBox="1"/>
          <p:nvPr/>
        </p:nvSpPr>
        <p:spPr>
          <a:xfrm>
            <a:off x="1108745" y="302947"/>
            <a:ext cx="4578722" cy="369332"/>
          </a:xfrm>
          <a:prstGeom prst="rect">
            <a:avLst/>
          </a:prstGeom>
          <a:noFill/>
        </p:spPr>
        <p:txBody>
          <a:bodyPr wrap="square">
            <a:spAutoFit/>
          </a:bodyPr>
          <a:lstStyle/>
          <a:p>
            <a:pPr algn="ctr"/>
            <a:r>
              <a:rPr lang="es-MX" altLang="es-CO" sz="1800" b="1" dirty="0">
                <a:solidFill>
                  <a:schemeClr val="accent2">
                    <a:lumMod val="50000"/>
                  </a:schemeClr>
                </a:solidFill>
                <a:latin typeface="Arial" panose="020B0604020202020204" pitchFamily="34" charset="0"/>
                <a:cs typeface="Arial" panose="020B0604020202020204" pitchFamily="34" charset="0"/>
              </a:rPr>
              <a:t>D</a:t>
            </a:r>
            <a:r>
              <a:rPr lang="es-MX" altLang="es-CO" b="1" dirty="0">
                <a:solidFill>
                  <a:schemeClr val="accent2">
                    <a:lumMod val="50000"/>
                  </a:schemeClr>
                </a:solidFill>
                <a:latin typeface="Arial" panose="020B0604020202020204" pitchFamily="34" charset="0"/>
                <a:cs typeface="Arial" panose="020B0604020202020204" pitchFamily="34" charset="0"/>
              </a:rPr>
              <a:t>Ó</a:t>
            </a:r>
            <a:r>
              <a:rPr lang="es-MX" altLang="es-CO" sz="1800" b="1" dirty="0">
                <a:solidFill>
                  <a:schemeClr val="accent2">
                    <a:lumMod val="50000"/>
                  </a:schemeClr>
                </a:solidFill>
                <a:latin typeface="Arial" panose="020B0604020202020204" pitchFamily="34" charset="0"/>
                <a:cs typeface="Arial" panose="020B0604020202020204" pitchFamily="34" charset="0"/>
              </a:rPr>
              <a:t>NDE ESTUDIAR</a:t>
            </a:r>
            <a:endParaRPr lang="es-ES" dirty="0"/>
          </a:p>
        </p:txBody>
      </p:sp>
      <p:graphicFrame>
        <p:nvGraphicFramePr>
          <p:cNvPr id="6" name="Diagrama 5">
            <a:extLst>
              <a:ext uri="{FF2B5EF4-FFF2-40B4-BE49-F238E27FC236}">
                <a16:creationId xmlns:a16="http://schemas.microsoft.com/office/drawing/2014/main" id="{DF163663-2C66-934C-FED3-BF060BA8897F}"/>
              </a:ext>
            </a:extLst>
          </p:cNvPr>
          <p:cNvGraphicFramePr/>
          <p:nvPr>
            <p:extLst>
              <p:ext uri="{D42A27DB-BD31-4B8C-83A1-F6EECF244321}">
                <p14:modId xmlns:p14="http://schemas.microsoft.com/office/powerpoint/2010/main" val="3211688542"/>
              </p:ext>
            </p:extLst>
          </p:nvPr>
        </p:nvGraphicFramePr>
        <p:xfrm>
          <a:off x="-18474" y="697916"/>
          <a:ext cx="9127605" cy="1062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a 7">
            <a:extLst>
              <a:ext uri="{FF2B5EF4-FFF2-40B4-BE49-F238E27FC236}">
                <a16:creationId xmlns:a16="http://schemas.microsoft.com/office/drawing/2014/main" id="{8B4174BC-8941-891D-11F8-B54DF07E31B6}"/>
              </a:ext>
            </a:extLst>
          </p:cNvPr>
          <p:cNvGraphicFramePr>
            <a:graphicFrameLocks noGrp="1"/>
          </p:cNvGraphicFramePr>
          <p:nvPr>
            <p:extLst>
              <p:ext uri="{D42A27DB-BD31-4B8C-83A1-F6EECF244321}">
                <p14:modId xmlns:p14="http://schemas.microsoft.com/office/powerpoint/2010/main" val="3299731724"/>
              </p:ext>
            </p:extLst>
          </p:nvPr>
        </p:nvGraphicFramePr>
        <p:xfrm>
          <a:off x="88795" y="1789196"/>
          <a:ext cx="4372369" cy="5068799"/>
        </p:xfrm>
        <a:graphic>
          <a:graphicData uri="http://schemas.openxmlformats.org/drawingml/2006/table">
            <a:tbl>
              <a:tblPr firstRow="1" firstCol="1" bandRow="1"/>
              <a:tblGrid>
                <a:gridCol w="2426153">
                  <a:extLst>
                    <a:ext uri="{9D8B030D-6E8A-4147-A177-3AD203B41FA5}">
                      <a16:colId xmlns:a16="http://schemas.microsoft.com/office/drawing/2014/main" val="20001"/>
                    </a:ext>
                  </a:extLst>
                </a:gridCol>
                <a:gridCol w="1946216">
                  <a:extLst>
                    <a:ext uri="{9D8B030D-6E8A-4147-A177-3AD203B41FA5}">
                      <a16:colId xmlns:a16="http://schemas.microsoft.com/office/drawing/2014/main" val="20002"/>
                    </a:ext>
                  </a:extLst>
                </a:gridCol>
              </a:tblGrid>
              <a:tr h="142018">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Presidencia de la República</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www.presidencia.gov.co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0"/>
                  </a:ext>
                </a:extLst>
              </a:tr>
              <a:tr h="221903">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Hacienda y Crédito Público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www.minhacienda.gov.co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1"/>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Salud y Protección Social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www.minsalud.gov.co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2"/>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Educación Nacional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www.mineducacion.gov.co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3"/>
                  </a:ext>
                </a:extLst>
              </a:tr>
              <a:tr h="352250">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Defensa Nacional</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www.mindefensa.gov.co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4"/>
                  </a:ext>
                </a:extLst>
              </a:tr>
              <a:tr h="221903">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del Interior</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www.mininterior.gov.co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5"/>
                  </a:ext>
                </a:extLst>
              </a:tr>
              <a:tr h="221903">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Justicia y del Derecho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www.minjusticia.gov.co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6"/>
                  </a:ext>
                </a:extLst>
              </a:tr>
              <a:tr h="221903">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Ambiente y Desarrollo Sostenible</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www.minambiente.gov.co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7"/>
                  </a:ext>
                </a:extLst>
              </a:tr>
              <a:tr h="221903">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Comercio, Industria y Turismo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www.mincit.gov.co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8"/>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Agricultura y Desarrollo Rural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www.minagricultura.gov.co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9"/>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Minas y Energía</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www.minenergia.gov.co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0"/>
                  </a:ext>
                </a:extLst>
              </a:tr>
              <a:tr h="284036">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Tecnologías de la Información y las Comunicaciones (MinTIC)</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www.mintic.gov.co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1"/>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Transporte</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www.mintransporte.gov.co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2"/>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del Trabajo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www.mintrabajo.gov.co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3"/>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Vivienda, Ciudad y Territorio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www.minvivienda.gov.co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4"/>
                  </a:ext>
                </a:extLst>
              </a:tr>
              <a:tr h="221903">
                <a:tc>
                  <a:txBody>
                    <a:bodyPr/>
                    <a:lstStyle/>
                    <a:p>
                      <a:pPr algn="just">
                        <a:lnSpc>
                          <a:spcPct val="100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Cultura</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0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www.mincultura.gov.co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5"/>
                  </a:ext>
                </a:extLst>
              </a:tr>
              <a:tr h="22190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Relaciones Exteriores</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www.cancilleria.gov.co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6"/>
                  </a:ext>
                </a:extLst>
              </a:tr>
              <a:tr h="296241">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 Ciencia, Tecnología e Innovación (Min Ciencias)</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www.minciencias.gov.co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7"/>
                  </a:ext>
                </a:extLst>
              </a:tr>
              <a:tr h="22190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Ministerio del Deporte</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www.mindeporte.gov.co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8"/>
                  </a:ext>
                </a:extLst>
              </a:tr>
              <a:tr h="22190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Procuraduría General de la Nación</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www.procuraduria.gov.co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9"/>
                  </a:ext>
                </a:extLst>
              </a:tr>
              <a:tr h="22190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Contraloría General de la República</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www.contraloria.gov.co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20"/>
                  </a:ext>
                </a:extLst>
              </a:tr>
              <a:tr h="221903">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Registraduría Nacional del Estado Civil</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www.registraduria.gov.co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graphicFrame>
        <p:nvGraphicFramePr>
          <p:cNvPr id="9" name="Tabla 8">
            <a:extLst>
              <a:ext uri="{FF2B5EF4-FFF2-40B4-BE49-F238E27FC236}">
                <a16:creationId xmlns:a16="http://schemas.microsoft.com/office/drawing/2014/main" id="{F958CE4F-179E-0EE3-F350-114E95DADE75}"/>
              </a:ext>
            </a:extLst>
          </p:cNvPr>
          <p:cNvGraphicFramePr>
            <a:graphicFrameLocks noGrp="1"/>
          </p:cNvGraphicFramePr>
          <p:nvPr>
            <p:extLst>
              <p:ext uri="{D42A27DB-BD31-4B8C-83A1-F6EECF244321}">
                <p14:modId xmlns:p14="http://schemas.microsoft.com/office/powerpoint/2010/main" val="1713059847"/>
              </p:ext>
            </p:extLst>
          </p:nvPr>
        </p:nvGraphicFramePr>
        <p:xfrm>
          <a:off x="4636655" y="1780532"/>
          <a:ext cx="4507344" cy="5077472"/>
        </p:xfrm>
        <a:graphic>
          <a:graphicData uri="http://schemas.openxmlformats.org/drawingml/2006/table">
            <a:tbl>
              <a:tblPr firstRow="1" firstCol="1" bandRow="1"/>
              <a:tblGrid>
                <a:gridCol w="2469046">
                  <a:extLst>
                    <a:ext uri="{9D8B030D-6E8A-4147-A177-3AD203B41FA5}">
                      <a16:colId xmlns:a16="http://schemas.microsoft.com/office/drawing/2014/main" val="20001"/>
                    </a:ext>
                  </a:extLst>
                </a:gridCol>
                <a:gridCol w="2038298">
                  <a:extLst>
                    <a:ext uri="{9D8B030D-6E8A-4147-A177-3AD203B41FA5}">
                      <a16:colId xmlns:a16="http://schemas.microsoft.com/office/drawing/2014/main" val="20002"/>
                    </a:ext>
                  </a:extLst>
                </a:gridCol>
              </a:tblGrid>
              <a:tr h="274653">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Dirección de Impuestos y Aduanas Nacionales (DIAN)</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www.dian.gov.co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0"/>
                  </a:ext>
                </a:extLst>
              </a:tr>
              <a:tr h="205732">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Colpensiones</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www.colpensiones.gov.co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1"/>
                  </a:ext>
                </a:extLst>
              </a:tr>
              <a:tr h="27465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Unidad de Gestión Pensional y Parafiscales (UGPP)</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www.ugpp.gov.co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2"/>
                  </a:ext>
                </a:extLst>
              </a:tr>
              <a:tr h="27465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Instituto Colombiano de Bienestar Familiar (ICBF)</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www.icbf.gov.co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3"/>
                  </a:ext>
                </a:extLst>
              </a:tr>
              <a:tr h="205732">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Superintendencia de Industria y Comercio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www.sic.gov.co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4"/>
                  </a:ext>
                </a:extLst>
              </a:tr>
              <a:tr h="205732">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Departamento Nacional de Planeación (DNP)</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www.dnp.gov.co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5"/>
                  </a:ext>
                </a:extLst>
              </a:tr>
              <a:tr h="27465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Departamento Administrativo Nacional de Estadística (DANE)</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u="none" strike="noStrike">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www.dane.gov.co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6"/>
                  </a:ext>
                </a:extLst>
              </a:tr>
              <a:tr h="27465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Departamento Administrativo de la Función Pública (DAFP)</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www.funcionpublica.gov.co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7"/>
                  </a:ext>
                </a:extLst>
              </a:tr>
              <a:tr h="27465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Departamento Administrativo para la Prosperidad Social (DPS)</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u="none" strike="noStrike"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www.prosperidadsocial.gov.co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8"/>
                  </a:ext>
                </a:extLst>
              </a:tr>
              <a:tr h="274653">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Departamento Administrativo Especial de la Aeronáutica Civil (Aerocivil)</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www.aerocivil.gov.co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09"/>
                  </a:ext>
                </a:extLst>
              </a:tr>
              <a:tr h="274653">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Departamento Administrativo Nacional de Economía Solidaria (DANSOCIAL)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www.supersolidaria.gov.co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0"/>
                  </a:ext>
                </a:extLst>
              </a:tr>
              <a:tr h="205732">
                <a:tc>
                  <a:txBody>
                    <a:bodyPr/>
                    <a:lstStyle/>
                    <a:p>
                      <a:pPr algn="just">
                        <a:lnSpc>
                          <a:spcPct val="107000"/>
                        </a:lnSpc>
                        <a:spcAft>
                          <a:spcPts val="0"/>
                        </a:spcAft>
                      </a:pPr>
                      <a:r>
                        <a:rPr lang="es-ES" sz="800">
                          <a:solidFill>
                            <a:schemeClr val="bg1"/>
                          </a:solidFill>
                          <a:effectLst/>
                          <a:latin typeface="Arial" panose="020B0604020202020204" pitchFamily="34" charset="0"/>
                          <a:ea typeface="Symbol" panose="05050102010706020507" pitchFamily="18" charset="2"/>
                          <a:cs typeface="Times New Roman" panose="02020603050405020304" pitchFamily="18" charset="0"/>
                        </a:rPr>
                        <a:t>Comisión Nacional del Servicio Civil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www.cnsc.gov.co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1"/>
                  </a:ext>
                </a:extLst>
              </a:tr>
              <a:tr h="205732">
                <a:tc>
                  <a:txBody>
                    <a:bodyPr/>
                    <a:lstStyle/>
                    <a:p>
                      <a:pPr algn="just">
                        <a:lnSpc>
                          <a:spcPct val="107000"/>
                        </a:lnSpc>
                        <a:spcAft>
                          <a:spcPts val="0"/>
                        </a:spcAft>
                      </a:pPr>
                      <a:r>
                        <a:rPr lang="es-ES" sz="800">
                          <a:solidFill>
                            <a:schemeClr val="bg1"/>
                          </a:solidFill>
                          <a:effectLst/>
                          <a:latin typeface="Arial" panose="020B0604020202020204" pitchFamily="34" charset="0"/>
                          <a:ea typeface="Symbol" panose="05050102010706020507" pitchFamily="18" charset="2"/>
                          <a:cs typeface="Times New Roman" panose="02020603050405020304" pitchFamily="18" charset="0"/>
                        </a:rPr>
                        <a:t>Archivo General de la Nación</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www.archivogeneral.gov.co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2"/>
                  </a:ext>
                </a:extLst>
              </a:tr>
              <a:tr h="205732">
                <a:tc>
                  <a:txBody>
                    <a:bodyPr/>
                    <a:lstStyle/>
                    <a:p>
                      <a:pPr>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Consejo Superior de la Judicatura</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www.ramajudicial.gov.co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3"/>
                  </a:ext>
                </a:extLst>
              </a:tr>
              <a:tr h="205732">
                <a:tc>
                  <a:txBody>
                    <a:bodyPr/>
                    <a:lstStyle/>
                    <a:p>
                      <a:pP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Corte Suprema de Justicia</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u="none" strike="noStrike">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www.cortesuprema.gov.co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4"/>
                  </a:ext>
                </a:extLst>
              </a:tr>
              <a:tr h="205732">
                <a:tc>
                  <a:txBody>
                    <a:bodyPr/>
                    <a:lstStyle/>
                    <a:p>
                      <a:pPr>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Consejo de Estado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u="none" strike="noStrike">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www.consejodeestado.gov.co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5"/>
                  </a:ext>
                </a:extLst>
              </a:tr>
              <a:tr h="205732">
                <a:tc>
                  <a:txBody>
                    <a:bodyPr/>
                    <a:lstStyle/>
                    <a:p>
                      <a:pPr>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Corte Constitucional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u="none" strike="noStrike"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www.corteconstitucional.gov.co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6"/>
                  </a:ext>
                </a:extLst>
              </a:tr>
              <a:tr h="205732">
                <a:tc>
                  <a:txBody>
                    <a:bodyPr/>
                    <a:lstStyle/>
                    <a:p>
                      <a:pPr>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Fiscalía General de la Nación</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www.fiscalia.gov.co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7"/>
                  </a:ext>
                </a:extLst>
              </a:tr>
              <a:tr h="205732">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Registraduría Nacional del Estado Civil</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www.registraduria.gov.co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8"/>
                  </a:ext>
                </a:extLst>
              </a:tr>
              <a:tr h="205732">
                <a:tc>
                  <a:txBody>
                    <a:bodyPr/>
                    <a:lstStyle/>
                    <a:p>
                      <a:pPr algn="just">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Colombia Compra Eficiente</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www.colombiacompra.gov.co</a:t>
                      </a:r>
                      <a:endParaRPr lang="es-E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19"/>
                  </a:ext>
                </a:extLst>
              </a:tr>
              <a:tr h="205732">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Escuela Superior de Administración Pública</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www.esap.edu.co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20"/>
                  </a:ext>
                </a:extLst>
              </a:tr>
              <a:tr h="205732">
                <a:tc>
                  <a:txBody>
                    <a:bodyPr/>
                    <a:lstStyle/>
                    <a:p>
                      <a:pPr algn="just">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Juriscol Sistema de Información Normativa</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tc>
                  <a:txBody>
                    <a:bodyPr/>
                    <a:lstStyle/>
                    <a:p>
                      <a:pPr>
                        <a:lnSpc>
                          <a:spcPct val="107000"/>
                        </a:lnSpc>
                        <a:spcAft>
                          <a:spcPts val="0"/>
                        </a:spcAft>
                      </a:pPr>
                      <a:r>
                        <a:rPr lang="es-ES"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www.suin-juriscol.gov.co</a:t>
                      </a:r>
                      <a:endParaRPr lang="es-E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pic>
        <p:nvPicPr>
          <p:cNvPr id="2" name="Imagen 1">
            <a:extLst>
              <a:ext uri="{FF2B5EF4-FFF2-40B4-BE49-F238E27FC236}">
                <a16:creationId xmlns:a16="http://schemas.microsoft.com/office/drawing/2014/main" id="{F3F1B10D-1FAD-CB59-6A16-67EAD08C6FF9}"/>
              </a:ext>
            </a:extLst>
          </p:cNvPr>
          <p:cNvPicPr>
            <a:picLocks noChangeAspect="1"/>
          </p:cNvPicPr>
          <p:nvPr/>
        </p:nvPicPr>
        <p:blipFill>
          <a:blip r:embed="rId17"/>
          <a:stretch>
            <a:fillRect/>
          </a:stretch>
        </p:blipFill>
        <p:spPr>
          <a:xfrm>
            <a:off x="4807019" y="212008"/>
            <a:ext cx="2196836" cy="479948"/>
          </a:xfrm>
          <a:prstGeom prst="rect">
            <a:avLst/>
          </a:prstGeom>
        </p:spPr>
      </p:pic>
    </p:spTree>
    <p:extLst>
      <p:ext uri="{BB962C8B-B14F-4D97-AF65-F5344CB8AC3E}">
        <p14:creationId xmlns:p14="http://schemas.microsoft.com/office/powerpoint/2010/main" val="26746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CD655653-356D-94A3-A8F6-246CE2DEE0D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1220C23-074E-CFCD-55F2-B38271472554}"/>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0" y="0"/>
            <a:ext cx="9144000"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6D02D449-9E16-9D4D-89E8-9F8D23D6FBB1}"/>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9C28E4DE-16D5-8F31-CE38-C7967B31E7AE}"/>
              </a:ext>
            </a:extLst>
          </p:cNvPr>
          <p:cNvPicPr>
            <a:picLocks noChangeAspect="1"/>
          </p:cNvPicPr>
          <p:nvPr/>
        </p:nvPicPr>
        <p:blipFill>
          <a:blip r:embed="rId5"/>
          <a:stretch>
            <a:fillRect/>
          </a:stretch>
        </p:blipFill>
        <p:spPr>
          <a:xfrm>
            <a:off x="7680833" y="496351"/>
            <a:ext cx="1463167" cy="353599"/>
          </a:xfrm>
          <a:prstGeom prst="rect">
            <a:avLst/>
          </a:prstGeom>
        </p:spPr>
      </p:pic>
      <p:grpSp>
        <p:nvGrpSpPr>
          <p:cNvPr id="2" name="Grupo 1">
            <a:extLst>
              <a:ext uri="{FF2B5EF4-FFF2-40B4-BE49-F238E27FC236}">
                <a16:creationId xmlns:a16="http://schemas.microsoft.com/office/drawing/2014/main" id="{EA7C63AB-4196-E2C1-FEB3-C81EE740B3C1}"/>
              </a:ext>
            </a:extLst>
          </p:cNvPr>
          <p:cNvGrpSpPr/>
          <p:nvPr/>
        </p:nvGrpSpPr>
        <p:grpSpPr>
          <a:xfrm>
            <a:off x="3212203" y="924462"/>
            <a:ext cx="3271328" cy="254595"/>
            <a:chOff x="5984957" y="168702"/>
            <a:chExt cx="2623801" cy="254595"/>
          </a:xfrm>
        </p:grpSpPr>
        <p:sp>
          <p:nvSpPr>
            <p:cNvPr id="5" name="Rectángulo 4">
              <a:extLst>
                <a:ext uri="{FF2B5EF4-FFF2-40B4-BE49-F238E27FC236}">
                  <a16:creationId xmlns:a16="http://schemas.microsoft.com/office/drawing/2014/main" id="{FE6A2D51-7F76-4E26-3F02-186E572DB3A0}"/>
                </a:ext>
              </a:extLst>
            </p:cNvPr>
            <p:cNvSpPr/>
            <p:nvPr/>
          </p:nvSpPr>
          <p:spPr>
            <a:xfrm>
              <a:off x="5984957" y="168702"/>
              <a:ext cx="2623801" cy="25459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6" name="CuadroTexto 5">
              <a:extLst>
                <a:ext uri="{FF2B5EF4-FFF2-40B4-BE49-F238E27FC236}">
                  <a16:creationId xmlns:a16="http://schemas.microsoft.com/office/drawing/2014/main" id="{DB5ABCD7-6D79-7557-AFBD-A2C47A5A3563}"/>
                </a:ext>
              </a:extLst>
            </p:cNvPr>
            <p:cNvSpPr txBox="1"/>
            <p:nvPr/>
          </p:nvSpPr>
          <p:spPr>
            <a:xfrm>
              <a:off x="5984957" y="168702"/>
              <a:ext cx="2623801" cy="254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28448" rIns="49784" bIns="28448" numCol="1" spcCol="1270" anchor="ctr" anchorCtr="0">
              <a:noAutofit/>
            </a:bodyPr>
            <a:lstStyle/>
            <a:p>
              <a:pPr marL="0" lvl="0" indent="0" algn="ctr" defTabSz="311150">
                <a:lnSpc>
                  <a:spcPct val="90000"/>
                </a:lnSpc>
                <a:spcBef>
                  <a:spcPct val="0"/>
                </a:spcBef>
                <a:spcAft>
                  <a:spcPct val="35000"/>
                </a:spcAft>
                <a:buNone/>
              </a:pPr>
              <a:r>
                <a:rPr lang="es-ES" sz="1000" b="1" kern="1200" dirty="0">
                  <a:effectLst/>
                  <a:latin typeface="Arial" panose="020B0604020202020204" pitchFamily="34" charset="0"/>
                  <a:ea typeface="Calibri" panose="020F0502020204030204" pitchFamily="34" charset="0"/>
                </a:rPr>
                <a:t>Universidad encargada de realizar las pruebas</a:t>
              </a:r>
              <a:endParaRPr lang="es-ES" sz="1000" kern="1200" dirty="0"/>
            </a:p>
          </p:txBody>
        </p:sp>
      </p:grpSp>
      <p:grpSp>
        <p:nvGrpSpPr>
          <p:cNvPr id="8" name="Grupo 7">
            <a:extLst>
              <a:ext uri="{FF2B5EF4-FFF2-40B4-BE49-F238E27FC236}">
                <a16:creationId xmlns:a16="http://schemas.microsoft.com/office/drawing/2014/main" id="{2DF1DDCE-48CE-B6D0-2733-60BB6C39C03C}"/>
              </a:ext>
            </a:extLst>
          </p:cNvPr>
          <p:cNvGrpSpPr/>
          <p:nvPr/>
        </p:nvGrpSpPr>
        <p:grpSpPr>
          <a:xfrm>
            <a:off x="3158624" y="1152719"/>
            <a:ext cx="3324906" cy="875886"/>
            <a:chOff x="8360402" y="573089"/>
            <a:chExt cx="3029716" cy="875886"/>
          </a:xfrm>
        </p:grpSpPr>
        <p:sp>
          <p:nvSpPr>
            <p:cNvPr id="9" name="Rectángulo 8">
              <a:extLst>
                <a:ext uri="{FF2B5EF4-FFF2-40B4-BE49-F238E27FC236}">
                  <a16:creationId xmlns:a16="http://schemas.microsoft.com/office/drawing/2014/main" id="{C1380477-7FDA-D118-9E19-16736E3898FF}"/>
                </a:ext>
              </a:extLst>
            </p:cNvPr>
            <p:cNvSpPr/>
            <p:nvPr/>
          </p:nvSpPr>
          <p:spPr>
            <a:xfrm>
              <a:off x="8409224" y="573089"/>
              <a:ext cx="2980894" cy="72325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0" name="CuadroTexto 9">
              <a:extLst>
                <a:ext uri="{FF2B5EF4-FFF2-40B4-BE49-F238E27FC236}">
                  <a16:creationId xmlns:a16="http://schemas.microsoft.com/office/drawing/2014/main" id="{0E41DA26-A829-B591-D894-94DCE1E0383A}"/>
                </a:ext>
              </a:extLst>
            </p:cNvPr>
            <p:cNvSpPr txBox="1"/>
            <p:nvPr/>
          </p:nvSpPr>
          <p:spPr>
            <a:xfrm>
              <a:off x="8360402" y="614393"/>
              <a:ext cx="2980895" cy="834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338" tIns="37338" rIns="49784" bIns="56007" numCol="1" spcCol="1270" anchor="t" anchorCtr="0">
              <a:noAutofit/>
            </a:bodyPr>
            <a:lstStyle/>
            <a:p>
              <a:pPr marL="0" lvl="1" algn="just" defTabSz="311150">
                <a:lnSpc>
                  <a:spcPct val="90000"/>
                </a:lnSpc>
                <a:spcBef>
                  <a:spcPct val="0"/>
                </a:spcBef>
                <a:spcAft>
                  <a:spcPct val="15000"/>
                </a:spcAft>
              </a:pPr>
              <a:r>
                <a:rPr lang="es-ES" sz="1000" kern="1200" dirty="0">
                  <a:effectLst/>
                  <a:latin typeface="Arial" panose="020B0604020202020204" pitchFamily="34" charset="0"/>
                  <a:ea typeface="Times New Roman" panose="02020603050405020304" pitchFamily="18" charset="0"/>
                </a:rPr>
                <a:t>Tienen publicaciones, textos, documentos, trabajos realizados por sus docentes, investigadores, y personal vinculado que muy seguramente también se vuelven fuente para la construcción de preguntas, </a:t>
              </a:r>
              <a:endParaRPr lang="es-ES" sz="1000" kern="1200" dirty="0"/>
            </a:p>
          </p:txBody>
        </p:sp>
      </p:grpSp>
      <p:graphicFrame>
        <p:nvGraphicFramePr>
          <p:cNvPr id="13" name="Tabla 12">
            <a:extLst>
              <a:ext uri="{FF2B5EF4-FFF2-40B4-BE49-F238E27FC236}">
                <a16:creationId xmlns:a16="http://schemas.microsoft.com/office/drawing/2014/main" id="{F9276680-409F-5C17-85FC-AE4B893999E0}"/>
              </a:ext>
            </a:extLst>
          </p:cNvPr>
          <p:cNvGraphicFramePr>
            <a:graphicFrameLocks noGrp="1"/>
          </p:cNvGraphicFramePr>
          <p:nvPr>
            <p:extLst>
              <p:ext uri="{D42A27DB-BD31-4B8C-83A1-F6EECF244321}">
                <p14:modId xmlns:p14="http://schemas.microsoft.com/office/powerpoint/2010/main" val="484813099"/>
              </p:ext>
            </p:extLst>
          </p:nvPr>
        </p:nvGraphicFramePr>
        <p:xfrm>
          <a:off x="1733005" y="2005854"/>
          <a:ext cx="5172753" cy="4360640"/>
        </p:xfrm>
        <a:graphic>
          <a:graphicData uri="http://schemas.openxmlformats.org/drawingml/2006/table">
            <a:tbl>
              <a:tblPr firstRow="1" firstCol="1" bandRow="1"/>
              <a:tblGrid>
                <a:gridCol w="408211">
                  <a:extLst>
                    <a:ext uri="{9D8B030D-6E8A-4147-A177-3AD203B41FA5}">
                      <a16:colId xmlns:a16="http://schemas.microsoft.com/office/drawing/2014/main" val="20000"/>
                    </a:ext>
                  </a:extLst>
                </a:gridCol>
                <a:gridCol w="2204677">
                  <a:extLst>
                    <a:ext uri="{9D8B030D-6E8A-4147-A177-3AD203B41FA5}">
                      <a16:colId xmlns:a16="http://schemas.microsoft.com/office/drawing/2014/main" val="20001"/>
                    </a:ext>
                  </a:extLst>
                </a:gridCol>
                <a:gridCol w="2559865">
                  <a:extLst>
                    <a:ext uri="{9D8B030D-6E8A-4147-A177-3AD203B41FA5}">
                      <a16:colId xmlns:a16="http://schemas.microsoft.com/office/drawing/2014/main" val="20002"/>
                    </a:ext>
                  </a:extLst>
                </a:gridCol>
              </a:tblGrid>
              <a:tr h="536692">
                <a:tc>
                  <a:txBody>
                    <a:bodyPr/>
                    <a:lstStyle/>
                    <a:p>
                      <a:pP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UNIVERSIDAD ACREDITADA </a:t>
                      </a:r>
                    </a:p>
                    <a:p>
                      <a:pPr algn="ctr">
                        <a:lnSpc>
                          <a:spcPct val="107000"/>
                        </a:lnSpc>
                        <a:spcAft>
                          <a:spcPts val="0"/>
                        </a:spcAft>
                      </a:pPr>
                      <a:r>
                        <a:rPr lang="es-E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CONCURSOS CNSC</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PÁGINA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extLst>
                  <a:ext uri="{0D108BD9-81ED-4DB2-BD59-A6C34878D82A}">
                    <a16:rowId xmlns:a16="http://schemas.microsoft.com/office/drawing/2014/main" val="10000"/>
                  </a:ext>
                </a:extLst>
              </a:tr>
              <a:tr h="380341">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Sergio Arboleda</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www.usergioarboleda.edu.co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1"/>
                  </a:ext>
                </a:extLst>
              </a:tr>
              <a:tr h="380341">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Libre</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www.unilibre.edu.co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2"/>
                  </a:ext>
                </a:extLst>
              </a:tr>
              <a:tr h="380341">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Politécnico Grancolombiano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www.poli.edu.co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3"/>
                  </a:ext>
                </a:extLst>
              </a:tr>
              <a:tr h="571272">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Nacional de Colombia</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www.unal.edu.co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4"/>
                  </a:ext>
                </a:extLst>
              </a:tr>
              <a:tr h="571272">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Fundación Universitaria del Área Andina</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www.areandina.edu.co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5"/>
                  </a:ext>
                </a:extLst>
              </a:tr>
              <a:tr h="380341">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de Cartagena</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www.unicartagena.edu.co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6"/>
                  </a:ext>
                </a:extLst>
              </a:tr>
              <a:tr h="380341">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de Antioquia</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www.udea.edu.co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7"/>
                  </a:ext>
                </a:extLst>
              </a:tr>
              <a:tr h="380341">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del Valle</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www.univalle.edu.co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8"/>
                  </a:ext>
                </a:extLst>
              </a:tr>
              <a:tr h="399358">
                <a:tc>
                  <a:txBody>
                    <a:bodyPr/>
                    <a:lstStyle/>
                    <a:p>
                      <a:pPr algn="ctr">
                        <a:lnSpc>
                          <a:spcPct val="107000"/>
                        </a:lnSpc>
                        <a:spcAft>
                          <a:spcPts val="0"/>
                        </a:spcAft>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Universidad de Pamplona</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tc>
                  <a:txBody>
                    <a:bodyPr/>
                    <a:lstStyle/>
                    <a:p>
                      <a:pPr algn="ctr">
                        <a:lnSpc>
                          <a:spcPct val="107000"/>
                        </a:lnSpc>
                        <a:spcAft>
                          <a:spcPts val="0"/>
                        </a:spcAft>
                      </a:pPr>
                      <a:r>
                        <a:rPr lang="es-E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www.unipamplona.edu.co</a:t>
                      </a:r>
                      <a:endParaRPr lang="es-E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CC0099"/>
                      </a:solidFill>
                      <a:prstDash val="solid"/>
                      <a:round/>
                      <a:headEnd type="none" w="med" len="med"/>
                      <a:tailEnd type="none" w="med" len="med"/>
                    </a:lnL>
                    <a:lnR w="12700" cap="flat" cmpd="sng" algn="ctr">
                      <a:solidFill>
                        <a:srgbClr val="CC0099"/>
                      </a:solidFill>
                      <a:prstDash val="solid"/>
                      <a:round/>
                      <a:headEnd type="none" w="med" len="med"/>
                      <a:tailEnd type="none" w="med" len="med"/>
                    </a:lnR>
                    <a:lnT w="12700" cap="flat" cmpd="sng" algn="ctr">
                      <a:solidFill>
                        <a:srgbClr val="CC0099"/>
                      </a:solidFill>
                      <a:prstDash val="solid"/>
                      <a:round/>
                      <a:headEnd type="none" w="med" len="med"/>
                      <a:tailEnd type="none" w="med" len="med"/>
                    </a:lnT>
                    <a:lnB w="12700" cap="flat" cmpd="sng" algn="ctr">
                      <a:solidFill>
                        <a:srgbClr val="CC0099"/>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CuadroTexto 13">
            <a:extLst>
              <a:ext uri="{FF2B5EF4-FFF2-40B4-BE49-F238E27FC236}">
                <a16:creationId xmlns:a16="http://schemas.microsoft.com/office/drawing/2014/main" id="{5371B37F-45D0-7699-24FB-9345CD8969EC}"/>
              </a:ext>
            </a:extLst>
          </p:cNvPr>
          <p:cNvSpPr txBox="1"/>
          <p:nvPr/>
        </p:nvSpPr>
        <p:spPr>
          <a:xfrm>
            <a:off x="869263" y="456075"/>
            <a:ext cx="4578722" cy="369332"/>
          </a:xfrm>
          <a:prstGeom prst="rect">
            <a:avLst/>
          </a:prstGeom>
          <a:noFill/>
        </p:spPr>
        <p:txBody>
          <a:bodyPr wrap="square">
            <a:spAutoFit/>
          </a:bodyPr>
          <a:lstStyle/>
          <a:p>
            <a:pPr algn="ctr"/>
            <a:r>
              <a:rPr lang="es-MX" altLang="es-CO" sz="1800" b="1" dirty="0">
                <a:solidFill>
                  <a:schemeClr val="accent2">
                    <a:lumMod val="50000"/>
                  </a:schemeClr>
                </a:solidFill>
                <a:latin typeface="Arial" panose="020B0604020202020204" pitchFamily="34" charset="0"/>
                <a:cs typeface="Arial" panose="020B0604020202020204" pitchFamily="34" charset="0"/>
              </a:rPr>
              <a:t>D</a:t>
            </a:r>
            <a:r>
              <a:rPr lang="es-MX" altLang="es-CO" b="1" dirty="0">
                <a:solidFill>
                  <a:schemeClr val="accent2">
                    <a:lumMod val="50000"/>
                  </a:schemeClr>
                </a:solidFill>
                <a:latin typeface="Arial" panose="020B0604020202020204" pitchFamily="34" charset="0"/>
                <a:cs typeface="Arial" panose="020B0604020202020204" pitchFamily="34" charset="0"/>
              </a:rPr>
              <a:t>Ó</a:t>
            </a:r>
            <a:r>
              <a:rPr lang="es-MX" altLang="es-CO" sz="1800" b="1" dirty="0">
                <a:solidFill>
                  <a:schemeClr val="accent2">
                    <a:lumMod val="50000"/>
                  </a:schemeClr>
                </a:solidFill>
                <a:latin typeface="Arial" panose="020B0604020202020204" pitchFamily="34" charset="0"/>
                <a:cs typeface="Arial" panose="020B0604020202020204" pitchFamily="34" charset="0"/>
              </a:rPr>
              <a:t>NDE ESTUDIAR</a:t>
            </a:r>
            <a:endParaRPr lang="es-ES" dirty="0"/>
          </a:p>
        </p:txBody>
      </p:sp>
      <p:pic>
        <p:nvPicPr>
          <p:cNvPr id="11" name="Imagen 10">
            <a:extLst>
              <a:ext uri="{FF2B5EF4-FFF2-40B4-BE49-F238E27FC236}">
                <a16:creationId xmlns:a16="http://schemas.microsoft.com/office/drawing/2014/main" id="{89D63884-F92F-96B2-2A64-FFED85C03AB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6335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648BD38D-2C50-C986-2119-7977483161D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37F8A55-CA4D-17E9-435F-567B06157D2C}"/>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611A2EC7-3344-C7D3-D4BE-4004A35D4C64}"/>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DEF1D345-82A1-2421-B7CB-D6E38089D26D}"/>
              </a:ext>
            </a:extLst>
          </p:cNvPr>
          <p:cNvPicPr>
            <a:picLocks noChangeAspect="1"/>
          </p:cNvPicPr>
          <p:nvPr/>
        </p:nvPicPr>
        <p:blipFill>
          <a:blip r:embed="rId5"/>
          <a:stretch>
            <a:fillRect/>
          </a:stretch>
        </p:blipFill>
        <p:spPr>
          <a:xfrm>
            <a:off x="7680833" y="496351"/>
            <a:ext cx="1463167" cy="353599"/>
          </a:xfrm>
          <a:prstGeom prst="rect">
            <a:avLst/>
          </a:prstGeom>
        </p:spPr>
      </p:pic>
      <p:sp>
        <p:nvSpPr>
          <p:cNvPr id="5" name="CuadroTexto 4">
            <a:extLst>
              <a:ext uri="{FF2B5EF4-FFF2-40B4-BE49-F238E27FC236}">
                <a16:creationId xmlns:a16="http://schemas.microsoft.com/office/drawing/2014/main" id="{6543D34F-2C8E-0616-DB71-C807EC7A6727}"/>
              </a:ext>
            </a:extLst>
          </p:cNvPr>
          <p:cNvSpPr txBox="1"/>
          <p:nvPr/>
        </p:nvSpPr>
        <p:spPr>
          <a:xfrm>
            <a:off x="490227" y="283477"/>
            <a:ext cx="4580708" cy="369332"/>
          </a:xfrm>
          <a:prstGeom prst="rect">
            <a:avLst/>
          </a:prstGeom>
          <a:noFill/>
        </p:spPr>
        <p:txBody>
          <a:bodyPr wrap="square">
            <a:spAutoFit/>
          </a:bodyPr>
          <a:lstStyle/>
          <a:p>
            <a:pPr algn="ctr"/>
            <a:r>
              <a:rPr lang="es-ES" b="1" dirty="0">
                <a:solidFill>
                  <a:schemeClr val="bg1"/>
                </a:solidFill>
                <a:latin typeface="Arial" panose="020B0604020202020204" pitchFamily="34" charset="0"/>
                <a:ea typeface="Calibri" panose="020F0502020204030204" pitchFamily="34" charset="0"/>
              </a:rPr>
              <a:t>CONSEJOS DE ESTUDIO</a:t>
            </a:r>
            <a:endParaRPr lang="es-ES" dirty="0">
              <a:solidFill>
                <a:schemeClr val="bg1"/>
              </a:solidFill>
            </a:endParaRPr>
          </a:p>
        </p:txBody>
      </p:sp>
      <p:pic>
        <p:nvPicPr>
          <p:cNvPr id="6" name="Imagen 5">
            <a:extLst>
              <a:ext uri="{FF2B5EF4-FFF2-40B4-BE49-F238E27FC236}">
                <a16:creationId xmlns:a16="http://schemas.microsoft.com/office/drawing/2014/main" id="{203B69B8-9836-6044-A7FB-90AA418BA229}"/>
              </a:ext>
            </a:extLst>
          </p:cNvPr>
          <p:cNvPicPr>
            <a:picLocks noChangeAspect="1"/>
          </p:cNvPicPr>
          <p:nvPr/>
        </p:nvPicPr>
        <p:blipFill>
          <a:blip r:embed="rId6"/>
          <a:stretch>
            <a:fillRect/>
          </a:stretch>
        </p:blipFill>
        <p:spPr>
          <a:xfrm>
            <a:off x="240927" y="806916"/>
            <a:ext cx="4142814" cy="5925185"/>
          </a:xfrm>
          <a:prstGeom prst="rect">
            <a:avLst/>
          </a:prstGeom>
        </p:spPr>
      </p:pic>
      <p:sp>
        <p:nvSpPr>
          <p:cNvPr id="9" name="CuadroTexto 8">
            <a:extLst>
              <a:ext uri="{FF2B5EF4-FFF2-40B4-BE49-F238E27FC236}">
                <a16:creationId xmlns:a16="http://schemas.microsoft.com/office/drawing/2014/main" id="{CA3C3145-7ACA-3BF3-84D1-21C0E622AD3F}"/>
              </a:ext>
            </a:extLst>
          </p:cNvPr>
          <p:cNvSpPr txBox="1"/>
          <p:nvPr/>
        </p:nvSpPr>
        <p:spPr>
          <a:xfrm>
            <a:off x="4383741" y="920847"/>
            <a:ext cx="4619064" cy="5731762"/>
          </a:xfrm>
          <a:prstGeom prst="rect">
            <a:avLst/>
          </a:prstGeom>
          <a:noFill/>
        </p:spPr>
        <p:txBody>
          <a:bodyPr wrap="square">
            <a:spAutoFit/>
          </a:bodyPr>
          <a:lstStyle/>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Lectura (Aprendizaje abstracto)</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Es el nivel más alto y menos efectivo para retener información. Se enfoca en textos escritos.</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Escuchar (Auditivo)</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Implica recibir información de manera pasiva, como en conferencias o audios.</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Visualizar imágenes estáticas</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Incluye ver fotografías, gráficos o diagramas.</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Ver demostraciones (Visual y Kinestésico)</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Observar cómo se realiza una tarea o proceso.</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Participar en discusiones</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Involucra una interacción social para procesar información.</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Práctica activa (Hacer)</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Realizar actividades como simulaciones, experimentos o ejercicios prácticos.</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mj-lt"/>
              <a:buAutoNum type="arabicPeriod"/>
              <a:tabLst>
                <a:tab pos="457200" algn="l"/>
              </a:tabLst>
            </a:pP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Experiencia directa (Aprender haciendo)</a:t>
            </a:r>
            <a:r>
              <a:rPr lang="es-E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Involucrarse directamente en la experiencia o tarea, como realizar un proyecto real</a:t>
            </a:r>
            <a:r>
              <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s-E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CD88B18E-2CA7-2012-7CF8-F3B90FEAB774}"/>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79543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9AE3612C-08E6-C453-DF84-71D7B9F1008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1D23149-7671-9339-4AC5-C16FF4B51ABF}"/>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D28833C4-D129-877C-F7B3-6C271B0DE271}"/>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CCD1186D-D900-427C-BABA-EA129D9CCB0B}"/>
              </a:ext>
            </a:extLst>
          </p:cNvPr>
          <p:cNvPicPr>
            <a:picLocks noChangeAspect="1"/>
          </p:cNvPicPr>
          <p:nvPr/>
        </p:nvPicPr>
        <p:blipFill>
          <a:blip r:embed="rId5"/>
          <a:stretch>
            <a:fillRect/>
          </a:stretch>
        </p:blipFill>
        <p:spPr>
          <a:xfrm>
            <a:off x="7680833" y="496351"/>
            <a:ext cx="1463167" cy="353599"/>
          </a:xfrm>
          <a:prstGeom prst="rect">
            <a:avLst/>
          </a:prstGeom>
        </p:spPr>
      </p:pic>
      <p:sp>
        <p:nvSpPr>
          <p:cNvPr id="5" name="CuadroTexto 4">
            <a:extLst>
              <a:ext uri="{FF2B5EF4-FFF2-40B4-BE49-F238E27FC236}">
                <a16:creationId xmlns:a16="http://schemas.microsoft.com/office/drawing/2014/main" id="{C8487907-E9A9-5239-6437-0FFB94866CD0}"/>
              </a:ext>
            </a:extLst>
          </p:cNvPr>
          <p:cNvSpPr txBox="1"/>
          <p:nvPr/>
        </p:nvSpPr>
        <p:spPr>
          <a:xfrm>
            <a:off x="762147" y="165982"/>
            <a:ext cx="3809853" cy="4929939"/>
          </a:xfrm>
          <a:prstGeom prst="rect">
            <a:avLst/>
          </a:prstGeom>
          <a:noFill/>
        </p:spPr>
        <p:txBody>
          <a:bodyPr wrap="square">
            <a:spAutoFit/>
          </a:bodyPr>
          <a:lstStyle/>
          <a:p>
            <a:pPr algn="just">
              <a:buNone/>
            </a:pPr>
            <a:r>
              <a:rPr lang="es-ES" sz="1800" dirty="0">
                <a:solidFill>
                  <a:srgbClr val="000000"/>
                </a:solidFill>
                <a:effectLst/>
                <a:latin typeface="Arial" panose="020B0604020202020204" pitchFamily="34" charset="0"/>
                <a:ea typeface="Times New Roman" panose="02020603050405020304" pitchFamily="18" charset="0"/>
              </a:rPr>
              <a:t> </a:t>
            </a:r>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Planificación y Organización:</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lgn="just">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SzPts val="1000"/>
              <a:buFont typeface="Wingdings" panose="05000000000000000000" pitchFamily="2"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Crea un horario de estudio</a:t>
            </a:r>
          </a:p>
          <a:p>
            <a:pPr marL="342900" lvl="0" indent="-342900" algn="just">
              <a:buSzPts val="1000"/>
              <a:buFont typeface="Wingdings" panose="05000000000000000000" pitchFamily="2"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Divide el contenido en partes</a:t>
            </a:r>
            <a:endParaRPr lang="es-ES" dirty="0">
              <a:solidFill>
                <a:srgbClr val="000000"/>
              </a:solidFill>
              <a:latin typeface="Arial" panose="020B0604020202020204" pitchFamily="34" charset="0"/>
              <a:ea typeface="Calibri" panose="020F0502020204030204" pitchFamily="34" charset="0"/>
              <a:cs typeface="Symbol" panose="05050102010706020507" pitchFamily="18" charset="2"/>
            </a:endParaRPr>
          </a:p>
          <a:p>
            <a:pPr marL="342900" lvl="0" indent="-342900" algn="just">
              <a:buSzPts val="1000"/>
              <a:buFont typeface="Wingdings" panose="05000000000000000000" pitchFamily="2"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Establece metas diarias</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a:buSzPts val="1000"/>
              <a:buFont typeface="Wingdings" panose="05000000000000000000" pitchFamily="2" charset="2"/>
              <a:buChar char=""/>
              <a:tabLst>
                <a:tab pos="457200" algn="l"/>
              </a:tabLs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Ambiente de Estudio:</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lgn="just">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Elige un lugar adecuado</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Evita interrupciones</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endPar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endParaRPr>
          </a:p>
          <a:p>
            <a:pPr lvl="0" algn="just"/>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Técnicas de Estudio:</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lgn="just">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Usa mapas mentales </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Aplica la técnica de Feynman</a:t>
            </a:r>
            <a:endParaRPr lang="es-ES"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Estudia de forma activa</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Método </a:t>
            </a:r>
            <a:r>
              <a:rPr lang="es-ES" sz="1800" dirty="0" err="1">
                <a:solidFill>
                  <a:srgbClr val="000000"/>
                </a:solidFill>
                <a:effectLst/>
                <a:latin typeface="Arial" panose="020B0604020202020204" pitchFamily="34" charset="0"/>
                <a:ea typeface="Calibri" panose="020F0502020204030204" pitchFamily="34" charset="0"/>
                <a:cs typeface="Symbol" panose="05050102010706020507" pitchFamily="18" charset="2"/>
              </a:rPr>
              <a:t>Pomodoro</a:t>
            </a:r>
            <a:endPar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es-ES"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endParaRPr>
          </a:p>
        </p:txBody>
      </p:sp>
      <p:sp>
        <p:nvSpPr>
          <p:cNvPr id="8" name="CuadroTexto 7">
            <a:extLst>
              <a:ext uri="{FF2B5EF4-FFF2-40B4-BE49-F238E27FC236}">
                <a16:creationId xmlns:a16="http://schemas.microsoft.com/office/drawing/2014/main" id="{C582FA52-CBD8-BD66-235A-06B64AB2497C}"/>
              </a:ext>
            </a:extLst>
          </p:cNvPr>
          <p:cNvSpPr txBox="1"/>
          <p:nvPr/>
        </p:nvSpPr>
        <p:spPr>
          <a:xfrm>
            <a:off x="589283" y="5014635"/>
            <a:ext cx="4619064" cy="2000548"/>
          </a:xfrm>
          <a:prstGeom prst="rect">
            <a:avLst/>
          </a:prstGeom>
          <a:noFill/>
        </p:spPr>
        <p:txBody>
          <a:bodyPr wrap="square">
            <a:spAutoFit/>
          </a:bodyPr>
          <a:lstStyle/>
          <a:p>
            <a:pPr lvl="0" algn="just"/>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Comprensión y Memorización</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SzPts val="1000"/>
              <a:buFont typeface="Symbol" panose="05050102010706020507" pitchFamily="18" charset="2"/>
              <a:buChar char=""/>
              <a:tabLst>
                <a:tab pos="457200" algn="l"/>
              </a:tabLst>
            </a:pPr>
            <a:r>
              <a:rPr lang="es-ES" sz="1800" dirty="0">
                <a:solidFill>
                  <a:schemeClr val="bg1"/>
                </a:solidFill>
                <a:effectLst/>
                <a:latin typeface="Arial" panose="020B0604020202020204" pitchFamily="34" charset="0"/>
                <a:ea typeface="Calibri" panose="020F0502020204030204" pitchFamily="34" charset="0"/>
                <a:cs typeface="Symbol" panose="05050102010706020507" pitchFamily="18" charset="2"/>
              </a:rPr>
              <a:t>Enfócate en entender, no solo memorizar: </a:t>
            </a:r>
          </a:p>
          <a:p>
            <a:pPr marL="342900" lvl="0" indent="-342900" algn="just">
              <a:buSzPts val="1000"/>
              <a:buFont typeface="Symbol" panose="05050102010706020507" pitchFamily="18" charset="2"/>
              <a:buChar char=""/>
              <a:tabLst>
                <a:tab pos="457200" algn="l"/>
              </a:tabLst>
            </a:pPr>
            <a:r>
              <a:rPr lang="es-ES" sz="1800" dirty="0">
                <a:solidFill>
                  <a:schemeClr val="bg1"/>
                </a:solidFill>
                <a:effectLst/>
                <a:latin typeface="Arial" panose="020B0604020202020204" pitchFamily="34" charset="0"/>
                <a:ea typeface="Calibri" panose="020F0502020204030204" pitchFamily="34" charset="0"/>
                <a:cs typeface="Symbol" panose="05050102010706020507" pitchFamily="18" charset="2"/>
              </a:rPr>
              <a:t>Repite en voz alta</a:t>
            </a:r>
          </a:p>
          <a:p>
            <a:pPr marL="342900" lvl="0" indent="-342900" algn="just">
              <a:buSzPts val="1000"/>
              <a:buFont typeface="Symbol" panose="05050102010706020507" pitchFamily="18" charset="2"/>
              <a:buChar char=""/>
              <a:tabLst>
                <a:tab pos="457200" algn="l"/>
              </a:tabLst>
            </a:pPr>
            <a:r>
              <a:rPr lang="es-ES" sz="1800" dirty="0">
                <a:solidFill>
                  <a:schemeClr val="bg1"/>
                </a:solidFill>
                <a:effectLst/>
                <a:latin typeface="Arial" panose="020B0604020202020204" pitchFamily="34" charset="0"/>
                <a:ea typeface="Calibri" panose="020F0502020204030204" pitchFamily="34" charset="0"/>
                <a:cs typeface="Symbol" panose="05050102010706020507" pitchFamily="18" charset="2"/>
              </a:rPr>
              <a:t>Usa técnicas mnemotecnias.</a:t>
            </a:r>
            <a:endParaRPr lang="es-ES" sz="1600" dirty="0">
              <a:solidFill>
                <a:schemeClr val="bg1"/>
              </a:solidFill>
              <a:effectLst/>
              <a:latin typeface="Calibri" panose="020F0502020204030204" pitchFamily="34" charset="0"/>
              <a:ea typeface="Calibri" panose="020F0502020204030204" pitchFamily="34" charset="0"/>
              <a:cs typeface="Symbol" panose="05050102010706020507" pitchFamily="18" charset="2"/>
            </a:endParaRPr>
          </a:p>
          <a:p>
            <a:pPr marL="228600" algn="jus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55C80874-231A-8166-72BA-57B9E54BDCD2}"/>
              </a:ext>
            </a:extLst>
          </p:cNvPr>
          <p:cNvSpPr txBox="1"/>
          <p:nvPr/>
        </p:nvSpPr>
        <p:spPr>
          <a:xfrm>
            <a:off x="4165730" y="1659951"/>
            <a:ext cx="4619064" cy="1446550"/>
          </a:xfrm>
          <a:prstGeom prst="rect">
            <a:avLst/>
          </a:prstGeom>
          <a:noFill/>
        </p:spPr>
        <p:txBody>
          <a:bodyPr wrap="square">
            <a:spAutoFit/>
          </a:bodyPr>
          <a:lstStyle/>
          <a:p>
            <a:pPr lvl="0" algn="just"/>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Práctica y Simulación:</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lgn="just">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Realiza exámenes previos</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Haz preguntas</a:t>
            </a:r>
            <a:endParaRPr lang="es-ES"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Trabaja en ejercicios prácticos</a:t>
            </a:r>
            <a:endParaRPr lang="es-ES"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endParaRPr>
          </a:p>
        </p:txBody>
      </p:sp>
      <p:sp>
        <p:nvSpPr>
          <p:cNvPr id="12" name="CuadroTexto 11">
            <a:extLst>
              <a:ext uri="{FF2B5EF4-FFF2-40B4-BE49-F238E27FC236}">
                <a16:creationId xmlns:a16="http://schemas.microsoft.com/office/drawing/2014/main" id="{47F37664-2807-AE08-E50A-42D7E0EE9F42}"/>
              </a:ext>
            </a:extLst>
          </p:cNvPr>
          <p:cNvSpPr txBox="1"/>
          <p:nvPr/>
        </p:nvSpPr>
        <p:spPr>
          <a:xfrm>
            <a:off x="4274372" y="3201384"/>
            <a:ext cx="4619064" cy="3077766"/>
          </a:xfrm>
          <a:prstGeom prst="rect">
            <a:avLst/>
          </a:prstGeom>
          <a:noFill/>
        </p:spPr>
        <p:txBody>
          <a:bodyPr wrap="square">
            <a:spAutoFit/>
          </a:bodyPr>
          <a:lstStyle/>
          <a:p>
            <a:pPr marL="228600" algn="jus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Revisión Estratégica:</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lgn="just">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Revisa frecuentemente</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Prioriza lo esencial</a:t>
            </a:r>
            <a:endParaRPr lang="es-ES"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endParaRPr>
          </a:p>
          <a:p>
            <a:pPr marL="228600" algn="jus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s-ES" sz="1800" b="1"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Mantén una Actitud Positiva:</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algn="just">
              <a:buNone/>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Confía en tu preparación</a:t>
            </a:r>
            <a:endParaRPr lang="es-ES"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Haz ejercicios de respiración</a:t>
            </a:r>
          </a:p>
          <a:p>
            <a:pPr marL="342900" lvl="0" indent="-342900" algn="just">
              <a:buSzPts val="1000"/>
              <a:buFont typeface="Symbol" panose="05050102010706020507" pitchFamily="18" charset="2"/>
              <a:buChar char=""/>
              <a:tabLst>
                <a:tab pos="457200" algn="l"/>
              </a:tabLst>
            </a:pPr>
            <a:r>
              <a:rPr lang="es-E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Evita compararte</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BF8FBD8-ECB0-1F32-49ED-12E056B662B9}"/>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98700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ítulo 1">
            <a:extLst>
              <a:ext uri="{FF2B5EF4-FFF2-40B4-BE49-F238E27FC236}">
                <a16:creationId xmlns:a16="http://schemas.microsoft.com/office/drawing/2014/main" id="{9702F661-F215-80C7-CAAC-A9083B14091D}"/>
              </a:ext>
            </a:extLst>
          </p:cNvPr>
          <p:cNvSpPr>
            <a:spLocks noGrp="1"/>
          </p:cNvSpPr>
          <p:nvPr/>
        </p:nvSpPr>
        <p:spPr>
          <a:xfrm>
            <a:off x="88796" y="314886"/>
            <a:ext cx="5039590" cy="774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s-CO" sz="2800" b="1" dirty="0">
                <a:solidFill>
                  <a:srgbClr val="FF0000"/>
                </a:solidFill>
              </a:rPr>
              <a:t>POR QUÉ CONCURSAR</a:t>
            </a:r>
          </a:p>
        </p:txBody>
      </p:sp>
      <p:graphicFrame>
        <p:nvGraphicFramePr>
          <p:cNvPr id="5" name="Diagrama 4">
            <a:extLst>
              <a:ext uri="{FF2B5EF4-FFF2-40B4-BE49-F238E27FC236}">
                <a16:creationId xmlns:a16="http://schemas.microsoft.com/office/drawing/2014/main" id="{DD910D95-4C2D-F035-0852-2DCF2067022C}"/>
              </a:ext>
            </a:extLst>
          </p:cNvPr>
          <p:cNvGraphicFramePr/>
          <p:nvPr>
            <p:extLst>
              <p:ext uri="{D42A27DB-BD31-4B8C-83A1-F6EECF244321}">
                <p14:modId xmlns:p14="http://schemas.microsoft.com/office/powerpoint/2010/main" val="723857166"/>
              </p:ext>
            </p:extLst>
          </p:nvPr>
        </p:nvGraphicFramePr>
        <p:xfrm>
          <a:off x="512551" y="1117351"/>
          <a:ext cx="4884840" cy="28226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a 5">
            <a:extLst>
              <a:ext uri="{FF2B5EF4-FFF2-40B4-BE49-F238E27FC236}">
                <a16:creationId xmlns:a16="http://schemas.microsoft.com/office/drawing/2014/main" id="{8170177E-9899-18CB-A079-2881B680AB99}"/>
              </a:ext>
            </a:extLst>
          </p:cNvPr>
          <p:cNvGraphicFramePr/>
          <p:nvPr>
            <p:extLst>
              <p:ext uri="{D42A27DB-BD31-4B8C-83A1-F6EECF244321}">
                <p14:modId xmlns:p14="http://schemas.microsoft.com/office/powerpoint/2010/main" val="3277637879"/>
              </p:ext>
            </p:extLst>
          </p:nvPr>
        </p:nvGraphicFramePr>
        <p:xfrm>
          <a:off x="4319905" y="3968127"/>
          <a:ext cx="4824095" cy="2667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Imagen 7">
            <a:extLst>
              <a:ext uri="{FF2B5EF4-FFF2-40B4-BE49-F238E27FC236}">
                <a16:creationId xmlns:a16="http://schemas.microsoft.com/office/drawing/2014/main" id="{C39C30DC-FA76-2A48-E4C8-498D1A2C665E}"/>
              </a:ext>
            </a:extLst>
          </p:cNvPr>
          <p:cNvPicPr>
            <a:picLocks noChangeAspect="1"/>
          </p:cNvPicPr>
          <p:nvPr/>
        </p:nvPicPr>
        <p:blipFill>
          <a:blip r:embed="rId1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6118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10F20859-1EBE-7460-18D9-E8C8BEE030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00BE662-FA0F-A772-9FD8-A6C98C8F829F}"/>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4DA97BA7-26ED-B7F1-B9A8-2F86CC4D2F4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37B53871-4E1A-C5AF-4929-9DEC3ABC6739}"/>
              </a:ext>
            </a:extLst>
          </p:cNvPr>
          <p:cNvPicPr>
            <a:picLocks noChangeAspect="1"/>
          </p:cNvPicPr>
          <p:nvPr/>
        </p:nvPicPr>
        <p:blipFill>
          <a:blip r:embed="rId5"/>
          <a:stretch>
            <a:fillRect/>
          </a:stretch>
        </p:blipFill>
        <p:spPr>
          <a:xfrm>
            <a:off x="7680833" y="496351"/>
            <a:ext cx="1463167" cy="353599"/>
          </a:xfrm>
          <a:prstGeom prst="rect">
            <a:avLst/>
          </a:prstGeom>
        </p:spPr>
      </p:pic>
      <p:sp>
        <p:nvSpPr>
          <p:cNvPr id="5" name="CuadroTexto 4">
            <a:extLst>
              <a:ext uri="{FF2B5EF4-FFF2-40B4-BE49-F238E27FC236}">
                <a16:creationId xmlns:a16="http://schemas.microsoft.com/office/drawing/2014/main" id="{3CE06FF0-1D47-9307-349C-F7C4B5D5835D}"/>
              </a:ext>
            </a:extLst>
          </p:cNvPr>
          <p:cNvSpPr txBox="1"/>
          <p:nvPr/>
        </p:nvSpPr>
        <p:spPr>
          <a:xfrm>
            <a:off x="457200" y="363902"/>
            <a:ext cx="7530353" cy="5794984"/>
          </a:xfrm>
          <a:prstGeom prst="rect">
            <a:avLst/>
          </a:prstGeom>
          <a:noFill/>
        </p:spPr>
        <p:txBody>
          <a:bodyPr wrap="square">
            <a:spAutoFit/>
          </a:bodyPr>
          <a:lstStyle/>
          <a:p>
            <a:pPr algn="just">
              <a:lnSpc>
                <a:spcPct val="107000"/>
              </a:lnSpc>
              <a:spcBef>
                <a:spcPts val="200"/>
              </a:spcBef>
              <a:buNone/>
            </a:pPr>
            <a:r>
              <a:rPr lang="es-ES" sz="1800" b="1" u="sng"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ANTES DEL EXAMEN:</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marL="228600" algn="just">
              <a:lnSpc>
                <a:spcPct val="107000"/>
              </a:lnSpc>
              <a:spcAft>
                <a:spcPts val="800"/>
              </a:spcAf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s-ES" sz="1800" b="1" dirty="0">
                <a:solidFill>
                  <a:srgbClr val="000000"/>
                </a:solidFill>
                <a:effectLst/>
                <a:latin typeface="Arial" panose="020B0604020202020204" pitchFamily="34" charset="0"/>
                <a:ea typeface="Times New Roman" panose="02020603050405020304" pitchFamily="18" charset="0"/>
              </a:rPr>
              <a:t>Prepárate físicamente</a:t>
            </a:r>
            <a:r>
              <a:rPr lang="es-ES" sz="1800" dirty="0">
                <a:solidFill>
                  <a:srgbClr val="000000"/>
                </a:solidFill>
                <a:effectLst/>
                <a:latin typeface="Arial" panose="020B0604020202020204" pitchFamily="34"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a:p>
            <a:pPr marL="228600" algn="just">
              <a:lnSpc>
                <a:spcPct val="107000"/>
              </a:lnSpc>
              <a:spcAft>
                <a:spcPts val="800"/>
              </a:spcAf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266700" algn="l"/>
              </a:tabLs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Despiértate temprano</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para evitar prisas y llegar a tiempo al lugar del examen y no entrar confundido, ofuscada o preocupado para presentar la prueba.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266700" algn="l"/>
              </a:tabLs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Desayuna adecuadamente</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Incluye proteínas, carbohidratos y frutas para tener energía sostenida.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266700" algn="l"/>
              </a:tabLs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Hidrátate</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Lleva una botella de agua si es permitido.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s-ES" sz="1800" b="1" dirty="0">
                <a:solidFill>
                  <a:srgbClr val="000000"/>
                </a:solidFill>
                <a:effectLst/>
                <a:latin typeface="Arial" panose="020B0604020202020204" pitchFamily="34" charset="0"/>
                <a:ea typeface="Times New Roman" panose="02020603050405020304" pitchFamily="18" charset="0"/>
              </a:rPr>
              <a:t>Lleva todo lo necesario:</a:t>
            </a:r>
            <a:endParaRPr lang="es-ES" sz="1800" dirty="0">
              <a:effectLst/>
              <a:latin typeface="Times New Roman" panose="02020603050405020304" pitchFamily="18" charset="0"/>
              <a:ea typeface="Times New Roman" panose="02020603050405020304" pitchFamily="18" charset="0"/>
            </a:endParaRPr>
          </a:p>
          <a:p>
            <a:pPr marL="228600" algn="just">
              <a:lnSpc>
                <a:spcPct val="107000"/>
              </a:lnSpc>
              <a:spcAft>
                <a:spcPts val="800"/>
              </a:spcAf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266700" algn="l"/>
              </a:tabLst>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Revisa que tengas tus </a:t>
            </a: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útiles: </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lápiz mirado nro. 2, borrador,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tajalápiz</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una regla transparente, pequeña, tu cédula y lleva un </a:t>
            </a: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reloj</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para controlar el tiempo, no reloj inteligente o con aplicaciones de Internet.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1BBEF6AA-2DE0-04A9-8339-FF95D4DF6470}"/>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5544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ADEC4FDB-37B1-51E1-4D81-BE1EDCEC90C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023E2D3-75B0-2B25-8B04-E0D276BDEBBF}"/>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40FE7617-0CAE-73B4-784E-268154FD9A1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4928DBF2-7DA7-63AA-9885-E988741B6CA2}"/>
              </a:ext>
            </a:extLst>
          </p:cNvPr>
          <p:cNvPicPr>
            <a:picLocks noChangeAspect="1"/>
          </p:cNvPicPr>
          <p:nvPr/>
        </p:nvPicPr>
        <p:blipFill>
          <a:blip r:embed="rId5"/>
          <a:stretch>
            <a:fillRect/>
          </a:stretch>
        </p:blipFill>
        <p:spPr>
          <a:xfrm>
            <a:off x="7680833" y="496351"/>
            <a:ext cx="1463167" cy="353599"/>
          </a:xfrm>
          <a:prstGeom prst="rect">
            <a:avLst/>
          </a:prstGeom>
        </p:spPr>
      </p:pic>
      <p:sp>
        <p:nvSpPr>
          <p:cNvPr id="5" name="CuadroTexto 4">
            <a:extLst>
              <a:ext uri="{FF2B5EF4-FFF2-40B4-BE49-F238E27FC236}">
                <a16:creationId xmlns:a16="http://schemas.microsoft.com/office/drawing/2014/main" id="{EB1D9D68-18D1-F4E5-D8EB-EFB00340E1D6}"/>
              </a:ext>
            </a:extLst>
          </p:cNvPr>
          <p:cNvSpPr txBox="1"/>
          <p:nvPr/>
        </p:nvSpPr>
        <p:spPr>
          <a:xfrm>
            <a:off x="544660" y="363902"/>
            <a:ext cx="8143475" cy="5878532"/>
          </a:xfrm>
          <a:prstGeom prst="rect">
            <a:avLst/>
          </a:prstGeom>
          <a:noFill/>
        </p:spPr>
        <p:txBody>
          <a:bodyPr wrap="square">
            <a:spAutoFit/>
          </a:bodyPr>
          <a:lstStyle/>
          <a:p>
            <a:pPr algn="just">
              <a:buNone/>
            </a:pPr>
            <a:r>
              <a:rPr lang="es-ES" sz="1400" b="1" u="sng" dirty="0">
                <a:solidFill>
                  <a:srgbClr val="000000"/>
                </a:solidFill>
                <a:effectLst/>
                <a:latin typeface="Arial" panose="020B0604020202020204" pitchFamily="34" charset="0"/>
                <a:ea typeface="等线 Light" panose="02010600030101010101" pitchFamily="2" charset="-122"/>
                <a:cs typeface="Arial" panose="020B0604020202020204" pitchFamily="34" charset="0"/>
              </a:rPr>
              <a:t>DURANTE EL EXAMEN:</a:t>
            </a:r>
            <a:endParaRPr lang="es-ES" sz="1400" b="1" dirty="0">
              <a:solidFill>
                <a:srgbClr val="1F3864"/>
              </a:solidFill>
              <a:effectLst/>
              <a:latin typeface="Arial" panose="020B0604020202020204" pitchFamily="34" charset="0"/>
              <a:ea typeface="等线 Light" panose="02010600030101010101" pitchFamily="2" charset="-122"/>
              <a:cs typeface="Arial" panose="020B0604020202020204" pitchFamily="34" charset="0"/>
            </a:endParaRPr>
          </a:p>
          <a:p>
            <a:pPr algn="just">
              <a:buNone/>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lvl="0"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Lee cuidadosamente las instrucciones</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p>
            <a:pPr algn="just">
              <a:buNone/>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lvl="0" indent="-342900" algn="just">
              <a:buFont typeface="Wingdings" panose="05000000000000000000" pitchFamily="2" charset="2"/>
              <a:buChar char=""/>
              <a:tabLst>
                <a:tab pos="266700" algn="l"/>
              </a:tabLst>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Asegúrate entender cómo responder, lee los encabezados y las explicaciones de tipo de preguntas y cómo escoger la respuesta.</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lvl="0" indent="-342900" algn="just">
              <a:buFont typeface="Wingdings" panose="05000000000000000000" pitchFamily="2" charset="2"/>
              <a:buChar char=""/>
              <a:tabLst>
                <a:tab pos="266700" algn="l"/>
              </a:tabLst>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Tómate unos minutos para revisar previamente el contenido del examen: Cuántas preguntas, como están clasificadas, tipo de preguntas, antes de comenzar y así planificar tu tiempo.</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algn="just">
              <a:buNone/>
            </a:pPr>
            <a:r>
              <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b="1" dirty="0">
              <a:effectLst/>
              <a:latin typeface="Arial" panose="020B0604020202020204" pitchFamily="34" charset="0"/>
              <a:ea typeface="Calibri" panose="020F0502020204030204" pitchFamily="34" charset="0"/>
              <a:cs typeface="Arial" panose="020B0604020202020204" pitchFamily="34" charset="0"/>
            </a:endParaRPr>
          </a:p>
          <a:p>
            <a:pPr lvl="0"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Organiza tus respuestas:</a:t>
            </a:r>
            <a:endParaRPr lang="es-ES" sz="1400" b="1" dirty="0">
              <a:effectLst/>
              <a:latin typeface="Arial" panose="020B0604020202020204" pitchFamily="34" charset="0"/>
              <a:ea typeface="Times New Roman" panose="02020603050405020304" pitchFamily="18" charset="0"/>
              <a:cs typeface="Arial" panose="020B0604020202020204" pitchFamily="34" charset="0"/>
            </a:endParaRPr>
          </a:p>
          <a:p>
            <a:pPr algn="just">
              <a:buNone/>
            </a:pPr>
            <a:r>
              <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b="1" dirty="0">
              <a:effectLst/>
              <a:latin typeface="Arial" panose="020B0604020202020204" pitchFamily="34" charset="0"/>
              <a:ea typeface="Calibri" panose="020F0502020204030204" pitchFamily="34" charset="0"/>
              <a:cs typeface="Arial" panose="020B0604020202020204" pitchFamily="34" charset="0"/>
            </a:endParaRPr>
          </a:p>
          <a:p>
            <a:pPr lvl="0" indent="-342900" algn="just">
              <a:buFont typeface="Wingdings" panose="05000000000000000000" pitchFamily="2" charset="2"/>
              <a:buChar char=""/>
              <a:tabLst>
                <a:tab pos="266700" algn="l"/>
              </a:tabLst>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 es un examen de opción múltiple, elimina primero las opciones incorrectas.</a:t>
            </a:r>
            <a:endParaRPr lang="es-E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266700" algn="l"/>
              </a:tabLst>
            </a:pPr>
            <a:r>
              <a:rPr lang="es-E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Evita asumir información no dada: La conclusión debe derivarse solo de las premisas. No agregues ideas externas.</a:t>
            </a:r>
          </a:p>
          <a:p>
            <a:pPr marL="342900" lvl="0" indent="-342900" algn="just">
              <a:buFont typeface="Wingdings" panose="05000000000000000000" pitchFamily="2" charset="2"/>
              <a:buChar char=""/>
              <a:tabLst>
                <a:tab pos="266700" algn="l"/>
              </a:tabLst>
            </a:pPr>
            <a:r>
              <a:rPr lang="es-E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Dibuja diagramas de apoyo: Representa gráficamente las relaciones entre las categorías para visualizar cómo se conectan.</a:t>
            </a:r>
          </a:p>
          <a:p>
            <a:pPr lvl="0" algn="just"/>
            <a:endPar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Maneja el tiempo sabiamente</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p>
            <a:pPr marL="279400" algn="just">
              <a:buNone/>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266700" algn="l"/>
              </a:tabLst>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Divide tu tiempo según el número de preguntas y su valor.</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266700" algn="l"/>
              </a:tabLst>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te quedes atascado en una pregunta; si no sabes algo, pasa a la siguiente y regresa más tarde. Pero no dejes ninguna pregunta sin resolver.</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228600" algn="just">
              <a:buNone/>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lvl="0"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Revisa tus respuestas</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p>
            <a:pPr marL="228600" algn="just">
              <a:buNone/>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266700" algn="l"/>
              </a:tabLst>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 terminas antes de tiempo, utiliza los minutos sobrantes para revisar. </a:t>
            </a:r>
          </a:p>
          <a:p>
            <a:pPr marL="342900" lvl="0" indent="-342900" algn="just">
              <a:buFont typeface="Wingdings" panose="05000000000000000000" pitchFamily="2" charset="2"/>
              <a:buChar char=""/>
              <a:tabLst>
                <a:tab pos="266700" algn="l"/>
              </a:tabLst>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Ten presente las preguntas anteriores, por lo general se maneja una secuencia en temas y respuestas.</a:t>
            </a:r>
            <a:endParaRPr lang="es-E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a:extLst>
              <a:ext uri="{FF2B5EF4-FFF2-40B4-BE49-F238E27FC236}">
                <a16:creationId xmlns:a16="http://schemas.microsoft.com/office/drawing/2014/main" id="{D877B178-121B-3B59-3569-C712737F6A55}"/>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21924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FBFD04CE-C1F3-4376-005D-EEC5BC7CB75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04385B2-F8AF-DCC9-65CC-C8524CE17395}"/>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4D26E96E-DB24-8FC4-4889-93D3A718CF5A}"/>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D5C34A33-54AC-9001-D302-EC513D446E89}"/>
              </a:ext>
            </a:extLst>
          </p:cNvPr>
          <p:cNvPicPr>
            <a:picLocks noChangeAspect="1"/>
          </p:cNvPicPr>
          <p:nvPr/>
        </p:nvPicPr>
        <p:blipFill>
          <a:blip r:embed="rId5"/>
          <a:stretch>
            <a:fillRect/>
          </a:stretch>
        </p:blipFill>
        <p:spPr>
          <a:xfrm>
            <a:off x="7680833" y="496351"/>
            <a:ext cx="1463167" cy="353599"/>
          </a:xfrm>
          <a:prstGeom prst="rect">
            <a:avLst/>
          </a:prstGeom>
        </p:spPr>
      </p:pic>
      <p:sp>
        <p:nvSpPr>
          <p:cNvPr id="5" name="CuadroTexto 4">
            <a:extLst>
              <a:ext uri="{FF2B5EF4-FFF2-40B4-BE49-F238E27FC236}">
                <a16:creationId xmlns:a16="http://schemas.microsoft.com/office/drawing/2014/main" id="{3EE222D5-1FF7-2AC6-A287-9D9409FDA7FC}"/>
              </a:ext>
            </a:extLst>
          </p:cNvPr>
          <p:cNvSpPr txBox="1"/>
          <p:nvPr/>
        </p:nvSpPr>
        <p:spPr>
          <a:xfrm>
            <a:off x="544660" y="363902"/>
            <a:ext cx="8143475" cy="5557547"/>
          </a:xfrm>
          <a:prstGeom prst="rect">
            <a:avLst/>
          </a:prstGeom>
          <a:noFill/>
        </p:spPr>
        <p:txBody>
          <a:bodyPr wrap="square">
            <a:spAutoFit/>
          </a:bodyPr>
          <a:lstStyle/>
          <a:p>
            <a:pPr algn="just">
              <a:buNone/>
            </a:pPr>
            <a:r>
              <a:rPr lang="es-ES" sz="1200" b="1" u="sng" dirty="0">
                <a:solidFill>
                  <a:srgbClr val="000000"/>
                </a:solidFill>
                <a:effectLst/>
                <a:latin typeface="Arial" panose="020B0604020202020204" pitchFamily="34" charset="0"/>
                <a:ea typeface="等线 Light" panose="02010600030101010101" pitchFamily="2" charset="-122"/>
                <a:cs typeface="Arial" panose="020B0604020202020204" pitchFamily="34" charset="0"/>
              </a:rPr>
              <a:t>DURANTE EL EXAMEN:</a:t>
            </a:r>
            <a:endParaRPr lang="es-ES" sz="1200" b="1" dirty="0">
              <a:solidFill>
                <a:srgbClr val="1F3864"/>
              </a:solidFill>
              <a:effectLst/>
              <a:latin typeface="Arial" panose="020B0604020202020204" pitchFamily="34" charset="0"/>
              <a:ea typeface="等线 Light" panose="02010600030101010101" pitchFamily="2" charset="-122"/>
              <a:cs typeface="Arial" panose="020B0604020202020204" pitchFamily="34" charset="0"/>
            </a:endParaRPr>
          </a:p>
          <a:p>
            <a:pPr algn="just">
              <a:buNone/>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SzPts val="800"/>
              <a:buFont typeface="Wingdings" panose="05000000000000000000" pitchFamily="2" charset="2"/>
              <a:buChar char="q"/>
              <a:tabLst>
                <a:tab pos="266700" algn="l"/>
              </a:tabLs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Maneja los nervios</a:t>
            </a:r>
            <a:r>
              <a:rPr lang="es-E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marL="228600" algn="just">
              <a:buNone/>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lvl="0" algn="just">
              <a:tabLst>
                <a:tab pos="266700" algn="l"/>
              </a:tabLst>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 te bloqueas, respira profundamente, cierra los ojos unos segundos y relájate. Piensa en lo que ya has logrado y confía en que puedes resolverlo.</a:t>
            </a:r>
          </a:p>
          <a:p>
            <a:pPr lvl="0" algn="just">
              <a:tabLst>
                <a:tab pos="266700" algn="l"/>
              </a:tabLst>
            </a:pP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q"/>
              <a:tabLst>
                <a:tab pos="266700" algn="l"/>
              </a:tabLst>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te obsesiones con la perfección</a:t>
            </a:r>
          </a:p>
          <a:p>
            <a:pPr lvl="0" algn="just">
              <a:buSzPts val="800"/>
              <a:tabLst>
                <a:tab pos="266700" algn="l"/>
              </a:tabLst>
            </a:pPr>
            <a:endPar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SzPts val="800"/>
              <a:buFont typeface="Wingdings" panose="05000000000000000000" pitchFamily="2" charset="2"/>
              <a:buChar char="q"/>
              <a:tabLst>
                <a:tab pos="266700" algn="l"/>
              </a:tabLst>
            </a:pPr>
            <a:r>
              <a:rPr lang="es-E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Mantén una actitud positiva</a:t>
            </a:r>
            <a:r>
              <a:rPr lang="es-E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marL="228600" algn="just">
              <a:buNone/>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tabLst>
                <a:tab pos="266700" algn="l"/>
              </a:tabLst>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Recuerda que has estudiado y hecho lo posible para prepararte.</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ü"/>
            </a:pP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Enfócate en el momento presente y no te dejes llevar por pensamientos negativos</a:t>
            </a:r>
          </a:p>
          <a:p>
            <a:pPr>
              <a:buNone/>
            </a:pPr>
            <a:endParaRPr 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28600" algn="just">
              <a:lnSpc>
                <a:spcPct val="107000"/>
              </a:lnSpc>
              <a:spcAft>
                <a:spcPts val="800"/>
              </a:spcAf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00"/>
              </a:spcBef>
              <a:buNone/>
            </a:pPr>
            <a:r>
              <a:rPr lang="es-ES" sz="1800" b="1" u="sng" dirty="0">
                <a:solidFill>
                  <a:srgbClr val="000000"/>
                </a:solidFill>
                <a:effectLst/>
                <a:latin typeface="Arial" panose="020B0604020202020204" pitchFamily="34" charset="0"/>
                <a:ea typeface="等线 Light" panose="02010600030101010101" pitchFamily="2" charset="-122"/>
                <a:cs typeface="Times New Roman" panose="02020603050405020304" pitchFamily="18" charset="0"/>
              </a:rPr>
              <a:t>DESPUÉS DEL EXAMEN</a:t>
            </a:r>
            <a:endParaRPr lang="es-ES" sz="1800" b="1" dirty="0">
              <a:solidFill>
                <a:srgbClr val="1F3864"/>
              </a:solidFill>
              <a:effectLst/>
              <a:latin typeface="Calibri Light" panose="020F0302020204030204" pitchFamily="34" charset="0"/>
              <a:ea typeface="等线 Light" panose="02010600030101010101" pitchFamily="2" charset="-122"/>
              <a:cs typeface="Times New Roman" panose="02020603050405020304" pitchFamily="18" charset="0"/>
            </a:endParaRPr>
          </a:p>
          <a:p>
            <a:pPr marL="228600" algn="just">
              <a:lnSpc>
                <a:spcPct val="107000"/>
              </a:lnSpc>
              <a:spcAft>
                <a:spcPts val="800"/>
              </a:spcAft>
              <a:buNone/>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Evita </a:t>
            </a:r>
            <a:r>
              <a:rPr lang="es-ES"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sobreanalizar</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Una vez que termines, evita obsesionarte con lo que podrías haber hecho diferente. ¡Ya está hecho!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Descansa y recupérate</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Premia tu esfuerzo descansando, comiendo algo que te guste o haciendo una actividad relajante.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E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a:extLst>
              <a:ext uri="{FF2B5EF4-FFF2-40B4-BE49-F238E27FC236}">
                <a16:creationId xmlns:a16="http://schemas.microsoft.com/office/drawing/2014/main" id="{2E0C560D-7745-03B6-7FED-5F1CF1ABCA3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47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F2A979BA-00B2-C244-1615-6A90A77A13F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A60C836-53A9-9D20-7570-C428A93BD123}"/>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0CCD91DA-7CE9-B020-AD1B-B6457FD0FB30}"/>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8661B827-6655-95C5-326E-F3AF20CB9061}"/>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ítulo 1">
            <a:extLst>
              <a:ext uri="{FF2B5EF4-FFF2-40B4-BE49-F238E27FC236}">
                <a16:creationId xmlns:a16="http://schemas.microsoft.com/office/drawing/2014/main" id="{9EDC5E4F-EE63-DB4F-925E-D3DB63B9DF77}"/>
              </a:ext>
            </a:extLst>
          </p:cNvPr>
          <p:cNvSpPr txBox="1">
            <a:spLocks/>
          </p:cNvSpPr>
          <p:nvPr/>
        </p:nvSpPr>
        <p:spPr>
          <a:xfrm>
            <a:off x="421811" y="680863"/>
            <a:ext cx="5388627" cy="787400"/>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ltLang="es-CO" b="1" dirty="0">
                <a:solidFill>
                  <a:srgbClr val="FF0000"/>
                </a:solidFill>
              </a:rPr>
              <a:t>ESCOGENCIA DEL EMPLEO</a:t>
            </a:r>
            <a:endParaRPr lang="es-CO" altLang="es-CO" b="1" dirty="0">
              <a:solidFill>
                <a:srgbClr val="FF0000"/>
              </a:solidFill>
            </a:endParaRPr>
          </a:p>
        </p:txBody>
      </p:sp>
      <p:sp>
        <p:nvSpPr>
          <p:cNvPr id="5" name="Marcador de contenido 2">
            <a:extLst>
              <a:ext uri="{FF2B5EF4-FFF2-40B4-BE49-F238E27FC236}">
                <a16:creationId xmlns:a16="http://schemas.microsoft.com/office/drawing/2014/main" id="{5D302723-6644-742E-4CCA-801F89A04699}"/>
              </a:ext>
            </a:extLst>
          </p:cNvPr>
          <p:cNvSpPr txBox="1">
            <a:spLocks/>
          </p:cNvSpPr>
          <p:nvPr/>
        </p:nvSpPr>
        <p:spPr>
          <a:xfrm>
            <a:off x="3576917" y="1401573"/>
            <a:ext cx="5190565" cy="5282512"/>
          </a:xfrm>
          <a:prstGeom prst="rect">
            <a:avLst/>
          </a:prstGeom>
        </p:spPr>
        <p:txBody>
          <a:bodyPr vert="horz" lIns="91440" tIns="45720" rIns="91440" bIns="45720" rtlCol="0" anchor="t">
            <a:normAutofit fontScale="2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lnSpc>
                <a:spcPct val="110000"/>
              </a:lnSpc>
              <a:defRPr/>
            </a:pPr>
            <a:r>
              <a:rPr lang="es-MX" sz="6400" b="1" dirty="0">
                <a:solidFill>
                  <a:srgbClr val="FF0000"/>
                </a:solidFill>
              </a:rPr>
              <a:t>OJO:</a:t>
            </a:r>
            <a:r>
              <a:rPr lang="es-MX" sz="6400" dirty="0">
                <a:solidFill>
                  <a:srgbClr val="FF0000"/>
                </a:solidFill>
              </a:rPr>
              <a:t> </a:t>
            </a:r>
            <a:r>
              <a:rPr lang="es-MX" sz="6400" dirty="0"/>
              <a:t>“Realice la pre - inscripción seleccionando </a:t>
            </a:r>
            <a:r>
              <a:rPr lang="es-MX" sz="6400" dirty="0">
                <a:highlight>
                  <a:srgbClr val="FFFF00"/>
                </a:highlight>
              </a:rPr>
              <a:t>varios empleos</a:t>
            </a:r>
            <a:r>
              <a:rPr lang="es-MX" sz="6400" dirty="0"/>
              <a:t>”</a:t>
            </a:r>
          </a:p>
          <a:p>
            <a:pPr algn="ctr">
              <a:lnSpc>
                <a:spcPct val="110000"/>
              </a:lnSpc>
              <a:defRPr/>
            </a:pPr>
            <a:endParaRPr lang="es-MX" sz="6400" b="1" dirty="0"/>
          </a:p>
          <a:p>
            <a:pPr algn="ctr">
              <a:lnSpc>
                <a:spcPct val="110000"/>
              </a:lnSpc>
              <a:defRPr/>
            </a:pPr>
            <a:r>
              <a:rPr lang="es-MX" sz="6400" b="1" dirty="0"/>
              <a:t>Factores de Escogencia:</a:t>
            </a:r>
          </a:p>
          <a:p>
            <a:pPr algn="ctr">
              <a:lnSpc>
                <a:spcPct val="110000"/>
              </a:lnSpc>
              <a:buFont typeface="Arial" panose="020B0604020202020204" pitchFamily="34" charset="0"/>
              <a:buAutoNum type="arabicPeriod"/>
              <a:defRPr/>
            </a:pPr>
            <a:endParaRPr lang="es-MX" sz="6400" dirty="0"/>
          </a:p>
          <a:p>
            <a:pPr algn="just">
              <a:lnSpc>
                <a:spcPct val="110000"/>
              </a:lnSpc>
              <a:defRPr/>
            </a:pPr>
            <a:r>
              <a:rPr lang="es-MX" sz="6400" b="1" dirty="0"/>
              <a:t>Lo que le guste hacer</a:t>
            </a:r>
          </a:p>
          <a:p>
            <a:pPr algn="just">
              <a:lnSpc>
                <a:spcPct val="110000"/>
              </a:lnSpc>
              <a:defRPr/>
            </a:pPr>
            <a:r>
              <a:rPr lang="es-MX" sz="6400" b="1" dirty="0"/>
              <a:t>Por ubicación geográfica  </a:t>
            </a:r>
            <a:r>
              <a:rPr lang="es-MX" sz="6400" dirty="0"/>
              <a:t>- Audiencia-</a:t>
            </a:r>
          </a:p>
          <a:p>
            <a:pPr algn="just">
              <a:lnSpc>
                <a:spcPct val="110000"/>
              </a:lnSpc>
              <a:defRPr/>
            </a:pPr>
            <a:r>
              <a:rPr lang="es-MX" sz="6400" b="1" dirty="0"/>
              <a:t>Por el sueldo $$$$$$$$$</a:t>
            </a:r>
          </a:p>
          <a:p>
            <a:pPr algn="just">
              <a:lnSpc>
                <a:spcPct val="110000"/>
              </a:lnSpc>
              <a:defRPr/>
            </a:pPr>
            <a:r>
              <a:rPr lang="es-MX" sz="6400" b="1" dirty="0"/>
              <a:t>Por lo que pueda certificar: </a:t>
            </a:r>
            <a:r>
              <a:rPr lang="es-MX" sz="6400" dirty="0"/>
              <a:t>En los que sus estudios formales, educación para el trabajo y desarrollo humano e informal tenga más relación con la función del cargo.</a:t>
            </a:r>
          </a:p>
          <a:p>
            <a:pPr algn="just">
              <a:lnSpc>
                <a:spcPct val="110000"/>
              </a:lnSpc>
              <a:defRPr/>
            </a:pPr>
            <a:r>
              <a:rPr lang="es-MX" sz="6400" b="1" dirty="0"/>
              <a:t>Por el número de plazas o vacantes</a:t>
            </a:r>
            <a:r>
              <a:rPr lang="es-MX" sz="6400" dirty="0"/>
              <a:t>.</a:t>
            </a:r>
          </a:p>
          <a:p>
            <a:pPr algn="just">
              <a:lnSpc>
                <a:spcPct val="110000"/>
              </a:lnSpc>
              <a:defRPr/>
            </a:pPr>
            <a:r>
              <a:rPr lang="es-MX" sz="6400" b="1" dirty="0"/>
              <a:t>Ojo con los empleos que no piden experiencia profesional: </a:t>
            </a:r>
            <a:r>
              <a:rPr lang="es-MX" sz="6400" dirty="0"/>
              <a:t>Mayor demanda.</a:t>
            </a:r>
          </a:p>
          <a:p>
            <a:pPr algn="just">
              <a:lnSpc>
                <a:spcPct val="110000"/>
              </a:lnSpc>
              <a:defRPr/>
            </a:pPr>
            <a:r>
              <a:rPr lang="es-MX" sz="6400" b="1" dirty="0"/>
              <a:t>Empleos en ascenso o abierto: </a:t>
            </a:r>
            <a:r>
              <a:rPr lang="es-MX" sz="6400" dirty="0"/>
              <a:t>30% de los cargos van en ascenso. Solo participan los empleados de carrera de la entidad. </a:t>
            </a:r>
          </a:p>
          <a:p>
            <a:pPr>
              <a:lnSpc>
                <a:spcPct val="110000"/>
              </a:lnSpc>
              <a:defRPr/>
            </a:pPr>
            <a:endParaRPr lang="es-MX" sz="3800" b="1" dirty="0"/>
          </a:p>
          <a:p>
            <a:pPr>
              <a:lnSpc>
                <a:spcPct val="110000"/>
              </a:lnSpc>
              <a:defRPr/>
            </a:pPr>
            <a:endParaRPr lang="es-MX" sz="3800" dirty="0"/>
          </a:p>
          <a:p>
            <a:pPr>
              <a:lnSpc>
                <a:spcPct val="110000"/>
              </a:lnSpc>
              <a:defRPr/>
            </a:pPr>
            <a:endParaRPr lang="es-CO" dirty="0"/>
          </a:p>
        </p:txBody>
      </p:sp>
      <p:pic>
        <p:nvPicPr>
          <p:cNvPr id="6" name="Imagen 4">
            <a:extLst>
              <a:ext uri="{FF2B5EF4-FFF2-40B4-BE49-F238E27FC236}">
                <a16:creationId xmlns:a16="http://schemas.microsoft.com/office/drawing/2014/main" id="{E116C0BD-FE3A-3915-05D8-86FE6E04BD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60" y="2591499"/>
            <a:ext cx="2748299"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A655F295-7FD7-1CEE-3A45-4EF74939C146}"/>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40613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CBA2061B-E474-79DE-9173-62A02E5EC51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D348FCB-EEE0-6D49-F675-C0CA07AFFCF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67002C27-BE9F-913E-CC35-ADC211ABF8C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04D450C7-F509-C822-EE6A-A4F64F9A7CB2}"/>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1 Título">
            <a:extLst>
              <a:ext uri="{FF2B5EF4-FFF2-40B4-BE49-F238E27FC236}">
                <a16:creationId xmlns:a16="http://schemas.microsoft.com/office/drawing/2014/main" id="{3F8CB84F-58E5-3C47-2D5B-2CD73E88BCA0}"/>
              </a:ext>
            </a:extLst>
          </p:cNvPr>
          <p:cNvSpPr txBox="1">
            <a:spLocks/>
          </p:cNvSpPr>
          <p:nvPr/>
        </p:nvSpPr>
        <p:spPr>
          <a:xfrm>
            <a:off x="-250715" y="367630"/>
            <a:ext cx="5435136" cy="1016000"/>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CO" sz="3200" b="1" dirty="0">
                <a:solidFill>
                  <a:srgbClr val="FF0000"/>
                </a:solidFill>
              </a:rPr>
              <a:t>REQUISITOS EMPLEOS</a:t>
            </a:r>
            <a:br>
              <a:rPr lang="es-CO" sz="3200" b="1" dirty="0">
                <a:solidFill>
                  <a:srgbClr val="FF0000"/>
                </a:solidFill>
              </a:rPr>
            </a:br>
            <a:r>
              <a:rPr lang="es-CO" sz="3200" b="1" dirty="0">
                <a:solidFill>
                  <a:srgbClr val="FF0000"/>
                </a:solidFill>
              </a:rPr>
              <a:t>Estudio</a:t>
            </a:r>
          </a:p>
        </p:txBody>
      </p:sp>
      <p:graphicFrame>
        <p:nvGraphicFramePr>
          <p:cNvPr id="5" name="Tabla 4">
            <a:extLst>
              <a:ext uri="{FF2B5EF4-FFF2-40B4-BE49-F238E27FC236}">
                <a16:creationId xmlns:a16="http://schemas.microsoft.com/office/drawing/2014/main" id="{FC3CC04A-D063-DD0B-9106-62BAA0D08A45}"/>
              </a:ext>
            </a:extLst>
          </p:cNvPr>
          <p:cNvGraphicFramePr>
            <a:graphicFrameLocks noGrp="1"/>
          </p:cNvGraphicFramePr>
          <p:nvPr>
            <p:extLst>
              <p:ext uri="{D42A27DB-BD31-4B8C-83A1-F6EECF244321}">
                <p14:modId xmlns:p14="http://schemas.microsoft.com/office/powerpoint/2010/main" val="2273401679"/>
              </p:ext>
            </p:extLst>
          </p:nvPr>
        </p:nvGraphicFramePr>
        <p:xfrm>
          <a:off x="990586" y="1479963"/>
          <a:ext cx="7421830" cy="5014135"/>
        </p:xfrm>
        <a:graphic>
          <a:graphicData uri="http://schemas.openxmlformats.org/drawingml/2006/table">
            <a:tbl>
              <a:tblPr firstRow="1" bandRow="1">
                <a:tableStyleId>{5C22544A-7EE6-4342-B048-85BDC9FD1C3A}</a:tableStyleId>
              </a:tblPr>
              <a:tblGrid>
                <a:gridCol w="1555050">
                  <a:extLst>
                    <a:ext uri="{9D8B030D-6E8A-4147-A177-3AD203B41FA5}">
                      <a16:colId xmlns:a16="http://schemas.microsoft.com/office/drawing/2014/main" val="20000"/>
                    </a:ext>
                  </a:extLst>
                </a:gridCol>
                <a:gridCol w="1660282">
                  <a:extLst>
                    <a:ext uri="{9D8B030D-6E8A-4147-A177-3AD203B41FA5}">
                      <a16:colId xmlns:a16="http://schemas.microsoft.com/office/drawing/2014/main" val="20001"/>
                    </a:ext>
                  </a:extLst>
                </a:gridCol>
                <a:gridCol w="4206498">
                  <a:extLst>
                    <a:ext uri="{9D8B030D-6E8A-4147-A177-3AD203B41FA5}">
                      <a16:colId xmlns:a16="http://schemas.microsoft.com/office/drawing/2014/main" val="20002"/>
                    </a:ext>
                  </a:extLst>
                </a:gridCol>
              </a:tblGrid>
              <a:tr h="640122">
                <a:tc>
                  <a:txBody>
                    <a:bodyPr/>
                    <a:lstStyle/>
                    <a:p>
                      <a:pPr algn="ctr"/>
                      <a:r>
                        <a:rPr lang="es-MX" sz="1200" b="1" dirty="0"/>
                        <a:t>ÁREA DE CONOCIMIENTO</a:t>
                      </a:r>
                      <a:endParaRPr lang="es-ES" sz="1200" b="1"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b="1" dirty="0"/>
                        <a:t>NÚCLEO BÁSICO DE CONOCIMIENTO</a:t>
                      </a:r>
                      <a:endParaRPr lang="es-ES" sz="1200" b="1"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b="1" dirty="0"/>
                        <a:t>PROGRAMA ACADÉMICO</a:t>
                      </a:r>
                      <a:endParaRPr lang="es-ES" sz="1200" b="1"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70909">
                <a:tc>
                  <a:txBody>
                    <a:bodyPr/>
                    <a:lstStyle/>
                    <a:p>
                      <a:pPr algn="ctr"/>
                      <a:r>
                        <a:rPr lang="es-CO" sz="1200" b="0" i="0" kern="1200" dirty="0">
                          <a:solidFill>
                            <a:schemeClr val="dk1"/>
                          </a:solidFill>
                          <a:effectLst/>
                          <a:latin typeface="+mn-lt"/>
                          <a:ea typeface="+mn-ea"/>
                          <a:cs typeface="+mn-cs"/>
                        </a:rPr>
                        <a:t>ECONOMÍA, ADMINISTRACIÓN, CONTADURÍA Y AFINES</a:t>
                      </a:r>
                      <a:endParaRPr lang="es-ES" sz="1200" b="0"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b="0" dirty="0"/>
                        <a:t>Administración</a:t>
                      </a:r>
                      <a:endParaRPr lang="es-ES" sz="1400" b="0"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100" dirty="0"/>
                        <a:t>ADMINISTRACIÓN AGROPECUARIA </a:t>
                      </a:r>
                    </a:p>
                    <a:p>
                      <a:pPr algn="just"/>
                      <a:r>
                        <a:rPr lang="es-CO" sz="1100" dirty="0"/>
                        <a:t>ADMINISTRACIÓN DE EMPRESAS </a:t>
                      </a:r>
                    </a:p>
                    <a:p>
                      <a:pPr algn="just"/>
                      <a:r>
                        <a:rPr lang="es-CO" sz="1100" dirty="0"/>
                        <a:t>ADMINISTRACIÓN DE EMPRESAS AGROINDUSTRIALES </a:t>
                      </a:r>
                    </a:p>
                    <a:p>
                      <a:pPr algn="just"/>
                      <a:r>
                        <a:rPr lang="es-CO" sz="1100" dirty="0"/>
                        <a:t>ADMINISTRACIÓN DE EMPRESAS TURÍSTICAS Y HOTELERAS </a:t>
                      </a:r>
                    </a:p>
                    <a:p>
                      <a:pPr algn="just"/>
                      <a:r>
                        <a:rPr lang="es-CO" sz="1100" dirty="0"/>
                        <a:t>ADMINISTRACIÓN DE NEGOCIOS INTERNACIONALES </a:t>
                      </a:r>
                    </a:p>
                    <a:p>
                      <a:pPr algn="just"/>
                      <a:r>
                        <a:rPr lang="es-CO" sz="1100" dirty="0"/>
                        <a:t>ADMINISTRACIÓN DE SERVICIOS DE SALUD </a:t>
                      </a:r>
                    </a:p>
                    <a:p>
                      <a:pPr algn="just"/>
                      <a:r>
                        <a:rPr lang="es-CO" sz="1100" dirty="0"/>
                        <a:t>ADMINISTRACIÓN DEL TURISMO SOSTENIBLE ADMINISTRACIÓN EN FINANZAS Y NEGOCIOS INTERNACIONALES </a:t>
                      </a:r>
                    </a:p>
                    <a:p>
                      <a:pPr algn="just"/>
                      <a:r>
                        <a:rPr lang="es-CO" sz="1100" dirty="0"/>
                        <a:t>ADMINISTRACIÓN EN SALUD</a:t>
                      </a:r>
                    </a:p>
                    <a:p>
                      <a:pPr algn="just"/>
                      <a:r>
                        <a:rPr lang="es-CO" sz="1100" dirty="0"/>
                        <a:t>ADMINISTRACIÓN EN SALUD OCUPACIONAL</a:t>
                      </a:r>
                    </a:p>
                    <a:p>
                      <a:pPr algn="just"/>
                      <a:r>
                        <a:rPr lang="es-CO" sz="1100" dirty="0"/>
                        <a:t>ADMINISTRACIÓN FINANCIERA </a:t>
                      </a:r>
                    </a:p>
                    <a:p>
                      <a:pPr algn="just"/>
                      <a:r>
                        <a:rPr lang="es-CO" sz="1100" dirty="0"/>
                        <a:t>ADMINISTRACIÓN MARÍTIMA Y PORTUARIA </a:t>
                      </a:r>
                    </a:p>
                    <a:p>
                      <a:pPr algn="just"/>
                      <a:r>
                        <a:rPr lang="es-CO" sz="1100" dirty="0"/>
                        <a:t>ADMINISTRACIÓN PÚBLICA </a:t>
                      </a:r>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35607">
                <a:tc>
                  <a:txBody>
                    <a:bodyPr/>
                    <a:lstStyle/>
                    <a:p>
                      <a:pPr algn="ctr"/>
                      <a:r>
                        <a:rPr lang="es-ES" sz="1200" b="0" i="0" kern="1200" dirty="0">
                          <a:solidFill>
                            <a:schemeClr val="dk1"/>
                          </a:solidFill>
                          <a:effectLst/>
                          <a:latin typeface="+mn-lt"/>
                          <a:ea typeface="+mn-ea"/>
                          <a:cs typeface="+mn-cs"/>
                        </a:rPr>
                        <a:t>CIENCIAS SOCIALES Y HUMANAS</a:t>
                      </a:r>
                      <a:endParaRPr lang="es-ES" sz="1200" b="0"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200" b="0" dirty="0"/>
                        <a:t>Derecho y Afines</a:t>
                      </a:r>
                      <a:endParaRPr lang="es-ES" sz="1200" b="0"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100" dirty="0"/>
                        <a:t>CRIMINALÍSTICA </a:t>
                      </a:r>
                    </a:p>
                    <a:p>
                      <a:pPr algn="just"/>
                      <a:r>
                        <a:rPr lang="es-CO" sz="1100" dirty="0"/>
                        <a:t>DERECHO</a:t>
                      </a:r>
                    </a:p>
                    <a:p>
                      <a:pPr algn="just"/>
                      <a:r>
                        <a:rPr lang="es-CO" sz="1100" dirty="0"/>
                        <a:t>DERECHO Y CIENCIAS HUMANAS </a:t>
                      </a:r>
                    </a:p>
                    <a:p>
                      <a:pPr algn="just"/>
                      <a:r>
                        <a:rPr lang="es-CO" sz="1100" dirty="0"/>
                        <a:t>DERECHO Y CIENCIAS POLÍTICAS </a:t>
                      </a:r>
                    </a:p>
                    <a:p>
                      <a:pPr algn="just"/>
                      <a:r>
                        <a:rPr lang="es-CO" sz="1100" dirty="0"/>
                        <a:t>DESARROLLO FAMILIAR </a:t>
                      </a:r>
                    </a:p>
                    <a:p>
                      <a:pPr algn="just"/>
                      <a:r>
                        <a:rPr lang="es-CO" sz="1100" dirty="0"/>
                        <a:t>GOBIERNO </a:t>
                      </a:r>
                    </a:p>
                    <a:p>
                      <a:pPr algn="just"/>
                      <a:r>
                        <a:rPr lang="es-CO" sz="1100" dirty="0"/>
                        <a:t>INVESTIGACIÓN CRIMINAL </a:t>
                      </a:r>
                    </a:p>
                    <a:p>
                      <a:pPr algn="just"/>
                      <a:r>
                        <a:rPr lang="es-CO" sz="1100" dirty="0"/>
                        <a:t>JURISPRUDENCIA JUSTICIA Y DERECHO </a:t>
                      </a:r>
                    </a:p>
                    <a:p>
                      <a:pPr algn="just"/>
                      <a:r>
                        <a:rPr lang="es-CO" sz="1100" dirty="0"/>
                        <a:t>LEYES Y JURISPRUDENCIA </a:t>
                      </a:r>
                    </a:p>
                    <a:p>
                      <a:pPr algn="just"/>
                      <a:r>
                        <a:rPr lang="es-CO" sz="1100" dirty="0"/>
                        <a:t>PROFESIONAL EN CRIMINALÍSTICA </a:t>
                      </a:r>
                    </a:p>
                    <a:p>
                      <a:pPr algn="just"/>
                      <a:r>
                        <a:rPr lang="es-CO" sz="1100" dirty="0"/>
                        <a:t>PSICOLOGÍA</a:t>
                      </a:r>
                      <a:endParaRPr lang="es-ES" sz="1100" b="0" dirty="0"/>
                    </a:p>
                  </a:txBody>
                  <a:tcPr marL="91445" marR="9144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n 5">
            <a:extLst>
              <a:ext uri="{FF2B5EF4-FFF2-40B4-BE49-F238E27FC236}">
                <a16:creationId xmlns:a16="http://schemas.microsoft.com/office/drawing/2014/main" id="{BF473B6C-74F8-D346-5FA4-71870792043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6109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425B4EB1-4D9C-A8EC-AF05-A187428918C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D36F26D-9D41-769E-505B-D2C067F82216}"/>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565F35AF-4108-B9E7-914C-F8E1422FF055}"/>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CC9FA34A-0580-364B-F9FB-0A2EAACF0FB4}"/>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1 Título">
            <a:extLst>
              <a:ext uri="{FF2B5EF4-FFF2-40B4-BE49-F238E27FC236}">
                <a16:creationId xmlns:a16="http://schemas.microsoft.com/office/drawing/2014/main" id="{C5AA2D6B-EC79-077C-A341-C72F4B831D49}"/>
              </a:ext>
            </a:extLst>
          </p:cNvPr>
          <p:cNvSpPr txBox="1">
            <a:spLocks/>
          </p:cNvSpPr>
          <p:nvPr/>
        </p:nvSpPr>
        <p:spPr>
          <a:xfrm>
            <a:off x="-357992" y="796924"/>
            <a:ext cx="5435136" cy="1016000"/>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CO" sz="3200" b="1" dirty="0">
                <a:solidFill>
                  <a:srgbClr val="FF0000"/>
                </a:solidFill>
              </a:rPr>
              <a:t>REQUISITOS EMPLEOS</a:t>
            </a:r>
            <a:br>
              <a:rPr lang="es-CO" sz="3200" b="1" dirty="0">
                <a:solidFill>
                  <a:srgbClr val="FF0000"/>
                </a:solidFill>
              </a:rPr>
            </a:br>
            <a:r>
              <a:rPr lang="es-CO" sz="3200" b="1" dirty="0">
                <a:solidFill>
                  <a:srgbClr val="FF0000"/>
                </a:solidFill>
              </a:rPr>
              <a:t>experiencia</a:t>
            </a:r>
          </a:p>
        </p:txBody>
      </p:sp>
      <p:sp>
        <p:nvSpPr>
          <p:cNvPr id="6" name="2 Marcador de contenido">
            <a:extLst>
              <a:ext uri="{FF2B5EF4-FFF2-40B4-BE49-F238E27FC236}">
                <a16:creationId xmlns:a16="http://schemas.microsoft.com/office/drawing/2014/main" id="{63B63042-E2CF-B162-30CF-0EFD4CBFDDB6}"/>
              </a:ext>
            </a:extLst>
          </p:cNvPr>
          <p:cNvSpPr txBox="1">
            <a:spLocks noChangeArrowheads="1"/>
          </p:cNvSpPr>
          <p:nvPr/>
        </p:nvSpPr>
        <p:spPr>
          <a:xfrm>
            <a:off x="552777" y="1812924"/>
            <a:ext cx="6305223" cy="4591050"/>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ct val="0"/>
              </a:spcBef>
              <a:buClr>
                <a:srgbClr val="E65631"/>
              </a:buClr>
            </a:pPr>
            <a:r>
              <a:rPr lang="es-CO" altLang="es-ES" sz="1600" b="1" dirty="0">
                <a:latin typeface="Arial" panose="020B0604020202020204" pitchFamily="34" charset="0"/>
                <a:cs typeface="Arial" panose="020B0604020202020204" pitchFamily="34" charset="0"/>
              </a:rPr>
              <a:t>EXPERIENCIA  LABORAL: </a:t>
            </a:r>
            <a:r>
              <a:rPr lang="es-CO" altLang="es-ES" sz="1600" dirty="0">
                <a:latin typeface="Arial" panose="020B0604020202020204" pitchFamily="34" charset="0"/>
                <a:cs typeface="Arial" panose="020B0604020202020204" pitchFamily="34" charset="0"/>
              </a:rPr>
              <a:t>Nivel asistencial y técnico</a:t>
            </a:r>
          </a:p>
          <a:p>
            <a:pPr algn="just">
              <a:spcBef>
                <a:spcPct val="0"/>
              </a:spcBef>
              <a:buClr>
                <a:srgbClr val="E65631"/>
              </a:buClr>
            </a:pPr>
            <a:endParaRPr lang="es-CO" altLang="es-ES" sz="1600" dirty="0">
              <a:latin typeface="Arial" panose="020B0604020202020204" pitchFamily="34" charset="0"/>
              <a:cs typeface="Arial" panose="020B0604020202020204" pitchFamily="34" charset="0"/>
            </a:endParaRPr>
          </a:p>
          <a:p>
            <a:pPr algn="just">
              <a:spcBef>
                <a:spcPct val="0"/>
              </a:spcBef>
              <a:buClr>
                <a:srgbClr val="E65631"/>
              </a:buClr>
            </a:pPr>
            <a:r>
              <a:rPr lang="es-CO" altLang="es-ES" sz="1600" b="1" dirty="0">
                <a:latin typeface="Arial" panose="020B0604020202020204" pitchFamily="34" charset="0"/>
                <a:cs typeface="Arial" panose="020B0604020202020204" pitchFamily="34" charset="0"/>
              </a:rPr>
              <a:t>EXPERIENCIA  RELACIONADA: </a:t>
            </a:r>
            <a:r>
              <a:rPr lang="es-CO" altLang="es-ES" sz="1600" dirty="0">
                <a:latin typeface="Arial" panose="020B0604020202020204" pitchFamily="34" charset="0"/>
                <a:cs typeface="Arial" panose="020B0604020202020204" pitchFamily="34" charset="0"/>
              </a:rPr>
              <a:t>Nivel asistencial y técnico. Basta que coincida una sola función esencial.</a:t>
            </a:r>
          </a:p>
          <a:p>
            <a:pPr algn="just">
              <a:spcBef>
                <a:spcPct val="0"/>
              </a:spcBef>
              <a:buClr>
                <a:srgbClr val="E65631"/>
              </a:buClr>
            </a:pPr>
            <a:endParaRPr lang="es-CO" altLang="es-ES" sz="1600" dirty="0">
              <a:latin typeface="Arial" panose="020B0604020202020204" pitchFamily="34" charset="0"/>
              <a:cs typeface="Arial" panose="020B0604020202020204" pitchFamily="34" charset="0"/>
            </a:endParaRPr>
          </a:p>
          <a:p>
            <a:pPr algn="just">
              <a:spcBef>
                <a:spcPct val="0"/>
              </a:spcBef>
              <a:buClr>
                <a:srgbClr val="E65631"/>
              </a:buClr>
            </a:pPr>
            <a:r>
              <a:rPr lang="es-CO" altLang="es-ES" sz="1600" b="1" dirty="0">
                <a:latin typeface="Arial" panose="020B0604020202020204" pitchFamily="34" charset="0"/>
                <a:cs typeface="Arial" panose="020B0604020202020204" pitchFamily="34" charset="0"/>
              </a:rPr>
              <a:t>EXPERIENCIA PROFESIONAL: </a:t>
            </a:r>
            <a:r>
              <a:rPr lang="es-CO" altLang="es-ES" sz="1600" dirty="0">
                <a:latin typeface="Arial" panose="020B0604020202020204" pitchFamily="34" charset="0"/>
                <a:cs typeface="Arial" panose="020B0604020202020204" pitchFamily="34" charset="0"/>
              </a:rPr>
              <a:t>Nivel profesional. Por regla general, se cuenta desde la terminación de materias.  Pero si no se acredita cuando termino materias, se cuenta desde el grado.</a:t>
            </a:r>
          </a:p>
          <a:p>
            <a:pPr algn="just">
              <a:spcBef>
                <a:spcPct val="0"/>
              </a:spcBef>
              <a:buClr>
                <a:srgbClr val="E65631"/>
              </a:buClr>
            </a:pPr>
            <a:endParaRPr lang="es-CO" altLang="es-ES" sz="1600" dirty="0">
              <a:latin typeface="Arial" panose="020B0604020202020204" pitchFamily="34" charset="0"/>
              <a:cs typeface="Arial" panose="020B0604020202020204" pitchFamily="34" charset="0"/>
            </a:endParaRPr>
          </a:p>
          <a:p>
            <a:pPr algn="just">
              <a:spcBef>
                <a:spcPct val="0"/>
              </a:spcBef>
              <a:buClr>
                <a:srgbClr val="E65631"/>
              </a:buClr>
            </a:pPr>
            <a:r>
              <a:rPr lang="es-CO" altLang="es-ES" sz="1600" b="1" dirty="0">
                <a:latin typeface="Arial" panose="020B0604020202020204" pitchFamily="34" charset="0"/>
                <a:cs typeface="Arial" panose="020B0604020202020204" pitchFamily="34" charset="0"/>
              </a:rPr>
              <a:t>EXPERIENCIA PROFESIONAL RELACIONADA: </a:t>
            </a:r>
            <a:r>
              <a:rPr lang="es-CO" altLang="es-ES" sz="1600" dirty="0">
                <a:latin typeface="Arial" panose="020B0604020202020204" pitchFamily="34" charset="0"/>
                <a:cs typeface="Arial" panose="020B0604020202020204" pitchFamily="34" charset="0"/>
              </a:rPr>
              <a:t>Nivel profesional. Basta que coincida una sola función esencial.</a:t>
            </a:r>
          </a:p>
          <a:p>
            <a:pPr algn="just">
              <a:spcBef>
                <a:spcPct val="0"/>
              </a:spcBef>
              <a:buClr>
                <a:srgbClr val="E65631"/>
              </a:buClr>
            </a:pPr>
            <a:endParaRPr lang="es-CO" altLang="es-ES" sz="1600" dirty="0">
              <a:latin typeface="Arial" panose="020B0604020202020204" pitchFamily="34" charset="0"/>
              <a:cs typeface="Arial" panose="020B0604020202020204" pitchFamily="34" charset="0"/>
            </a:endParaRPr>
          </a:p>
          <a:p>
            <a:pPr algn="just">
              <a:spcBef>
                <a:spcPct val="0"/>
              </a:spcBef>
              <a:buClr>
                <a:srgbClr val="E65631"/>
              </a:buClr>
            </a:pPr>
            <a:r>
              <a:rPr lang="es-CO" altLang="es-ES" sz="1600" b="1" dirty="0">
                <a:latin typeface="Arial" panose="020B0604020202020204" pitchFamily="34" charset="0"/>
                <a:cs typeface="Arial" panose="020B0604020202020204" pitchFamily="34" charset="0"/>
              </a:rPr>
              <a:t>EXPERIENCIA DOCENTE: </a:t>
            </a:r>
            <a:r>
              <a:rPr lang="es-CO" altLang="es-ES" sz="1600" dirty="0">
                <a:latin typeface="Arial" panose="020B0604020202020204" pitchFamily="34" charset="0"/>
                <a:cs typeface="Arial" panose="020B0604020202020204" pitchFamily="34" charset="0"/>
              </a:rPr>
              <a:t>D</a:t>
            </a:r>
            <a:r>
              <a:rPr lang="es-CO" altLang="es-CO" sz="1600" dirty="0">
                <a:latin typeface="Arial" panose="020B0604020202020204" pitchFamily="34" charset="0"/>
                <a:cs typeface="Arial" panose="020B0604020202020204" pitchFamily="34" charset="0"/>
              </a:rPr>
              <a:t>eberá acreditarse en instituciones de educación superior y con posterioridad a la obtención del correspondiente título profesional. Esta experiencia será validada como experiencia profesional, cuando el concursante </a:t>
            </a:r>
            <a:r>
              <a:rPr lang="es-CO" altLang="es-CO" sz="1600" b="1" dirty="0">
                <a:latin typeface="Arial" panose="020B0604020202020204" pitchFamily="34" charset="0"/>
                <a:cs typeface="Arial" panose="020B0604020202020204" pitchFamily="34" charset="0"/>
              </a:rPr>
              <a:t>acredite un título de pregrado en alguna licenciatura </a:t>
            </a:r>
            <a:r>
              <a:rPr lang="es-CO" altLang="es-CO" sz="1600" dirty="0">
                <a:latin typeface="Arial" panose="020B0604020202020204" pitchFamily="34" charset="0"/>
                <a:cs typeface="Arial" panose="020B0604020202020204" pitchFamily="34" charset="0"/>
              </a:rPr>
              <a:t>o como experiencia profesional relacionada, siempre que sea </a:t>
            </a:r>
            <a:r>
              <a:rPr lang="es-CO" altLang="es-CO" sz="1600" b="1" dirty="0" err="1">
                <a:latin typeface="Arial" panose="020B0604020202020204" pitchFamily="34" charset="0"/>
                <a:cs typeface="Arial" panose="020B0604020202020204" pitchFamily="34" charset="0"/>
              </a:rPr>
              <a:t>afÍn</a:t>
            </a:r>
            <a:r>
              <a:rPr lang="es-CO" altLang="es-CO" sz="1600" b="1" dirty="0">
                <a:latin typeface="Arial" panose="020B0604020202020204" pitchFamily="34" charset="0"/>
                <a:cs typeface="Arial" panose="020B0604020202020204" pitchFamily="34" charset="0"/>
              </a:rPr>
              <a:t> con las funciones del empleo</a:t>
            </a:r>
            <a:r>
              <a:rPr lang="es-CO" altLang="es-CO" sz="1600" dirty="0">
                <a:latin typeface="Arial" panose="020B0604020202020204" pitchFamily="34" charset="0"/>
                <a:cs typeface="Arial" panose="020B0604020202020204" pitchFamily="34" charset="0"/>
              </a:rPr>
              <a:t>.</a:t>
            </a:r>
            <a:endParaRPr lang="es-CO" altLang="es-CO" sz="2400" dirty="0">
              <a:latin typeface="Arial" panose="020B0604020202020204" pitchFamily="34" charset="0"/>
              <a:cs typeface="Arial" panose="020B0604020202020204" pitchFamily="34" charset="0"/>
            </a:endParaRPr>
          </a:p>
        </p:txBody>
      </p:sp>
      <p:pic>
        <p:nvPicPr>
          <p:cNvPr id="8" name="Marcador de contenido 4" descr="Imagen que contiene contenedor&#10;&#10;Descripción generada con confianza muy alta">
            <a:extLst>
              <a:ext uri="{FF2B5EF4-FFF2-40B4-BE49-F238E27FC236}">
                <a16:creationId xmlns:a16="http://schemas.microsoft.com/office/drawing/2014/main" id="{A0E56488-906A-0B3D-5BF1-8A1AFAEB6A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041745" y="2071221"/>
            <a:ext cx="1647328" cy="3304957"/>
          </a:xfrm>
          <a:prstGeom prst="rect">
            <a:avLst/>
          </a:prstGeom>
        </p:spPr>
      </p:pic>
      <p:pic>
        <p:nvPicPr>
          <p:cNvPr id="5" name="Imagen 4">
            <a:extLst>
              <a:ext uri="{FF2B5EF4-FFF2-40B4-BE49-F238E27FC236}">
                <a16:creationId xmlns:a16="http://schemas.microsoft.com/office/drawing/2014/main" id="{F5B3E1D4-6E9F-1ABC-779B-F7B26007571E}"/>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424668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A46B2DA8-0852-8AA8-7BD7-EEAA9DC5BB1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1D902B7F-EDB3-C4D8-5F48-68AFAC019D24}"/>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427861E4-AF87-899A-B2A1-0ED5832C2DD7}"/>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0444A223-1696-0E69-4779-7EEF738BEB2C}"/>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1 Título">
            <a:extLst>
              <a:ext uri="{FF2B5EF4-FFF2-40B4-BE49-F238E27FC236}">
                <a16:creationId xmlns:a16="http://schemas.microsoft.com/office/drawing/2014/main" id="{013FD65A-9896-6257-DCAB-861D208ED0CA}"/>
              </a:ext>
            </a:extLst>
          </p:cNvPr>
          <p:cNvSpPr txBox="1">
            <a:spLocks/>
          </p:cNvSpPr>
          <p:nvPr/>
        </p:nvSpPr>
        <p:spPr>
          <a:xfrm>
            <a:off x="-171652" y="525275"/>
            <a:ext cx="5418138" cy="777779"/>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CO" sz="2800" b="1" dirty="0" err="1">
                <a:solidFill>
                  <a:srgbClr val="FF0000"/>
                </a:solidFill>
              </a:rPr>
              <a:t>CóMO</a:t>
            </a:r>
            <a:r>
              <a:rPr lang="es-CO" sz="2800" b="1" dirty="0">
                <a:solidFill>
                  <a:srgbClr val="FF0000"/>
                </a:solidFill>
              </a:rPr>
              <a:t> SE CERTIFICAN </a:t>
            </a:r>
          </a:p>
          <a:p>
            <a:pPr algn="ctr">
              <a:defRPr/>
            </a:pPr>
            <a:r>
              <a:rPr lang="es-CO" sz="2800" b="1" dirty="0">
                <a:solidFill>
                  <a:srgbClr val="FF0000"/>
                </a:solidFill>
              </a:rPr>
              <a:t>- ESTUDIO-</a:t>
            </a:r>
          </a:p>
        </p:txBody>
      </p:sp>
      <p:sp>
        <p:nvSpPr>
          <p:cNvPr id="5" name="2 Marcador de contenido">
            <a:extLst>
              <a:ext uri="{FF2B5EF4-FFF2-40B4-BE49-F238E27FC236}">
                <a16:creationId xmlns:a16="http://schemas.microsoft.com/office/drawing/2014/main" id="{06FCC841-04F9-73D8-D9A4-A99753648AAA}"/>
              </a:ext>
            </a:extLst>
          </p:cNvPr>
          <p:cNvSpPr txBox="1">
            <a:spLocks noChangeArrowheads="1"/>
          </p:cNvSpPr>
          <p:nvPr/>
        </p:nvSpPr>
        <p:spPr>
          <a:xfrm>
            <a:off x="309282" y="1346301"/>
            <a:ext cx="8552329" cy="5308452"/>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lvl="1" algn="just">
              <a:spcBef>
                <a:spcPts val="0"/>
              </a:spcBef>
              <a:buClr>
                <a:srgbClr val="DA2F06"/>
              </a:buClr>
              <a:buFont typeface="Wingdings" panose="05000000000000000000" pitchFamily="2" charset="2"/>
              <a:buChar char="q"/>
              <a:defRPr/>
            </a:pPr>
            <a:r>
              <a:rPr lang="es-MX" sz="1600" b="1" dirty="0">
                <a:solidFill>
                  <a:schemeClr val="bg1"/>
                </a:solidFill>
                <a:latin typeface="Arial" panose="020B0604020202020204" pitchFamily="34" charset="0"/>
                <a:cs typeface="Arial" panose="020B0604020202020204" pitchFamily="34" charset="0"/>
              </a:rPr>
              <a:t>Certificado de educación formal: </a:t>
            </a:r>
            <a:r>
              <a:rPr lang="es-MX" sz="1600" dirty="0">
                <a:solidFill>
                  <a:schemeClr val="bg1"/>
                </a:solidFill>
                <a:latin typeface="Arial" panose="020B0604020202020204" pitchFamily="34" charset="0"/>
                <a:cs typeface="Arial" panose="020B0604020202020204" pitchFamily="34" charset="0"/>
              </a:rPr>
              <a:t>Es el que tiene niveles, grados y se califica. Se</a:t>
            </a:r>
            <a:r>
              <a:rPr lang="es-CO" sz="1600" dirty="0">
                <a:solidFill>
                  <a:schemeClr val="bg1"/>
                </a:solidFill>
                <a:latin typeface="Arial" panose="020B0604020202020204" pitchFamily="34" charset="0"/>
                <a:cs typeface="Arial" panose="020B0604020202020204" pitchFamily="34" charset="0"/>
              </a:rPr>
              <a:t> acreditarán mediante la presentación de diplomas, actas de grado o títulos otorgados por las instituciones correspondientes. La Tarjeta Profesional o Matrícula correspondiente, según sea el caso, excluye la presentación de los documentos enunciados anteriormente.  </a:t>
            </a:r>
          </a:p>
          <a:p>
            <a:pPr lvl="1" algn="just">
              <a:spcBef>
                <a:spcPts val="0"/>
              </a:spcBef>
              <a:buClr>
                <a:srgbClr val="DA2F06"/>
              </a:buClr>
              <a:defRPr/>
            </a:pPr>
            <a:endParaRPr lang="es-CO" sz="1600" dirty="0">
              <a:solidFill>
                <a:schemeClr val="bg1"/>
              </a:solidFill>
              <a:latin typeface="Arial" panose="020B0604020202020204" pitchFamily="34" charset="0"/>
              <a:cs typeface="Arial" panose="020B0604020202020204" pitchFamily="34" charset="0"/>
            </a:endParaRPr>
          </a:p>
          <a:p>
            <a:pPr lvl="1" algn="just">
              <a:spcBef>
                <a:spcPts val="0"/>
              </a:spcBef>
              <a:buClr>
                <a:srgbClr val="DA2F06"/>
              </a:buClr>
              <a:buFont typeface="Wingdings" panose="05000000000000000000" pitchFamily="2" charset="2"/>
              <a:buChar char="q"/>
              <a:defRPr/>
            </a:pPr>
            <a:r>
              <a:rPr lang="es-CO" sz="1600" b="1" dirty="0">
                <a:solidFill>
                  <a:schemeClr val="bg1"/>
                </a:solidFill>
                <a:latin typeface="Arial" panose="020B0604020202020204" pitchFamily="34" charset="0"/>
                <a:cs typeface="Arial" panose="020B0604020202020204" pitchFamily="34" charset="0"/>
              </a:rPr>
              <a:t>Certificaciones de Educación para el Trabajo y el Desarrollo Humano:</a:t>
            </a:r>
            <a:r>
              <a:rPr lang="es-CO" sz="1600" dirty="0">
                <a:solidFill>
                  <a:schemeClr val="bg1"/>
                </a:solidFill>
                <a:latin typeface="Arial" panose="020B0604020202020204" pitchFamily="34" charset="0"/>
                <a:cs typeface="Arial" panose="020B0604020202020204" pitchFamily="34" charset="0"/>
              </a:rPr>
              <a:t> Estudios de duración mínima de 160 horas e impartidas por instituciones de educación autorizadas por el Ministerio de Educación Nacional. Son los certificados de Aptitud Ocupacional.  Distingue entre programas de:</a:t>
            </a:r>
          </a:p>
          <a:p>
            <a:pPr lvl="1" algn="just">
              <a:spcBef>
                <a:spcPts val="0"/>
              </a:spcBef>
              <a:buClr>
                <a:srgbClr val="DA2F06"/>
              </a:buClr>
              <a:defRPr/>
            </a:pPr>
            <a:endParaRPr lang="es-CO" sz="1600" dirty="0">
              <a:solidFill>
                <a:schemeClr val="bg1"/>
              </a:solidFill>
              <a:latin typeface="Arial" panose="020B0604020202020204" pitchFamily="34" charset="0"/>
              <a:cs typeface="Arial" panose="020B0604020202020204" pitchFamily="34" charset="0"/>
            </a:endParaRPr>
          </a:p>
          <a:p>
            <a:pPr lvl="2" algn="just">
              <a:spcBef>
                <a:spcPts val="0"/>
              </a:spcBef>
              <a:buClr>
                <a:srgbClr val="DA2F06"/>
              </a:buClr>
              <a:buFont typeface="Wingdings" panose="05000000000000000000" pitchFamily="2" charset="2"/>
              <a:buChar char="q"/>
              <a:defRPr/>
            </a:pPr>
            <a:r>
              <a:rPr lang="es-CO" b="1" dirty="0">
                <a:solidFill>
                  <a:schemeClr val="bg1"/>
                </a:solidFill>
                <a:latin typeface="Arial" panose="020B0604020202020204" pitchFamily="34" charset="0"/>
                <a:cs typeface="Arial" panose="020B0604020202020204" pitchFamily="34" charset="0"/>
              </a:rPr>
              <a:t>Formación laboral:</a:t>
            </a:r>
            <a:r>
              <a:rPr lang="es-CO" dirty="0">
                <a:solidFill>
                  <a:schemeClr val="bg1"/>
                </a:solidFill>
                <a:latin typeface="Arial" panose="020B0604020202020204" pitchFamily="34" charset="0"/>
                <a:cs typeface="Arial" panose="020B0604020202020204" pitchFamily="34" charset="0"/>
              </a:rPr>
              <a:t> Sector productivo y desarrolla competencias laborales. Mínimo de 600 horas.</a:t>
            </a:r>
          </a:p>
          <a:p>
            <a:pPr lvl="2" algn="just">
              <a:spcBef>
                <a:spcPts val="0"/>
              </a:spcBef>
              <a:buClr>
                <a:srgbClr val="DA2F06"/>
              </a:buClr>
              <a:buFont typeface="Wingdings" panose="05000000000000000000" pitchFamily="2" charset="2"/>
              <a:buChar char="q"/>
              <a:defRPr/>
            </a:pPr>
            <a:r>
              <a:rPr lang="es-CO" b="1" dirty="0">
                <a:solidFill>
                  <a:schemeClr val="bg1"/>
                </a:solidFill>
                <a:latin typeface="Arial" panose="020B0604020202020204" pitchFamily="34" charset="0"/>
                <a:cs typeface="Arial" panose="020B0604020202020204" pitchFamily="34" charset="0"/>
              </a:rPr>
              <a:t>Formación académica</a:t>
            </a:r>
            <a:r>
              <a:rPr lang="es-CO" dirty="0">
                <a:solidFill>
                  <a:schemeClr val="bg1"/>
                </a:solidFill>
                <a:latin typeface="Arial" panose="020B0604020202020204" pitchFamily="34" charset="0"/>
                <a:cs typeface="Arial" panose="020B0604020202020204" pitchFamily="34" charset="0"/>
              </a:rPr>
              <a:t>: Conocimientos, habilidades para impulsar procesos de educación. Mínimo de 160 horas.</a:t>
            </a:r>
          </a:p>
          <a:p>
            <a:pPr lvl="1" algn="just">
              <a:spcBef>
                <a:spcPts val="0"/>
              </a:spcBef>
              <a:buClr>
                <a:srgbClr val="DA2F06"/>
              </a:buClr>
              <a:buFont typeface="Wingdings" panose="05000000000000000000" pitchFamily="2" charset="2"/>
              <a:buChar char="q"/>
              <a:defRPr/>
            </a:pPr>
            <a:endParaRPr lang="es-CO" sz="1600" dirty="0">
              <a:solidFill>
                <a:schemeClr val="bg1"/>
              </a:solidFill>
              <a:latin typeface="Arial" panose="020B0604020202020204" pitchFamily="34" charset="0"/>
              <a:cs typeface="Arial" panose="020B0604020202020204" pitchFamily="34" charset="0"/>
            </a:endParaRPr>
          </a:p>
          <a:p>
            <a:pPr lvl="1" algn="just">
              <a:spcBef>
                <a:spcPts val="0"/>
              </a:spcBef>
              <a:buClr>
                <a:srgbClr val="DA2F06"/>
              </a:buClr>
              <a:buFont typeface="Wingdings" panose="05000000000000000000" pitchFamily="2" charset="2"/>
              <a:buChar char="q"/>
              <a:defRPr/>
            </a:pPr>
            <a:r>
              <a:rPr lang="es-CO" sz="1600" b="1" dirty="0">
                <a:solidFill>
                  <a:schemeClr val="bg1"/>
                </a:solidFill>
                <a:latin typeface="Arial" panose="020B0604020202020204" pitchFamily="34" charset="0"/>
                <a:cs typeface="Arial" panose="020B0604020202020204" pitchFamily="34" charset="0"/>
              </a:rPr>
              <a:t>Certificaciones de la Educación Informal: </a:t>
            </a:r>
            <a:r>
              <a:rPr lang="es-CO" sz="1600" dirty="0">
                <a:solidFill>
                  <a:schemeClr val="bg1"/>
                </a:solidFill>
                <a:latin typeface="Arial" panose="020B0604020202020204" pitchFamily="34" charset="0"/>
                <a:cs typeface="Arial" panose="020B0604020202020204" pitchFamily="34" charset="0"/>
              </a:rPr>
              <a:t>Que no cumple con algunos de los dos requisitos anteriores.</a:t>
            </a:r>
            <a:r>
              <a:rPr lang="es-CO" sz="1600" b="1" dirty="0">
                <a:solidFill>
                  <a:schemeClr val="bg1"/>
                </a:solidFill>
                <a:latin typeface="Arial" panose="020B0604020202020204" pitchFamily="34" charset="0"/>
                <a:cs typeface="Arial" panose="020B0604020202020204" pitchFamily="34" charset="0"/>
              </a:rPr>
              <a:t> </a:t>
            </a:r>
            <a:r>
              <a:rPr lang="es-CO" sz="1600" dirty="0">
                <a:solidFill>
                  <a:schemeClr val="bg1"/>
                </a:solidFill>
                <a:latin typeface="Arial" panose="020B0604020202020204" pitchFamily="34" charset="0"/>
                <a:cs typeface="Arial" panose="020B0604020202020204" pitchFamily="34" charset="0"/>
              </a:rPr>
              <a:t>Se acreditará mediante la constancia de asistencia o participación en eventos de formación como diplomados, cursos, seminarios, congresos, simposios. Deberán contener mínimo los siguientes datos: </a:t>
            </a:r>
          </a:p>
          <a:p>
            <a:pPr lvl="1" algn="just">
              <a:spcBef>
                <a:spcPts val="0"/>
              </a:spcBef>
              <a:buClr>
                <a:srgbClr val="DA2F06"/>
              </a:buClr>
              <a:defRPr/>
            </a:pPr>
            <a:endParaRPr lang="es-CO" sz="1600" dirty="0">
              <a:solidFill>
                <a:schemeClr val="bg1"/>
              </a:solidFill>
              <a:latin typeface="Arial" panose="020B0604020202020204" pitchFamily="34" charset="0"/>
              <a:cs typeface="Arial" panose="020B0604020202020204" pitchFamily="34" charset="0"/>
            </a:endParaRPr>
          </a:p>
          <a:p>
            <a:pPr lvl="1" algn="just">
              <a:spcBef>
                <a:spcPts val="0"/>
              </a:spcBef>
              <a:buClr>
                <a:srgbClr val="DA2F06"/>
              </a:buClr>
              <a:defRPr/>
            </a:pPr>
            <a:r>
              <a:rPr lang="es-CO" sz="1600" dirty="0">
                <a:solidFill>
                  <a:schemeClr val="bg1"/>
                </a:solidFill>
                <a:latin typeface="Arial" panose="020B0604020202020204" pitchFamily="34" charset="0"/>
                <a:cs typeface="Arial" panose="020B0604020202020204" pitchFamily="34" charset="0"/>
              </a:rPr>
              <a:t>	• Nombre o razón social de la entidad o institución que las otorga. </a:t>
            </a:r>
          </a:p>
          <a:p>
            <a:pPr lvl="1" algn="just">
              <a:spcBef>
                <a:spcPts val="0"/>
              </a:spcBef>
              <a:buClr>
                <a:srgbClr val="DA2F06"/>
              </a:buClr>
              <a:defRPr/>
            </a:pPr>
            <a:r>
              <a:rPr lang="es-CO" sz="1600" dirty="0">
                <a:solidFill>
                  <a:schemeClr val="bg1"/>
                </a:solidFill>
                <a:latin typeface="Arial" panose="020B0604020202020204" pitchFamily="34" charset="0"/>
                <a:cs typeface="Arial" panose="020B0604020202020204" pitchFamily="34" charset="0"/>
              </a:rPr>
              <a:t>	• Nombre del evento. </a:t>
            </a:r>
          </a:p>
          <a:p>
            <a:pPr lvl="1" algn="just">
              <a:spcBef>
                <a:spcPts val="0"/>
              </a:spcBef>
              <a:buClr>
                <a:srgbClr val="DA2F06"/>
              </a:buClr>
              <a:defRPr/>
            </a:pPr>
            <a:r>
              <a:rPr lang="es-CO" sz="1600" dirty="0">
                <a:solidFill>
                  <a:schemeClr val="bg1"/>
                </a:solidFill>
                <a:latin typeface="Arial" panose="020B0604020202020204" pitchFamily="34" charset="0"/>
                <a:cs typeface="Arial" panose="020B0604020202020204" pitchFamily="34" charset="0"/>
              </a:rPr>
              <a:t>	• Fechas de realización. </a:t>
            </a:r>
          </a:p>
          <a:p>
            <a:pPr lvl="1" algn="just">
              <a:spcBef>
                <a:spcPts val="0"/>
              </a:spcBef>
              <a:buClr>
                <a:srgbClr val="DA2F06"/>
              </a:buClr>
              <a:defRPr/>
            </a:pPr>
            <a:r>
              <a:rPr lang="es-CO" sz="1600" dirty="0">
                <a:solidFill>
                  <a:schemeClr val="bg1"/>
                </a:solidFill>
                <a:latin typeface="Arial" panose="020B0604020202020204" pitchFamily="34" charset="0"/>
                <a:cs typeface="Arial" panose="020B0604020202020204" pitchFamily="34" charset="0"/>
              </a:rPr>
              <a:t>	• Intensidad horaria, la cual debe estar indicada en horas y, en caso de expresarse en días, se 	debe 	señalar el número total de horas por día.   </a:t>
            </a:r>
            <a:r>
              <a:rPr lang="es-CO" sz="1600" b="1" dirty="0">
                <a:solidFill>
                  <a:schemeClr val="bg1"/>
                </a:solidFill>
                <a:latin typeface="Arial" panose="020B0604020202020204" pitchFamily="34" charset="0"/>
                <a:cs typeface="Arial" panose="020B0604020202020204" pitchFamily="34" charset="0"/>
              </a:rPr>
              <a:t>VIGENCIA DE 10 AÑOS.</a:t>
            </a:r>
            <a:endParaRPr lang="es-MX" sz="1600" b="1" dirty="0">
              <a:solidFill>
                <a:schemeClr val="bg1"/>
              </a:solidFill>
              <a:latin typeface="Arial" panose="020B0604020202020204" pitchFamily="34" charset="0"/>
              <a:cs typeface="Arial" panose="020B0604020202020204" pitchFamily="34" charset="0"/>
            </a:endParaRPr>
          </a:p>
          <a:p>
            <a:pPr algn="just">
              <a:defRPr/>
            </a:pPr>
            <a:endParaRPr lang="es-CO" altLang="es-CO" sz="2400" dirty="0">
              <a:latin typeface="Arial" panose="020B0604020202020204" pitchFamily="34" charset="0"/>
              <a:cs typeface="Arial" panose="020B0604020202020204" pitchFamily="34" charset="0"/>
            </a:endParaRPr>
          </a:p>
          <a:p>
            <a:pPr>
              <a:defRPr/>
            </a:pPr>
            <a:endParaRPr lang="es-CO" altLang="es-CO" b="1" dirty="0"/>
          </a:p>
          <a:p>
            <a:pPr>
              <a:defRPr/>
            </a:pPr>
            <a:endParaRPr lang="es-CO" altLang="es-CO" dirty="0"/>
          </a:p>
          <a:p>
            <a:pPr>
              <a:defRPr/>
            </a:pPr>
            <a:endParaRPr lang="es-CO" altLang="es-CO" dirty="0"/>
          </a:p>
        </p:txBody>
      </p:sp>
      <p:pic>
        <p:nvPicPr>
          <p:cNvPr id="6" name="Imagen 5">
            <a:extLst>
              <a:ext uri="{FF2B5EF4-FFF2-40B4-BE49-F238E27FC236}">
                <a16:creationId xmlns:a16="http://schemas.microsoft.com/office/drawing/2014/main" id="{944239DE-8624-A325-714A-0B0CD852EA36}"/>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8546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D74C213F-6D89-29E3-A8CD-93F2EA8FCF5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7B7B742-A765-3471-8FD2-3155BE3F8440}"/>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C53C5667-A158-C35E-6276-2C634EF0926D}"/>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D879FAFC-4CCA-DDB5-CA1F-E49F77FA753A}"/>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1 Título">
            <a:extLst>
              <a:ext uri="{FF2B5EF4-FFF2-40B4-BE49-F238E27FC236}">
                <a16:creationId xmlns:a16="http://schemas.microsoft.com/office/drawing/2014/main" id="{ABE60572-FBE8-F8B0-37D8-06A1F7AFFE62}"/>
              </a:ext>
            </a:extLst>
          </p:cNvPr>
          <p:cNvSpPr txBox="1">
            <a:spLocks/>
          </p:cNvSpPr>
          <p:nvPr/>
        </p:nvSpPr>
        <p:spPr>
          <a:xfrm>
            <a:off x="33585" y="423652"/>
            <a:ext cx="5418138" cy="777779"/>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CO" sz="2800" b="1" dirty="0">
                <a:solidFill>
                  <a:srgbClr val="FF0000"/>
                </a:solidFill>
              </a:rPr>
              <a:t>CÓMO SE CERTIFICAN </a:t>
            </a:r>
          </a:p>
          <a:p>
            <a:pPr algn="ctr">
              <a:defRPr/>
            </a:pPr>
            <a:r>
              <a:rPr lang="es-CO" sz="2800" b="1" dirty="0">
                <a:solidFill>
                  <a:srgbClr val="FF0000"/>
                </a:solidFill>
              </a:rPr>
              <a:t>- Experiencia-</a:t>
            </a:r>
          </a:p>
        </p:txBody>
      </p:sp>
      <p:sp>
        <p:nvSpPr>
          <p:cNvPr id="6" name="CuadroTexto 5">
            <a:extLst>
              <a:ext uri="{FF2B5EF4-FFF2-40B4-BE49-F238E27FC236}">
                <a16:creationId xmlns:a16="http://schemas.microsoft.com/office/drawing/2014/main" id="{6484B570-FBB3-96D4-9470-EB564453C3D7}"/>
              </a:ext>
            </a:extLst>
          </p:cNvPr>
          <p:cNvSpPr txBox="1"/>
          <p:nvPr/>
        </p:nvSpPr>
        <p:spPr>
          <a:xfrm>
            <a:off x="623845" y="1239532"/>
            <a:ext cx="7632700" cy="5478423"/>
          </a:xfrm>
          <a:prstGeom prst="rect">
            <a:avLst/>
          </a:prstGeom>
          <a:noFill/>
        </p:spPr>
        <p:txBody>
          <a:bodyPr>
            <a:spAutoFit/>
          </a:bodyPr>
          <a:lstStyle/>
          <a:p>
            <a:pPr>
              <a:buClr>
                <a:srgbClr val="E65631"/>
              </a:buClr>
              <a:defRPr/>
            </a:pPr>
            <a:r>
              <a:rPr lang="es-MX" sz="1600" b="1" i="1" dirty="0">
                <a:solidFill>
                  <a:schemeClr val="bg1"/>
                </a:solidFill>
              </a:rPr>
              <a:t>Certificación de la Experiencia:  </a:t>
            </a:r>
            <a:r>
              <a:rPr lang="es-MX" sz="1600" dirty="0">
                <a:solidFill>
                  <a:schemeClr val="bg1"/>
                </a:solidFill>
              </a:rPr>
              <a:t>Sea por una entidad pública o privada, el certificado debe contener:</a:t>
            </a:r>
          </a:p>
          <a:p>
            <a:pPr>
              <a:buClr>
                <a:srgbClr val="E65631"/>
              </a:buClr>
              <a:defRPr/>
            </a:pPr>
            <a:endParaRPr lang="es-MX" sz="1600" dirty="0">
              <a:solidFill>
                <a:schemeClr val="bg1"/>
              </a:solidFill>
            </a:endParaRPr>
          </a:p>
          <a:p>
            <a:pPr marL="742950" lvl="1" indent="-285750">
              <a:buClr>
                <a:srgbClr val="E65631"/>
              </a:buClr>
              <a:buFont typeface="Arial" panose="020B0604020202020204" pitchFamily="34" charset="0"/>
              <a:buChar char="•"/>
              <a:defRPr/>
            </a:pPr>
            <a:r>
              <a:rPr lang="es-MX" sz="1600" dirty="0">
                <a:solidFill>
                  <a:schemeClr val="bg1"/>
                </a:solidFill>
              </a:rPr>
              <a:t>Nombre o razón social de la empresa que la expide</a:t>
            </a:r>
          </a:p>
          <a:p>
            <a:pPr marL="742950" lvl="1" indent="-285750">
              <a:buClr>
                <a:srgbClr val="E65631"/>
              </a:buClr>
              <a:buFont typeface="Arial" panose="020B0604020202020204" pitchFamily="34" charset="0"/>
              <a:buChar char="•"/>
              <a:defRPr/>
            </a:pPr>
            <a:r>
              <a:rPr lang="es-MX" sz="1600" dirty="0">
                <a:solidFill>
                  <a:schemeClr val="bg1"/>
                </a:solidFill>
              </a:rPr>
              <a:t>La relación de los empleos desempeñados.</a:t>
            </a:r>
          </a:p>
          <a:p>
            <a:pPr marL="742950" lvl="1" indent="-285750">
              <a:buClr>
                <a:srgbClr val="E65631"/>
              </a:buClr>
              <a:buFont typeface="Arial" panose="020B0604020202020204" pitchFamily="34" charset="0"/>
              <a:buChar char="•"/>
              <a:defRPr/>
            </a:pPr>
            <a:r>
              <a:rPr lang="es-MX" sz="1600" dirty="0">
                <a:solidFill>
                  <a:schemeClr val="bg1"/>
                </a:solidFill>
              </a:rPr>
              <a:t>La relación de las funciones desempeñadas.</a:t>
            </a:r>
          </a:p>
          <a:p>
            <a:pPr marL="742950" lvl="1" indent="-285750">
              <a:buClr>
                <a:srgbClr val="E65631"/>
              </a:buClr>
              <a:buFont typeface="Arial" panose="020B0604020202020204" pitchFamily="34" charset="0"/>
              <a:buChar char="•"/>
              <a:defRPr/>
            </a:pPr>
            <a:r>
              <a:rPr lang="es-MX" sz="1600" dirty="0">
                <a:solidFill>
                  <a:schemeClr val="bg1"/>
                </a:solidFill>
              </a:rPr>
              <a:t>Fecha de ingreso y de retiro, indicando día, mes y año. “No decir actualmente”</a:t>
            </a:r>
          </a:p>
          <a:p>
            <a:pPr marL="742950" lvl="1" indent="-285750">
              <a:buClr>
                <a:srgbClr val="E65631"/>
              </a:buClr>
              <a:buFont typeface="Arial" panose="020B0604020202020204" pitchFamily="34" charset="0"/>
              <a:buChar char="•"/>
              <a:defRPr/>
            </a:pPr>
            <a:r>
              <a:rPr lang="es-MX" sz="1600" dirty="0">
                <a:solidFill>
                  <a:schemeClr val="bg1"/>
                </a:solidFill>
              </a:rPr>
              <a:t>Firmado por la autoridad competente, firma legible, nombre completo y cargo si es persona jurídica.</a:t>
            </a:r>
          </a:p>
          <a:p>
            <a:pPr marL="742950" lvl="1" indent="-285750">
              <a:buClr>
                <a:srgbClr val="E65631"/>
              </a:buClr>
              <a:buFont typeface="Arial" panose="020B0604020202020204" pitchFamily="34" charset="0"/>
              <a:buChar char="•"/>
              <a:defRPr/>
            </a:pPr>
            <a:r>
              <a:rPr lang="es-MX" sz="1600" dirty="0">
                <a:solidFill>
                  <a:schemeClr val="bg1"/>
                </a:solidFill>
              </a:rPr>
              <a:t>Firmado por una persona natural: firma, nombre legible completo, numero de cédula, dirección, y teléfono del contratante</a:t>
            </a:r>
          </a:p>
          <a:p>
            <a:pPr lvl="1">
              <a:buClr>
                <a:srgbClr val="E65631"/>
              </a:buClr>
              <a:defRPr/>
            </a:pPr>
            <a:endParaRPr lang="es-MX" sz="1600" dirty="0">
              <a:solidFill>
                <a:schemeClr val="bg1"/>
              </a:solidFill>
            </a:endParaRPr>
          </a:p>
          <a:p>
            <a:pPr marL="342900" lvl="1">
              <a:buClr>
                <a:srgbClr val="E65631"/>
              </a:buClr>
              <a:defRPr/>
            </a:pPr>
            <a:r>
              <a:rPr lang="es-MX" sz="1600" b="1" dirty="0">
                <a:solidFill>
                  <a:schemeClr val="bg1"/>
                </a:solidFill>
              </a:rPr>
              <a:t>Ojo: </a:t>
            </a:r>
            <a:r>
              <a:rPr lang="es-MX" sz="1600" dirty="0">
                <a:solidFill>
                  <a:schemeClr val="bg1"/>
                </a:solidFill>
              </a:rPr>
              <a:t>Las funciones no pueden ir en documento anexo. Dentro del certificado.</a:t>
            </a:r>
          </a:p>
          <a:p>
            <a:pPr marL="342900" lvl="1">
              <a:buClr>
                <a:srgbClr val="E65631"/>
              </a:buClr>
              <a:defRPr/>
            </a:pPr>
            <a:endParaRPr lang="es-MX" sz="1600" dirty="0">
              <a:solidFill>
                <a:schemeClr val="bg1"/>
              </a:solidFill>
            </a:endParaRPr>
          </a:p>
          <a:p>
            <a:pPr algn="just">
              <a:buClr>
                <a:srgbClr val="E65631"/>
              </a:buClr>
              <a:defRPr/>
            </a:pPr>
            <a:r>
              <a:rPr lang="es-MX" sz="1600" b="1" u="sng" dirty="0">
                <a:solidFill>
                  <a:schemeClr val="bg1"/>
                </a:solidFill>
              </a:rPr>
              <a:t>Si trabaja como independiente o la empresa ya esta liquidada</a:t>
            </a:r>
            <a:r>
              <a:rPr lang="es-MX" sz="1600" dirty="0">
                <a:solidFill>
                  <a:schemeClr val="bg1"/>
                </a:solidFill>
              </a:rPr>
              <a:t>: La experiencia la acreditará mediante declaración juramentada, especificando fecha de inicio y terminación (día, mes y año), tiempo de dedicación (en horas de día laborable, no con términos como parcialmente), actividades o funciones desarrolladas.</a:t>
            </a:r>
          </a:p>
          <a:p>
            <a:pPr algn="just">
              <a:buClr>
                <a:srgbClr val="E65631"/>
              </a:buClr>
              <a:defRPr/>
            </a:pPr>
            <a:endParaRPr lang="es-MX" sz="1400" dirty="0"/>
          </a:p>
        </p:txBody>
      </p:sp>
      <p:pic>
        <p:nvPicPr>
          <p:cNvPr id="5" name="Imagen 4">
            <a:extLst>
              <a:ext uri="{FF2B5EF4-FFF2-40B4-BE49-F238E27FC236}">
                <a16:creationId xmlns:a16="http://schemas.microsoft.com/office/drawing/2014/main" id="{7A003983-890F-9705-BFDF-507070C39948}"/>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6013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B09E8E26-660C-1160-0B9B-FAACF10E1DD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CEDA15B-F648-2802-0305-7CAE6F161DCE}"/>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9E99E332-BF6D-A0F0-5E2D-5C33D054E8B9}"/>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65575C0F-DD24-D245-879E-4360E015D155}"/>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1 Título">
            <a:extLst>
              <a:ext uri="{FF2B5EF4-FFF2-40B4-BE49-F238E27FC236}">
                <a16:creationId xmlns:a16="http://schemas.microsoft.com/office/drawing/2014/main" id="{8BC77F5D-9DA9-929D-BA0D-65B3A36E743A}"/>
              </a:ext>
            </a:extLst>
          </p:cNvPr>
          <p:cNvSpPr txBox="1">
            <a:spLocks/>
          </p:cNvSpPr>
          <p:nvPr/>
        </p:nvSpPr>
        <p:spPr>
          <a:xfrm>
            <a:off x="-34334" y="423652"/>
            <a:ext cx="5418138" cy="777779"/>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CO" sz="2800" b="1" dirty="0">
                <a:solidFill>
                  <a:srgbClr val="FF0000"/>
                </a:solidFill>
              </a:rPr>
              <a:t>COMO SE CERTIFICAN </a:t>
            </a:r>
          </a:p>
          <a:p>
            <a:pPr algn="ctr">
              <a:defRPr/>
            </a:pPr>
            <a:r>
              <a:rPr lang="es-CO" sz="2800" b="1" dirty="0">
                <a:solidFill>
                  <a:srgbClr val="FF0000"/>
                </a:solidFill>
              </a:rPr>
              <a:t>- Experiencia-</a:t>
            </a:r>
          </a:p>
        </p:txBody>
      </p:sp>
      <p:sp>
        <p:nvSpPr>
          <p:cNvPr id="5" name="CuadroTexto 6">
            <a:extLst>
              <a:ext uri="{FF2B5EF4-FFF2-40B4-BE49-F238E27FC236}">
                <a16:creationId xmlns:a16="http://schemas.microsoft.com/office/drawing/2014/main" id="{FDCBE78F-2A7A-5114-0180-21648DD61E05}"/>
              </a:ext>
            </a:extLst>
          </p:cNvPr>
          <p:cNvSpPr txBox="1">
            <a:spLocks noChangeArrowheads="1"/>
          </p:cNvSpPr>
          <p:nvPr/>
        </p:nvSpPr>
        <p:spPr bwMode="auto">
          <a:xfrm>
            <a:off x="315101" y="1239532"/>
            <a:ext cx="8546511"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buClr>
                <a:srgbClr val="E65631"/>
              </a:buClr>
            </a:pPr>
            <a:r>
              <a:rPr lang="es-MX" altLang="es-ES" sz="1400" b="1" u="sng" dirty="0">
                <a:solidFill>
                  <a:schemeClr val="bg1"/>
                </a:solidFill>
              </a:rPr>
              <a:t>Si trabaja como contratista: </a:t>
            </a:r>
            <a:r>
              <a:rPr lang="es-MX" altLang="es-ES" sz="1400" b="1" dirty="0">
                <a:solidFill>
                  <a:schemeClr val="bg1"/>
                </a:solidFill>
              </a:rPr>
              <a:t> </a:t>
            </a:r>
            <a:r>
              <a:rPr lang="es-MX" altLang="es-ES" sz="1400" dirty="0">
                <a:solidFill>
                  <a:schemeClr val="bg1"/>
                </a:solidFill>
              </a:rPr>
              <a:t>Con la certificación de la ejecución del contrato, o acta de liquidación o terminación en el que se indique las actividades desarrolladas, las fechas de inicio y terminación indicando día, mes y año.</a:t>
            </a:r>
          </a:p>
          <a:p>
            <a:pPr algn="just">
              <a:buClr>
                <a:srgbClr val="E65631"/>
              </a:buClr>
            </a:pPr>
            <a:endParaRPr lang="es-MX" altLang="es-ES" sz="1400" dirty="0">
              <a:solidFill>
                <a:schemeClr val="bg1"/>
              </a:solidFill>
            </a:endParaRPr>
          </a:p>
          <a:p>
            <a:pPr algn="just">
              <a:buClr>
                <a:srgbClr val="E65631"/>
              </a:buClr>
            </a:pPr>
            <a:r>
              <a:rPr lang="es-CO" altLang="es-ES" sz="1400" b="1" dirty="0">
                <a:solidFill>
                  <a:schemeClr val="bg1"/>
                </a:solidFill>
              </a:rPr>
              <a:t>Los certificados de Experiencia expedidos en el exterior </a:t>
            </a:r>
            <a:r>
              <a:rPr lang="es-CO" altLang="es-ES" sz="1400" dirty="0">
                <a:solidFill>
                  <a:schemeClr val="bg1"/>
                </a:solidFill>
              </a:rPr>
              <a:t>deberán presentarse debidamente traducidos y apostillados o legalizados, según sea el caso. La traducción debe ser realizada por un traductor certificado,.</a:t>
            </a:r>
          </a:p>
          <a:p>
            <a:pPr algn="just">
              <a:buClr>
                <a:srgbClr val="E65631"/>
              </a:buClr>
            </a:pPr>
            <a:endParaRPr lang="es-CO" altLang="es-ES" sz="1400" dirty="0">
              <a:solidFill>
                <a:schemeClr val="bg1"/>
              </a:solidFill>
            </a:endParaRPr>
          </a:p>
          <a:p>
            <a:pPr algn="just">
              <a:buClr>
                <a:srgbClr val="E65631"/>
              </a:buClr>
            </a:pPr>
            <a:r>
              <a:rPr lang="es-CO" altLang="es-ES" sz="1400" dirty="0">
                <a:solidFill>
                  <a:schemeClr val="bg1"/>
                </a:solidFill>
              </a:rPr>
              <a:t>Las certificaciones que no reúnan las condiciones anteriormente señaladas no serán tenidas como válidas y, en consecuencia, no serán objeto de evaluación en este Proceso de Selección, ni podrán ser objeto de posterior complementación o corrección. No se deben adjuntar Actas de Posesión ni documentos irrelevantes para demostrar la Experiencia</a:t>
            </a:r>
            <a:r>
              <a:rPr lang="es-CO" altLang="es-ES" sz="800" dirty="0">
                <a:solidFill>
                  <a:schemeClr val="bg1"/>
                </a:solidFill>
              </a:rPr>
              <a:t>. </a:t>
            </a:r>
          </a:p>
          <a:p>
            <a:pPr algn="just">
              <a:buClr>
                <a:srgbClr val="E65631"/>
              </a:buClr>
            </a:pPr>
            <a:endParaRPr lang="es-CO" altLang="es-ES" sz="800" dirty="0">
              <a:solidFill>
                <a:schemeClr val="bg1"/>
              </a:solidFill>
            </a:endParaRPr>
          </a:p>
          <a:p>
            <a:pPr algn="just">
              <a:buClr>
                <a:srgbClr val="E65631"/>
              </a:buClr>
            </a:pPr>
            <a:r>
              <a:rPr lang="es-MX" altLang="es-ES" sz="1400" u="sng" dirty="0">
                <a:solidFill>
                  <a:schemeClr val="bg1"/>
                </a:solidFill>
              </a:rPr>
              <a:t>Si lo que quiere es que la experiencia profesional le cuente desde la terminación de materias, tiene que adjuntar certificado de la Universidad en que conste la terminación y aprobación de la totalidad del pensum académico.  De lo contrario se cuenta desde el título profesional.</a:t>
            </a:r>
          </a:p>
        </p:txBody>
      </p:sp>
      <p:sp>
        <p:nvSpPr>
          <p:cNvPr id="8" name="Cuadro de texto 3">
            <a:extLst>
              <a:ext uri="{FF2B5EF4-FFF2-40B4-BE49-F238E27FC236}">
                <a16:creationId xmlns:a16="http://schemas.microsoft.com/office/drawing/2014/main" id="{43F28372-2427-A06D-8D20-2833F4EC9B8B}"/>
              </a:ext>
            </a:extLst>
          </p:cNvPr>
          <p:cNvSpPr txBox="1"/>
          <p:nvPr/>
        </p:nvSpPr>
        <p:spPr>
          <a:xfrm>
            <a:off x="935607" y="4949673"/>
            <a:ext cx="6794500" cy="1645285"/>
          </a:xfrm>
          <a:prstGeom prst="rect">
            <a:avLst/>
          </a:prstGeom>
          <a:noFill/>
        </p:spPr>
        <p:txBody>
          <a:bodyPr wrap="square" rtlCol="0" anchor="t">
            <a:noAutofit/>
          </a:bodyPr>
          <a:lstStyle/>
          <a:p>
            <a:pPr marL="285750" indent="-285750" algn="just">
              <a:spcBef>
                <a:spcPts val="0"/>
              </a:spcBef>
              <a:spcAft>
                <a:spcPts val="0"/>
              </a:spcAft>
              <a:buClr>
                <a:srgbClr val="E65631"/>
              </a:buClr>
              <a:buFont typeface="Arial" panose="020B0604020202020204" pitchFamily="34" charset="0"/>
              <a:buChar char="•"/>
              <a:defRPr/>
            </a:pPr>
            <a:r>
              <a:rPr lang="es-CO" sz="1600" dirty="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Cuando se trate de acreditar experiencia profesional, </a:t>
            </a:r>
            <a:r>
              <a:rPr lang="es-CO" sz="1600" b="1" dirty="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por cargos que se tuvieron o tienen en empleos del nivel asesor y directivo de entidades territoriales</a:t>
            </a:r>
            <a:r>
              <a:rPr lang="es-CO" sz="1600" dirty="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s-CO" sz="1600" dirty="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la certificación debe indicar que</a:t>
            </a:r>
            <a:r>
              <a:rPr lang="es-ES" altLang="es-CO" sz="1600" dirty="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s-CO" sz="1600" b="1" dirty="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s-CO" sz="1600" b="1" dirty="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empleo requiere título profesional</a:t>
            </a:r>
            <a:r>
              <a:rPr lang="es-CO" sz="1600" b="1"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 </a:t>
            </a:r>
            <a:r>
              <a:rPr lang="es-CO" sz="1600" dirty="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Si es experiencia en entidades nacionales, no es necesario</a:t>
            </a:r>
            <a:endParaRPr lang="es-CO" altLang="en-US" sz="1600" dirty="0">
              <a:solidFill>
                <a:schemeClr val="bg1"/>
              </a:solidFill>
              <a:latin typeface="Arial" panose="020B0604020202020204" pitchFamily="34" charset="0"/>
              <a:cs typeface="Arial" panose="020B0604020202020204" pitchFamily="34" charset="0"/>
              <a:sym typeface="+mn-ea"/>
            </a:endParaRPr>
          </a:p>
        </p:txBody>
      </p:sp>
      <p:pic>
        <p:nvPicPr>
          <p:cNvPr id="6" name="Imagen 5">
            <a:extLst>
              <a:ext uri="{FF2B5EF4-FFF2-40B4-BE49-F238E27FC236}">
                <a16:creationId xmlns:a16="http://schemas.microsoft.com/office/drawing/2014/main" id="{5D05E2D5-374F-CA05-CD9A-96D12E139676}"/>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7060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a:extLst>
            <a:ext uri="{FF2B5EF4-FFF2-40B4-BE49-F238E27FC236}">
              <a16:creationId xmlns:a16="http://schemas.microsoft.com/office/drawing/2014/main" id="{41F2A52F-9AD3-A5CA-0366-A3A97016094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14E6D442-1539-0C4F-BC3E-4595E7B1FDE4}"/>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35B765B2-14D0-67B3-35A4-0C5611A2C4F1}"/>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4E63F9E2-114D-0E45-A4FD-6432A293A18C}"/>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ítulo 1">
            <a:extLst>
              <a:ext uri="{FF2B5EF4-FFF2-40B4-BE49-F238E27FC236}">
                <a16:creationId xmlns:a16="http://schemas.microsoft.com/office/drawing/2014/main" id="{9D8BDC1A-CF4D-B9C7-CA94-1A481FC9E71F}"/>
              </a:ext>
            </a:extLst>
          </p:cNvPr>
          <p:cNvSpPr txBox="1">
            <a:spLocks/>
          </p:cNvSpPr>
          <p:nvPr/>
        </p:nvSpPr>
        <p:spPr>
          <a:xfrm>
            <a:off x="1697712" y="757948"/>
            <a:ext cx="6167790" cy="963168"/>
          </a:xfrm>
          <a:prstGeom prst="rect">
            <a:avLst/>
          </a:prstGeom>
          <a:effectLst/>
        </p:spPr>
        <p:txBody>
          <a:bodyPr vert="horz" lIns="91440" tIns="45720" rIns="91440" bIns="45720" rtlCol="0" anchor="b">
            <a:normAutofit fontScale="77500" lnSpcReduction="20000"/>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b="1" dirty="0">
                <a:solidFill>
                  <a:schemeClr val="bg1"/>
                </a:solidFill>
              </a:rPr>
              <a:t>Metodología de pruebas</a:t>
            </a:r>
          </a:p>
        </p:txBody>
      </p:sp>
      <p:sp>
        <p:nvSpPr>
          <p:cNvPr id="5" name="Marcador de contenido 3">
            <a:extLst>
              <a:ext uri="{FF2B5EF4-FFF2-40B4-BE49-F238E27FC236}">
                <a16:creationId xmlns:a16="http://schemas.microsoft.com/office/drawing/2014/main" id="{1721B68B-CD1E-21B0-2ECE-AA9546D77C70}"/>
              </a:ext>
            </a:extLst>
          </p:cNvPr>
          <p:cNvSpPr txBox="1">
            <a:spLocks/>
          </p:cNvSpPr>
          <p:nvPr/>
        </p:nvSpPr>
        <p:spPr>
          <a:xfrm>
            <a:off x="713618" y="2269904"/>
            <a:ext cx="4140200" cy="3168142"/>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s-CO" sz="1700" b="1" dirty="0"/>
              <a:t>PRUEBA SITUACIONAL:</a:t>
            </a:r>
          </a:p>
          <a:p>
            <a:pPr algn="just"/>
            <a:r>
              <a:rPr lang="es-CO" sz="1700" dirty="0"/>
              <a:t>Se evalúa un tema específico mediante su </a:t>
            </a:r>
            <a:r>
              <a:rPr lang="es-CO" sz="1700" b="1" dirty="0">
                <a:solidFill>
                  <a:srgbClr val="FF0000"/>
                </a:solidFill>
              </a:rPr>
              <a:t>conocimiento</a:t>
            </a:r>
            <a:r>
              <a:rPr lang="es-CO" sz="1700" dirty="0"/>
              <a:t> y habilidad de </a:t>
            </a:r>
            <a:r>
              <a:rPr lang="es-CO" sz="1700" b="1" dirty="0">
                <a:solidFill>
                  <a:srgbClr val="FF0000"/>
                </a:solidFill>
              </a:rPr>
              <a:t>aplicación</a:t>
            </a:r>
            <a:r>
              <a:rPr lang="es-CO" sz="1700" dirty="0"/>
              <a:t> del mismo en problemas frecuentes.</a:t>
            </a:r>
          </a:p>
          <a:p>
            <a:pPr algn="just"/>
            <a:endParaRPr lang="es-CO" sz="1700" dirty="0"/>
          </a:p>
          <a:p>
            <a:pPr algn="ctr"/>
            <a:r>
              <a:rPr lang="es-CO" sz="1700" dirty="0"/>
              <a:t>(Conocimiento + aplicación)</a:t>
            </a:r>
          </a:p>
          <a:p>
            <a:pPr algn="ctr"/>
            <a:endParaRPr lang="es-CO" sz="1700" dirty="0"/>
          </a:p>
          <a:p>
            <a:pPr algn="ctr"/>
            <a:r>
              <a:rPr lang="es-CO" sz="1700" dirty="0"/>
              <a:t>(Metodología Taxonomía de Bloom- Benjamín Bloom- 1956 y 2001)</a:t>
            </a:r>
          </a:p>
          <a:p>
            <a:pPr algn="just"/>
            <a:endParaRPr lang="es-CO" dirty="0"/>
          </a:p>
          <a:p>
            <a:pPr algn="just"/>
            <a:endParaRPr lang="es-CO" dirty="0"/>
          </a:p>
          <a:p>
            <a:pPr algn="just"/>
            <a:endParaRPr lang="es-CO" dirty="0"/>
          </a:p>
          <a:p>
            <a:endParaRPr lang="es-CO" dirty="0"/>
          </a:p>
          <a:p>
            <a:endParaRPr lang="es-CO" dirty="0"/>
          </a:p>
        </p:txBody>
      </p:sp>
      <p:pic>
        <p:nvPicPr>
          <p:cNvPr id="6" name="Imagen 5">
            <a:extLst>
              <a:ext uri="{FF2B5EF4-FFF2-40B4-BE49-F238E27FC236}">
                <a16:creationId xmlns:a16="http://schemas.microsoft.com/office/drawing/2014/main" id="{383A3B18-84FF-4170-9EAE-523DD883D71A}"/>
              </a:ext>
            </a:extLst>
          </p:cNvPr>
          <p:cNvPicPr>
            <a:picLocks noChangeAspect="1"/>
          </p:cNvPicPr>
          <p:nvPr/>
        </p:nvPicPr>
        <p:blipFill>
          <a:blip r:embed="rId6"/>
          <a:stretch>
            <a:fillRect/>
          </a:stretch>
        </p:blipFill>
        <p:spPr>
          <a:xfrm>
            <a:off x="5136902" y="3092038"/>
            <a:ext cx="3809685" cy="1523874"/>
          </a:xfrm>
          <a:prstGeom prst="rect">
            <a:avLst/>
          </a:prstGeom>
        </p:spPr>
      </p:pic>
      <p:pic>
        <p:nvPicPr>
          <p:cNvPr id="8" name="Imagen 7">
            <a:extLst>
              <a:ext uri="{FF2B5EF4-FFF2-40B4-BE49-F238E27FC236}">
                <a16:creationId xmlns:a16="http://schemas.microsoft.com/office/drawing/2014/main" id="{FB6D0AAD-CFC1-2102-93A9-958E7BDCFB03}"/>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0210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356*426"/>
  <p:tag name="TABLE_ENDDRAG_RECT" val="576*96*356*426"/>
</p:tagLst>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1068</TotalTime>
  <Words>3330</Words>
  <Application>Microsoft Office PowerPoint</Application>
  <PresentationFormat>Presentación en pantalla (4:3)</PresentationFormat>
  <Paragraphs>506</Paragraphs>
  <Slides>22</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Arial</vt:lpstr>
      <vt:lpstr>Arial Nova Light</vt:lpstr>
      <vt:lpstr>Calibri</vt:lpstr>
      <vt:lpstr>Calibri Light</vt:lpstr>
      <vt:lpstr>Century Gothic</vt:lpstr>
      <vt:lpstr>Montserrat</vt:lpstr>
      <vt:lpstr>Symbol</vt:lpstr>
      <vt:lpstr>Times New Roman</vt:lpstr>
      <vt:lpstr>Wingdings</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dc:title>
  <dc:creator>LINA MARIA HIGUITA RIVERA</dc:creator>
  <cp:keywords>COLEGIO ESAP</cp:keywords>
  <cp:lastModifiedBy>German Ramirez Gasca</cp:lastModifiedBy>
  <cp:revision>64</cp:revision>
  <dcterms:created xsi:type="dcterms:W3CDTF">2022-08-22T19:28:55Z</dcterms:created>
  <dcterms:modified xsi:type="dcterms:W3CDTF">2025-05-27T22:21:19Z</dcterms:modified>
</cp:coreProperties>
</file>