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4"/>
  </p:sldMasterIdLst>
  <p:notesMasterIdLst>
    <p:notesMasterId r:id="rId95"/>
  </p:notesMasterIdLst>
  <p:sldIdLst>
    <p:sldId id="264" r:id="rId5"/>
    <p:sldId id="280" r:id="rId6"/>
    <p:sldId id="4874" r:id="rId7"/>
    <p:sldId id="4875" r:id="rId8"/>
    <p:sldId id="4876" r:id="rId9"/>
    <p:sldId id="4877" r:id="rId10"/>
    <p:sldId id="4878" r:id="rId11"/>
    <p:sldId id="4879" r:id="rId12"/>
    <p:sldId id="4880" r:id="rId13"/>
    <p:sldId id="4881" r:id="rId14"/>
    <p:sldId id="4882" r:id="rId15"/>
    <p:sldId id="4883" r:id="rId16"/>
    <p:sldId id="4873" r:id="rId17"/>
    <p:sldId id="372" r:id="rId18"/>
    <p:sldId id="261" r:id="rId19"/>
    <p:sldId id="262" r:id="rId20"/>
    <p:sldId id="263" r:id="rId21"/>
    <p:sldId id="370" r:id="rId22"/>
    <p:sldId id="265" r:id="rId23"/>
    <p:sldId id="270" r:id="rId24"/>
    <p:sldId id="271" r:id="rId25"/>
    <p:sldId id="278" r:id="rId26"/>
    <p:sldId id="273" r:id="rId27"/>
    <p:sldId id="274" r:id="rId28"/>
    <p:sldId id="275" r:id="rId29"/>
    <p:sldId id="272" r:id="rId30"/>
    <p:sldId id="307" r:id="rId31"/>
    <p:sldId id="279" r:id="rId32"/>
    <p:sldId id="281" r:id="rId33"/>
    <p:sldId id="282" r:id="rId34"/>
    <p:sldId id="283" r:id="rId35"/>
    <p:sldId id="286" r:id="rId36"/>
    <p:sldId id="285" r:id="rId37"/>
    <p:sldId id="287" r:id="rId38"/>
    <p:sldId id="288" r:id="rId39"/>
    <p:sldId id="289" r:id="rId40"/>
    <p:sldId id="290" r:id="rId41"/>
    <p:sldId id="291" r:id="rId42"/>
    <p:sldId id="309" r:id="rId43"/>
    <p:sldId id="310" r:id="rId44"/>
    <p:sldId id="311" r:id="rId45"/>
    <p:sldId id="312" r:id="rId46"/>
    <p:sldId id="313" r:id="rId47"/>
    <p:sldId id="314" r:id="rId48"/>
    <p:sldId id="315" r:id="rId49"/>
    <p:sldId id="325" r:id="rId50"/>
    <p:sldId id="292" r:id="rId51"/>
    <p:sldId id="360" r:id="rId52"/>
    <p:sldId id="294" r:id="rId53"/>
    <p:sldId id="293" r:id="rId54"/>
    <p:sldId id="295" r:id="rId55"/>
    <p:sldId id="296" r:id="rId56"/>
    <p:sldId id="361" r:id="rId57"/>
    <p:sldId id="297" r:id="rId58"/>
    <p:sldId id="298" r:id="rId59"/>
    <p:sldId id="299" r:id="rId60"/>
    <p:sldId id="300" r:id="rId61"/>
    <p:sldId id="301" r:id="rId62"/>
    <p:sldId id="316" r:id="rId63"/>
    <p:sldId id="362" r:id="rId64"/>
    <p:sldId id="302" r:id="rId65"/>
    <p:sldId id="303" r:id="rId66"/>
    <p:sldId id="304" r:id="rId67"/>
    <p:sldId id="305" r:id="rId68"/>
    <p:sldId id="363" r:id="rId69"/>
    <p:sldId id="306" r:id="rId70"/>
    <p:sldId id="308" r:id="rId71"/>
    <p:sldId id="267" r:id="rId72"/>
    <p:sldId id="268" r:id="rId73"/>
    <p:sldId id="269" r:id="rId74"/>
    <p:sldId id="364" r:id="rId75"/>
    <p:sldId id="317" r:id="rId76"/>
    <p:sldId id="318" r:id="rId77"/>
    <p:sldId id="355" r:id="rId78"/>
    <p:sldId id="356" r:id="rId79"/>
    <p:sldId id="357" r:id="rId80"/>
    <p:sldId id="321" r:id="rId81"/>
    <p:sldId id="322" r:id="rId82"/>
    <p:sldId id="323" r:id="rId83"/>
    <p:sldId id="324" r:id="rId84"/>
    <p:sldId id="358" r:id="rId85"/>
    <p:sldId id="359" r:id="rId86"/>
    <p:sldId id="353" r:id="rId87"/>
    <p:sldId id="354" r:id="rId88"/>
    <p:sldId id="371" r:id="rId89"/>
    <p:sldId id="368" r:id="rId90"/>
    <p:sldId id="369" r:id="rId91"/>
    <p:sldId id="352" r:id="rId92"/>
    <p:sldId id="320" r:id="rId93"/>
    <p:sldId id="350"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05" autoAdjust="0"/>
  </p:normalViewPr>
  <p:slideViewPr>
    <p:cSldViewPr snapToGrid="0">
      <p:cViewPr varScale="1">
        <p:scale>
          <a:sx n="62" d="100"/>
          <a:sy n="62" d="100"/>
        </p:scale>
        <p:origin x="840" y="52"/>
      </p:cViewPr>
      <p:guideLst/>
    </p:cSldViewPr>
  </p:slideViewPr>
  <p:notesTextViewPr>
    <p:cViewPr>
      <p:scale>
        <a:sx n="3" d="2"/>
        <a:sy n="3" d="2"/>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8.png"/></Relationships>
</file>

<file path=ppt/diagrams/_rels/data3.xml.rels><?xml version="1.0" encoding="UTF-8" standalone="yes"?>
<Relationships xmlns="http://schemas.openxmlformats.org/package/2006/relationships"><Relationship Id="rId2" Type="http://schemas.openxmlformats.org/officeDocument/2006/relationships/hyperlink" Target="https://www.funcionpublica.gov.co/eva/gestornormativo/norma.php?i=62866#1083" TargetMode="External"/><Relationship Id="rId1" Type="http://schemas.openxmlformats.org/officeDocument/2006/relationships/hyperlink" Target="https://www.funcionpublica.gov.co/eva/gestornormativo/norma.php?i=14861#0"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2" Type="http://schemas.openxmlformats.org/officeDocument/2006/relationships/hyperlink" Target="https://www.funcionpublica.gov.co/eva/gestornormativo/norma.php?i=62866#1083" TargetMode="External"/><Relationship Id="rId1" Type="http://schemas.openxmlformats.org/officeDocument/2006/relationships/hyperlink" Target="https://www.funcionpublica.gov.co/eva/gestornormativo/norma.php?i=14861#0"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8378F-EAB3-4784-8D05-164F908E16BC}" type="doc">
      <dgm:prSet loTypeId="urn:microsoft.com/office/officeart/2005/8/layout/arrow2" loCatId="process" qsTypeId="urn:microsoft.com/office/officeart/2005/8/quickstyle/simple1" qsCatId="simple" csTypeId="urn:microsoft.com/office/officeart/2005/8/colors/accent0_3" csCatId="mainScheme" phldr="1"/>
      <dgm:spPr/>
    </dgm:pt>
    <dgm:pt modelId="{AA4A5B38-5691-4840-86F8-9A32282BE9C2}">
      <dgm:prSet phldrT="[Texto]" custT="1"/>
      <dgm:spPr/>
      <dgm:t>
        <a:bodyPr/>
        <a:lstStyle/>
        <a:p>
          <a:pPr algn="just">
            <a:buFont typeface="Arial" panose="020B0604020202020204" pitchFamily="34" charset="0"/>
            <a:buChar char="•"/>
          </a:pPr>
          <a:r>
            <a:rPr lang="es-ES" sz="900" b="1" i="0" dirty="0">
              <a:solidFill>
                <a:schemeClr val="bg1"/>
              </a:solidFill>
            </a:rPr>
            <a:t>Orígenes en la Segunda Guerra Mundial:</a:t>
          </a:r>
          <a:r>
            <a:rPr lang="es-ES" sz="900" b="0" i="0" dirty="0">
              <a:solidFill>
                <a:schemeClr val="bg1"/>
              </a:solidFill>
            </a:rPr>
            <a:t> Se comenzaron a usar para instruir al personal del ejército que no tenía la capacitación necesaria en el frente de batalla.</a:t>
          </a:r>
          <a:endParaRPr lang="es-CO" sz="900" dirty="0">
            <a:solidFill>
              <a:schemeClr val="bg1"/>
            </a:solidFill>
          </a:endParaRPr>
        </a:p>
      </dgm:t>
    </dgm:pt>
    <dgm:pt modelId="{1EA6EB12-93E5-4B6D-BB06-1A202100EF39}" type="parTrans" cxnId="{9429821A-D2EC-4930-89ED-87A91821E0AC}">
      <dgm:prSet/>
      <dgm:spPr/>
      <dgm:t>
        <a:bodyPr/>
        <a:lstStyle/>
        <a:p>
          <a:endParaRPr lang="es-CO" sz="900"/>
        </a:p>
      </dgm:t>
    </dgm:pt>
    <dgm:pt modelId="{477E7D13-7114-4C2D-9CD8-E992E59D3714}" type="sibTrans" cxnId="{9429821A-D2EC-4930-89ED-87A91821E0AC}">
      <dgm:prSet/>
      <dgm:spPr/>
      <dgm:t>
        <a:bodyPr/>
        <a:lstStyle/>
        <a:p>
          <a:endParaRPr lang="es-CO" sz="900"/>
        </a:p>
      </dgm:t>
    </dgm:pt>
    <dgm:pt modelId="{FD3D33BA-8282-45B5-BB7B-ABB15192C610}">
      <dgm:prSet phldrT="[Texto]" custT="1"/>
      <dgm:spPr/>
      <dgm:t>
        <a:bodyPr/>
        <a:lstStyle/>
        <a:p>
          <a:pPr algn="just">
            <a:buFont typeface="Arial" panose="020B0604020202020204" pitchFamily="34" charset="0"/>
            <a:buChar char="•"/>
          </a:pPr>
          <a:r>
            <a:rPr lang="es-ES" sz="900" b="1" i="0" dirty="0">
              <a:solidFill>
                <a:schemeClr val="bg1"/>
              </a:solidFill>
            </a:rPr>
            <a:t>Primeros manuales administrativos:</a:t>
          </a:r>
          <a:r>
            <a:rPr lang="es-ES" sz="900" b="0" i="0" dirty="0">
              <a:solidFill>
                <a:schemeClr val="bg1"/>
              </a:solidFill>
            </a:rPr>
            <a:t> Inicialmente eran documentos sencillos como circulares, memorandos e instrucciones internas, que sentaron las bases para una documentación más técnica.</a:t>
          </a:r>
          <a:endParaRPr lang="es-CO" sz="900" dirty="0">
            <a:solidFill>
              <a:schemeClr val="bg1"/>
            </a:solidFill>
          </a:endParaRPr>
        </a:p>
      </dgm:t>
    </dgm:pt>
    <dgm:pt modelId="{4D42D9B5-7A3D-40C0-A3F4-BBA7ED32B1B2}" type="parTrans" cxnId="{0DB4AC94-D62C-41FE-A617-85D5699D828A}">
      <dgm:prSet/>
      <dgm:spPr/>
      <dgm:t>
        <a:bodyPr/>
        <a:lstStyle/>
        <a:p>
          <a:endParaRPr lang="es-CO" sz="900"/>
        </a:p>
      </dgm:t>
    </dgm:pt>
    <dgm:pt modelId="{C073F644-8342-4F66-8E86-08CC8D148CC6}" type="sibTrans" cxnId="{0DB4AC94-D62C-41FE-A617-85D5699D828A}">
      <dgm:prSet/>
      <dgm:spPr/>
      <dgm:t>
        <a:bodyPr/>
        <a:lstStyle/>
        <a:p>
          <a:endParaRPr lang="es-CO" sz="900"/>
        </a:p>
      </dgm:t>
    </dgm:pt>
    <dgm:pt modelId="{4BB3F101-B060-4399-A4F0-D55454186CDA}">
      <dgm:prSet phldrT="[Texto]"/>
      <dgm:spPr/>
      <dgm:t>
        <a:bodyPr/>
        <a:lstStyle/>
        <a:p>
          <a:pPr algn="just">
            <a:buFont typeface="Arial" panose="020B0604020202020204" pitchFamily="34" charset="0"/>
            <a:buChar char="•"/>
          </a:pPr>
          <a:endParaRPr lang="es-CO" sz="900" dirty="0">
            <a:solidFill>
              <a:schemeClr val="bg1"/>
            </a:solidFill>
          </a:endParaRPr>
        </a:p>
      </dgm:t>
    </dgm:pt>
    <dgm:pt modelId="{0770CEA6-DEE9-42E1-BE7E-8B64D8E78DF0}" type="parTrans" cxnId="{B4FF7428-0901-404C-A1CB-7DF223ECE11F}">
      <dgm:prSet/>
      <dgm:spPr/>
      <dgm:t>
        <a:bodyPr/>
        <a:lstStyle/>
        <a:p>
          <a:endParaRPr lang="es-CO" sz="900"/>
        </a:p>
      </dgm:t>
    </dgm:pt>
    <dgm:pt modelId="{1C53D078-05BF-4E18-BFC8-B70CB6F1E58E}" type="sibTrans" cxnId="{B4FF7428-0901-404C-A1CB-7DF223ECE11F}">
      <dgm:prSet/>
      <dgm:spPr/>
      <dgm:t>
        <a:bodyPr/>
        <a:lstStyle/>
        <a:p>
          <a:endParaRPr lang="es-CO" sz="900"/>
        </a:p>
      </dgm:t>
    </dgm:pt>
    <dgm:pt modelId="{59BA56DA-0D5C-404C-963F-74E29C3B7F58}">
      <dgm:prSet phldrT="[Texto]" custT="1"/>
      <dgm:spPr/>
      <dgm:t>
        <a:bodyPr/>
        <a:lstStyle/>
        <a:p>
          <a:pPr algn="just">
            <a:buFont typeface="Arial" panose="020B0604020202020204" pitchFamily="34" charset="0"/>
            <a:buChar char="•"/>
          </a:pPr>
          <a:r>
            <a:rPr lang="es-ES" sz="900" b="1" i="0" dirty="0">
              <a:solidFill>
                <a:schemeClr val="bg1"/>
              </a:solidFill>
            </a:rPr>
            <a:t>Primeros manuales Expansión a la administración civil:</a:t>
          </a:r>
          <a:r>
            <a:rPr lang="es-ES" sz="900" b="0" i="0" dirty="0">
              <a:solidFill>
                <a:schemeClr val="bg1"/>
              </a:solidFill>
            </a:rPr>
            <a:t> El concepto se trasladó al mundo empresarial y público para estandarizar operaciones y guiar la conducta de los empleados en un entorno más estructurado..</a:t>
          </a:r>
          <a:endParaRPr lang="es-CO" sz="900" dirty="0">
            <a:solidFill>
              <a:schemeClr val="bg1"/>
            </a:solidFill>
          </a:endParaRPr>
        </a:p>
      </dgm:t>
    </dgm:pt>
    <dgm:pt modelId="{1875FFAE-A1F5-437E-9A07-0A2B2113A6A3}" type="parTrans" cxnId="{CD1191ED-7A86-4162-90FA-81035E503C16}">
      <dgm:prSet/>
      <dgm:spPr/>
      <dgm:t>
        <a:bodyPr/>
        <a:lstStyle/>
        <a:p>
          <a:endParaRPr lang="es-CO" sz="900"/>
        </a:p>
      </dgm:t>
    </dgm:pt>
    <dgm:pt modelId="{00746A02-6311-4B87-BBE5-EA91B27FC6D1}" type="sibTrans" cxnId="{CD1191ED-7A86-4162-90FA-81035E503C16}">
      <dgm:prSet/>
      <dgm:spPr/>
      <dgm:t>
        <a:bodyPr/>
        <a:lstStyle/>
        <a:p>
          <a:endParaRPr lang="es-CO" sz="900"/>
        </a:p>
      </dgm:t>
    </dgm:pt>
    <dgm:pt modelId="{E4056AE2-1772-4368-AC50-CC1804D4E486}">
      <dgm:prSet phldrT="[Texto]"/>
      <dgm:spPr/>
      <dgm:t>
        <a:bodyPr/>
        <a:lstStyle/>
        <a:p>
          <a:endParaRPr lang="es-CO" sz="900"/>
        </a:p>
      </dgm:t>
    </dgm:pt>
    <dgm:pt modelId="{0E17930D-A349-4641-862B-83E8D02E2632}" type="parTrans" cxnId="{8316278C-D9BB-421A-A7C2-A8B0B14BA09C}">
      <dgm:prSet/>
      <dgm:spPr/>
      <dgm:t>
        <a:bodyPr/>
        <a:lstStyle/>
        <a:p>
          <a:endParaRPr lang="es-CO" sz="900"/>
        </a:p>
      </dgm:t>
    </dgm:pt>
    <dgm:pt modelId="{85C97445-EEED-4A8C-8020-536AEA4FAFAD}" type="sibTrans" cxnId="{8316278C-D9BB-421A-A7C2-A8B0B14BA09C}">
      <dgm:prSet/>
      <dgm:spPr/>
      <dgm:t>
        <a:bodyPr/>
        <a:lstStyle/>
        <a:p>
          <a:endParaRPr lang="es-CO" sz="900"/>
        </a:p>
      </dgm:t>
    </dgm:pt>
    <dgm:pt modelId="{DABF55A2-A088-4E0B-ADAD-DA5165E11BA6}">
      <dgm:prSet phldrT="[Texto]" custT="1"/>
      <dgm:spPr/>
      <dgm:t>
        <a:bodyPr/>
        <a:lstStyle/>
        <a:p>
          <a:pPr algn="just">
            <a:buFont typeface="Arial" panose="020B0604020202020204" pitchFamily="34" charset="0"/>
            <a:buChar char="•"/>
          </a:pPr>
          <a:r>
            <a:rPr lang="es-ES" sz="900" b="1" i="0" dirty="0">
              <a:solidFill>
                <a:schemeClr val="bg1"/>
              </a:solidFill>
            </a:rPr>
            <a:t>Enfoque en la gestión de talento humano:</a:t>
          </a:r>
          <a:r>
            <a:rPr lang="es-ES" sz="900" b="0" i="0" dirty="0">
              <a:solidFill>
                <a:schemeClr val="bg1"/>
              </a:solidFill>
            </a:rPr>
            <a:t> Con el tiempo, los manuales evolucionaron de ser meras listas de tareas a convertirse en herramientas fundamentales para la gestión de talento humano.</a:t>
          </a:r>
          <a:endParaRPr lang="es-CO" sz="900" dirty="0">
            <a:solidFill>
              <a:schemeClr val="bg1"/>
            </a:solidFill>
          </a:endParaRPr>
        </a:p>
      </dgm:t>
    </dgm:pt>
    <dgm:pt modelId="{971AC992-6E00-4BF5-B5D5-7152E55BC79D}" type="parTrans" cxnId="{B75C6BAA-2F5F-4314-90DD-33278F78428A}">
      <dgm:prSet/>
      <dgm:spPr/>
      <dgm:t>
        <a:bodyPr/>
        <a:lstStyle/>
        <a:p>
          <a:endParaRPr lang="es-CO" sz="900"/>
        </a:p>
      </dgm:t>
    </dgm:pt>
    <dgm:pt modelId="{26A383F9-16D5-41BC-8ED1-833107FB6B55}" type="sibTrans" cxnId="{B75C6BAA-2F5F-4314-90DD-33278F78428A}">
      <dgm:prSet/>
      <dgm:spPr/>
      <dgm:t>
        <a:bodyPr/>
        <a:lstStyle/>
        <a:p>
          <a:endParaRPr lang="es-CO" sz="900"/>
        </a:p>
      </dgm:t>
    </dgm:pt>
    <dgm:pt modelId="{2D989783-121B-4A75-BEE6-A00BAB3E8D89}">
      <dgm:prSet phldrT="[Texto]" custT="1"/>
      <dgm:spPr/>
      <dgm:t>
        <a:bodyPr/>
        <a:lstStyle/>
        <a:p>
          <a:pPr algn="just">
            <a:buFont typeface="Arial" panose="020B0604020202020204" pitchFamily="34" charset="0"/>
            <a:buChar char="•"/>
          </a:pPr>
          <a:r>
            <a:rPr lang="es-ES" sz="900" b="1" i="0" dirty="0">
              <a:solidFill>
                <a:schemeClr val="bg1"/>
              </a:solidFill>
            </a:rPr>
            <a:t>Integración y modernización:</a:t>
          </a:r>
          <a:r>
            <a:rPr lang="es-ES" sz="900" b="0" i="0" dirty="0">
              <a:solidFill>
                <a:schemeClr val="bg1"/>
              </a:solidFill>
            </a:rPr>
            <a:t> Se busca integrar los manuales de funciones con otros sistemas de gestión, como el Modelo Integrado de Planeación y Gestión (MIPG) en el sector público, para mejorar la articulación y la coherencia en la gestión. </a:t>
          </a:r>
          <a:endParaRPr lang="es-CO" sz="900" dirty="0">
            <a:solidFill>
              <a:schemeClr val="bg1"/>
            </a:solidFill>
          </a:endParaRPr>
        </a:p>
      </dgm:t>
    </dgm:pt>
    <dgm:pt modelId="{377ED111-01BD-4F54-8616-6B9FBB2D35CB}" type="parTrans" cxnId="{E7972369-8CEA-4C14-8272-1A279BFC5DF2}">
      <dgm:prSet/>
      <dgm:spPr/>
      <dgm:t>
        <a:bodyPr/>
        <a:lstStyle/>
        <a:p>
          <a:endParaRPr lang="es-CO" sz="900"/>
        </a:p>
      </dgm:t>
    </dgm:pt>
    <dgm:pt modelId="{DCE13BF8-2C98-40B6-AC83-48B468C33FA0}" type="sibTrans" cxnId="{E7972369-8CEA-4C14-8272-1A279BFC5DF2}">
      <dgm:prSet/>
      <dgm:spPr/>
      <dgm:t>
        <a:bodyPr/>
        <a:lstStyle/>
        <a:p>
          <a:endParaRPr lang="es-CO" sz="900"/>
        </a:p>
      </dgm:t>
    </dgm:pt>
    <dgm:pt modelId="{7A9F8091-9DF3-4284-B6C9-EDB127E1B30A}" type="pres">
      <dgm:prSet presAssocID="{A3C8378F-EAB3-4784-8D05-164F908E16BC}" presName="arrowDiagram" presStyleCnt="0">
        <dgm:presLayoutVars>
          <dgm:chMax val="5"/>
          <dgm:dir/>
          <dgm:resizeHandles val="exact"/>
        </dgm:presLayoutVars>
      </dgm:prSet>
      <dgm:spPr/>
    </dgm:pt>
    <dgm:pt modelId="{2F7D0D43-E81B-4E34-9600-7EAA4351C803}" type="pres">
      <dgm:prSet presAssocID="{A3C8378F-EAB3-4784-8D05-164F908E16BC}" presName="arrow" presStyleLbl="bgShp" presStyleIdx="0" presStyleCnt="1"/>
      <dgm:spPr/>
    </dgm:pt>
    <dgm:pt modelId="{CC4179B4-989D-415A-B39B-43CA232A4A08}" type="pres">
      <dgm:prSet presAssocID="{A3C8378F-EAB3-4784-8D05-164F908E16BC}" presName="arrowDiagram5" presStyleCnt="0"/>
      <dgm:spPr/>
    </dgm:pt>
    <dgm:pt modelId="{96490E56-F01A-41F0-9E71-DBA5F04DF521}" type="pres">
      <dgm:prSet presAssocID="{AA4A5B38-5691-4840-86F8-9A32282BE9C2}" presName="bullet5a" presStyleLbl="node1" presStyleIdx="0" presStyleCnt="5"/>
      <dgm:spPr/>
    </dgm:pt>
    <dgm:pt modelId="{E0D5597B-3B20-4F42-995E-FA8890AE83CD}" type="pres">
      <dgm:prSet presAssocID="{AA4A5B38-5691-4840-86F8-9A32282BE9C2}" presName="textBox5a" presStyleLbl="revTx" presStyleIdx="0" presStyleCnt="5">
        <dgm:presLayoutVars>
          <dgm:bulletEnabled val="1"/>
        </dgm:presLayoutVars>
      </dgm:prSet>
      <dgm:spPr/>
    </dgm:pt>
    <dgm:pt modelId="{F39F1B71-D1A4-46FC-B0DE-FD319E1FF297}" type="pres">
      <dgm:prSet presAssocID="{FD3D33BA-8282-45B5-BB7B-ABB15192C610}" presName="bullet5b" presStyleLbl="node1" presStyleIdx="1" presStyleCnt="5"/>
      <dgm:spPr/>
    </dgm:pt>
    <dgm:pt modelId="{E11A6265-01BA-4A31-B20E-71CB37F3853B}" type="pres">
      <dgm:prSet presAssocID="{FD3D33BA-8282-45B5-BB7B-ABB15192C610}" presName="textBox5b" presStyleLbl="revTx" presStyleIdx="1" presStyleCnt="5">
        <dgm:presLayoutVars>
          <dgm:bulletEnabled val="1"/>
        </dgm:presLayoutVars>
      </dgm:prSet>
      <dgm:spPr/>
    </dgm:pt>
    <dgm:pt modelId="{35655D64-9412-4BC4-8C14-2854CEA8CBDA}" type="pres">
      <dgm:prSet presAssocID="{59BA56DA-0D5C-404C-963F-74E29C3B7F58}" presName="bullet5c" presStyleLbl="node1" presStyleIdx="2" presStyleCnt="5"/>
      <dgm:spPr/>
    </dgm:pt>
    <dgm:pt modelId="{06BEC3F4-1B99-42FB-9A92-25C4FCA5ED0F}" type="pres">
      <dgm:prSet presAssocID="{59BA56DA-0D5C-404C-963F-74E29C3B7F58}" presName="textBox5c" presStyleLbl="revTx" presStyleIdx="2" presStyleCnt="5">
        <dgm:presLayoutVars>
          <dgm:bulletEnabled val="1"/>
        </dgm:presLayoutVars>
      </dgm:prSet>
      <dgm:spPr/>
    </dgm:pt>
    <dgm:pt modelId="{C6DF9D66-7297-4CF0-A0E4-2F9858C19C3F}" type="pres">
      <dgm:prSet presAssocID="{DABF55A2-A088-4E0B-ADAD-DA5165E11BA6}" presName="bullet5d" presStyleLbl="node1" presStyleIdx="3" presStyleCnt="5"/>
      <dgm:spPr/>
    </dgm:pt>
    <dgm:pt modelId="{29D8968F-D2F3-4EDC-A23B-95E1701FF792}" type="pres">
      <dgm:prSet presAssocID="{DABF55A2-A088-4E0B-ADAD-DA5165E11BA6}" presName="textBox5d" presStyleLbl="revTx" presStyleIdx="3" presStyleCnt="5" custLinFactNeighborY="-285">
        <dgm:presLayoutVars>
          <dgm:bulletEnabled val="1"/>
        </dgm:presLayoutVars>
      </dgm:prSet>
      <dgm:spPr/>
    </dgm:pt>
    <dgm:pt modelId="{A94CB453-DC6F-4C0C-AF2A-BDC08A0CA52F}" type="pres">
      <dgm:prSet presAssocID="{2D989783-121B-4A75-BEE6-A00BAB3E8D89}" presName="bullet5e" presStyleLbl="node1" presStyleIdx="4" presStyleCnt="5"/>
      <dgm:spPr/>
    </dgm:pt>
    <dgm:pt modelId="{45B7B5EA-9221-4EB6-91F4-011A6BF704D3}" type="pres">
      <dgm:prSet presAssocID="{2D989783-121B-4A75-BEE6-A00BAB3E8D89}" presName="textBox5e" presStyleLbl="revTx" presStyleIdx="4" presStyleCnt="5" custLinFactNeighborY="-285">
        <dgm:presLayoutVars>
          <dgm:bulletEnabled val="1"/>
        </dgm:presLayoutVars>
      </dgm:prSet>
      <dgm:spPr/>
    </dgm:pt>
  </dgm:ptLst>
  <dgm:cxnLst>
    <dgm:cxn modelId="{D3CFB800-D9C3-4021-97C4-B25B9D23B8E9}" type="presOf" srcId="{FD3D33BA-8282-45B5-BB7B-ABB15192C610}" destId="{E11A6265-01BA-4A31-B20E-71CB37F3853B}" srcOrd="0" destOrd="0" presId="urn:microsoft.com/office/officeart/2005/8/layout/arrow2"/>
    <dgm:cxn modelId="{9429821A-D2EC-4930-89ED-87A91821E0AC}" srcId="{A3C8378F-EAB3-4784-8D05-164F908E16BC}" destId="{AA4A5B38-5691-4840-86F8-9A32282BE9C2}" srcOrd="0" destOrd="0" parTransId="{1EA6EB12-93E5-4B6D-BB06-1A202100EF39}" sibTransId="{477E7D13-7114-4C2D-9CD8-E992E59D3714}"/>
    <dgm:cxn modelId="{B4FF7428-0901-404C-A1CB-7DF223ECE11F}" srcId="{A3C8378F-EAB3-4784-8D05-164F908E16BC}" destId="{4BB3F101-B060-4399-A4F0-D55454186CDA}" srcOrd="5" destOrd="0" parTransId="{0770CEA6-DEE9-42E1-BE7E-8B64D8E78DF0}" sibTransId="{1C53D078-05BF-4E18-BFC8-B70CB6F1E58E}"/>
    <dgm:cxn modelId="{31EA552E-BCF0-4C73-96C4-84C6FFA563FB}" type="presOf" srcId="{AA4A5B38-5691-4840-86F8-9A32282BE9C2}" destId="{E0D5597B-3B20-4F42-995E-FA8890AE83CD}" srcOrd="0" destOrd="0" presId="urn:microsoft.com/office/officeart/2005/8/layout/arrow2"/>
    <dgm:cxn modelId="{A7C98B3E-1093-4F7A-BD51-5FCEF33ED1D7}" type="presOf" srcId="{A3C8378F-EAB3-4784-8D05-164F908E16BC}" destId="{7A9F8091-9DF3-4284-B6C9-EDB127E1B30A}" srcOrd="0" destOrd="0" presId="urn:microsoft.com/office/officeart/2005/8/layout/arrow2"/>
    <dgm:cxn modelId="{C62A695B-F121-4D31-8303-CCE0D5FD581C}" type="presOf" srcId="{2D989783-121B-4A75-BEE6-A00BAB3E8D89}" destId="{45B7B5EA-9221-4EB6-91F4-011A6BF704D3}" srcOrd="0" destOrd="0" presId="urn:microsoft.com/office/officeart/2005/8/layout/arrow2"/>
    <dgm:cxn modelId="{E7972369-8CEA-4C14-8272-1A279BFC5DF2}" srcId="{A3C8378F-EAB3-4784-8D05-164F908E16BC}" destId="{2D989783-121B-4A75-BEE6-A00BAB3E8D89}" srcOrd="4" destOrd="0" parTransId="{377ED111-01BD-4F54-8616-6B9FBB2D35CB}" sibTransId="{DCE13BF8-2C98-40B6-AC83-48B468C33FA0}"/>
    <dgm:cxn modelId="{8316278C-D9BB-421A-A7C2-A8B0B14BA09C}" srcId="{A3C8378F-EAB3-4784-8D05-164F908E16BC}" destId="{E4056AE2-1772-4368-AC50-CC1804D4E486}" srcOrd="6" destOrd="0" parTransId="{0E17930D-A349-4641-862B-83E8D02E2632}" sibTransId="{85C97445-EEED-4A8C-8020-536AEA4FAFAD}"/>
    <dgm:cxn modelId="{0DB4AC94-D62C-41FE-A617-85D5699D828A}" srcId="{A3C8378F-EAB3-4784-8D05-164F908E16BC}" destId="{FD3D33BA-8282-45B5-BB7B-ABB15192C610}" srcOrd="1" destOrd="0" parTransId="{4D42D9B5-7A3D-40C0-A3F4-BBA7ED32B1B2}" sibTransId="{C073F644-8342-4F66-8E86-08CC8D148CC6}"/>
    <dgm:cxn modelId="{B75C6BAA-2F5F-4314-90DD-33278F78428A}" srcId="{A3C8378F-EAB3-4784-8D05-164F908E16BC}" destId="{DABF55A2-A088-4E0B-ADAD-DA5165E11BA6}" srcOrd="3" destOrd="0" parTransId="{971AC992-6E00-4BF5-B5D5-7152E55BC79D}" sibTransId="{26A383F9-16D5-41BC-8ED1-833107FB6B55}"/>
    <dgm:cxn modelId="{FA31A0DF-A70A-4626-98C1-4367692F26A7}" type="presOf" srcId="{59BA56DA-0D5C-404C-963F-74E29C3B7F58}" destId="{06BEC3F4-1B99-42FB-9A92-25C4FCA5ED0F}" srcOrd="0" destOrd="0" presId="urn:microsoft.com/office/officeart/2005/8/layout/arrow2"/>
    <dgm:cxn modelId="{CD1191ED-7A86-4162-90FA-81035E503C16}" srcId="{A3C8378F-EAB3-4784-8D05-164F908E16BC}" destId="{59BA56DA-0D5C-404C-963F-74E29C3B7F58}" srcOrd="2" destOrd="0" parTransId="{1875FFAE-A1F5-437E-9A07-0A2B2113A6A3}" sibTransId="{00746A02-6311-4B87-BBE5-EA91B27FC6D1}"/>
    <dgm:cxn modelId="{1CE636FB-B065-4725-8A11-76534C351590}" type="presOf" srcId="{DABF55A2-A088-4E0B-ADAD-DA5165E11BA6}" destId="{29D8968F-D2F3-4EDC-A23B-95E1701FF792}" srcOrd="0" destOrd="0" presId="urn:microsoft.com/office/officeart/2005/8/layout/arrow2"/>
    <dgm:cxn modelId="{F0147667-4807-4510-957A-AE97F4793794}" type="presParOf" srcId="{7A9F8091-9DF3-4284-B6C9-EDB127E1B30A}" destId="{2F7D0D43-E81B-4E34-9600-7EAA4351C803}" srcOrd="0" destOrd="0" presId="urn:microsoft.com/office/officeart/2005/8/layout/arrow2"/>
    <dgm:cxn modelId="{0C34E0ED-A640-455F-A392-EE0D4161E3F5}" type="presParOf" srcId="{7A9F8091-9DF3-4284-B6C9-EDB127E1B30A}" destId="{CC4179B4-989D-415A-B39B-43CA232A4A08}" srcOrd="1" destOrd="0" presId="urn:microsoft.com/office/officeart/2005/8/layout/arrow2"/>
    <dgm:cxn modelId="{F1223611-B6AA-44A1-81A2-B07043165727}" type="presParOf" srcId="{CC4179B4-989D-415A-B39B-43CA232A4A08}" destId="{96490E56-F01A-41F0-9E71-DBA5F04DF521}" srcOrd="0" destOrd="0" presId="urn:microsoft.com/office/officeart/2005/8/layout/arrow2"/>
    <dgm:cxn modelId="{F614ED36-CA6A-473A-86D4-F5D49A03119E}" type="presParOf" srcId="{CC4179B4-989D-415A-B39B-43CA232A4A08}" destId="{E0D5597B-3B20-4F42-995E-FA8890AE83CD}" srcOrd="1" destOrd="0" presId="urn:microsoft.com/office/officeart/2005/8/layout/arrow2"/>
    <dgm:cxn modelId="{9FA05B88-6518-42E6-8693-D5CFDAC3D31D}" type="presParOf" srcId="{CC4179B4-989D-415A-B39B-43CA232A4A08}" destId="{F39F1B71-D1A4-46FC-B0DE-FD319E1FF297}" srcOrd="2" destOrd="0" presId="urn:microsoft.com/office/officeart/2005/8/layout/arrow2"/>
    <dgm:cxn modelId="{883F171A-3B2C-4BF9-9B25-FF9BA4BFBE9C}" type="presParOf" srcId="{CC4179B4-989D-415A-B39B-43CA232A4A08}" destId="{E11A6265-01BA-4A31-B20E-71CB37F3853B}" srcOrd="3" destOrd="0" presId="urn:microsoft.com/office/officeart/2005/8/layout/arrow2"/>
    <dgm:cxn modelId="{DD521DFF-8BB6-484E-93F1-4DD4A65D34EB}" type="presParOf" srcId="{CC4179B4-989D-415A-B39B-43CA232A4A08}" destId="{35655D64-9412-4BC4-8C14-2854CEA8CBDA}" srcOrd="4" destOrd="0" presId="urn:microsoft.com/office/officeart/2005/8/layout/arrow2"/>
    <dgm:cxn modelId="{D729CAB5-EB34-4B6E-A97E-04DAADD71C99}" type="presParOf" srcId="{CC4179B4-989D-415A-B39B-43CA232A4A08}" destId="{06BEC3F4-1B99-42FB-9A92-25C4FCA5ED0F}" srcOrd="5" destOrd="0" presId="urn:microsoft.com/office/officeart/2005/8/layout/arrow2"/>
    <dgm:cxn modelId="{1418075E-0194-491C-A233-254F0F59067F}" type="presParOf" srcId="{CC4179B4-989D-415A-B39B-43CA232A4A08}" destId="{C6DF9D66-7297-4CF0-A0E4-2F9858C19C3F}" srcOrd="6" destOrd="0" presId="urn:microsoft.com/office/officeart/2005/8/layout/arrow2"/>
    <dgm:cxn modelId="{47DBBFE6-26EB-4233-80F6-57018F0FA91F}" type="presParOf" srcId="{CC4179B4-989D-415A-B39B-43CA232A4A08}" destId="{29D8968F-D2F3-4EDC-A23B-95E1701FF792}" srcOrd="7" destOrd="0" presId="urn:microsoft.com/office/officeart/2005/8/layout/arrow2"/>
    <dgm:cxn modelId="{1A2458B9-E999-453B-832B-BC67E0B9C0E9}" type="presParOf" srcId="{CC4179B4-989D-415A-B39B-43CA232A4A08}" destId="{A94CB453-DC6F-4C0C-AF2A-BDC08A0CA52F}" srcOrd="8" destOrd="0" presId="urn:microsoft.com/office/officeart/2005/8/layout/arrow2"/>
    <dgm:cxn modelId="{75CB64CC-9960-4B07-80A4-7E8C6DC9F806}" type="presParOf" srcId="{CC4179B4-989D-415A-B39B-43CA232A4A08}" destId="{45B7B5EA-9221-4EB6-91F4-011A6BF704D3}" srcOrd="9"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FF465-3A1E-4DCF-BAF2-FCC619298259}" type="doc">
      <dgm:prSet loTypeId="urn:microsoft.com/office/officeart/2005/8/layout/arrow2" loCatId="process" qsTypeId="urn:microsoft.com/office/officeart/2005/8/quickstyle/simple1" qsCatId="simple" csTypeId="urn:microsoft.com/office/officeart/2005/8/colors/accent2_1" csCatId="accent2" phldr="1"/>
      <dgm:spPr/>
    </dgm:pt>
    <dgm:pt modelId="{F4786919-8C09-4F7F-AD4D-A51B0B69918E}">
      <dgm:prSet phldrT="[Texto]"/>
      <dgm:spPr/>
      <dgm:t>
        <a:bodyPr/>
        <a:lstStyle/>
        <a:p>
          <a:pPr algn="just"/>
          <a:r>
            <a:rPr lang="es-CO" dirty="0">
              <a:solidFill>
                <a:schemeClr val="bg1"/>
              </a:solidFill>
            </a:rPr>
            <a:t>Del clásico modelo burocrático, donde la gestión pública se entendía únicamente como el cumplimiento de mandatos (producción de bienes y servicios) por parte de los gestores públicos</a:t>
          </a:r>
        </a:p>
      </dgm:t>
    </dgm:pt>
    <dgm:pt modelId="{F4E02A65-D168-472D-9678-B6C7DB37197F}" type="parTrans" cxnId="{E244B499-662E-408E-A713-E1D12EC4FCE6}">
      <dgm:prSet/>
      <dgm:spPr/>
      <dgm:t>
        <a:bodyPr/>
        <a:lstStyle/>
        <a:p>
          <a:endParaRPr lang="es-CO"/>
        </a:p>
      </dgm:t>
    </dgm:pt>
    <dgm:pt modelId="{69757971-B4A8-4BC5-A00B-CFC3FE54F1E6}" type="sibTrans" cxnId="{E244B499-662E-408E-A713-E1D12EC4FCE6}">
      <dgm:prSet/>
      <dgm:spPr/>
      <dgm:t>
        <a:bodyPr/>
        <a:lstStyle/>
        <a:p>
          <a:endParaRPr lang="es-CO"/>
        </a:p>
      </dgm:t>
    </dgm:pt>
    <dgm:pt modelId="{8396B11C-E761-42C1-8758-4FB262931E73}">
      <dgm:prSet phldrT="[Texto]"/>
      <dgm:spPr/>
      <dgm:t>
        <a:bodyPr/>
        <a:lstStyle/>
        <a:p>
          <a:pPr algn="just"/>
          <a:r>
            <a:rPr lang="es-CO" dirty="0">
              <a:solidFill>
                <a:schemeClr val="bg1"/>
              </a:solidFill>
            </a:rPr>
            <a:t>ha pasado por el modelo de la nueva gestión pública (NGP), que incorpora herramientas de gestión del sector privado (presupuestos, productividad, etc.), </a:t>
          </a:r>
        </a:p>
      </dgm:t>
    </dgm:pt>
    <dgm:pt modelId="{73B74EE2-5EAD-4A29-907B-FDB8DC632BD4}" type="parTrans" cxnId="{6A969F38-1104-4334-82AB-7FF1409F9045}">
      <dgm:prSet/>
      <dgm:spPr/>
      <dgm:t>
        <a:bodyPr/>
        <a:lstStyle/>
        <a:p>
          <a:endParaRPr lang="es-CO"/>
        </a:p>
      </dgm:t>
    </dgm:pt>
    <dgm:pt modelId="{33F2630D-B010-4B4A-90D5-68051968DDA4}" type="sibTrans" cxnId="{6A969F38-1104-4334-82AB-7FF1409F9045}">
      <dgm:prSet/>
      <dgm:spPr/>
      <dgm:t>
        <a:bodyPr/>
        <a:lstStyle/>
        <a:p>
          <a:endParaRPr lang="es-CO"/>
        </a:p>
      </dgm:t>
    </dgm:pt>
    <dgm:pt modelId="{85F78B3D-963C-4F3A-9E3D-E591DBF77CFA}">
      <dgm:prSet phldrT="[Texto]"/>
      <dgm:spPr/>
      <dgm:t>
        <a:bodyPr/>
        <a:lstStyle/>
        <a:p>
          <a:pPr algn="just"/>
          <a:r>
            <a:rPr lang="es-CO" dirty="0">
              <a:solidFill>
                <a:schemeClr val="bg1"/>
              </a:solidFill>
            </a:rPr>
            <a:t>hasta llegar al modelo de gestión para resultados, que incorpora la relación y vínculo formal entre el principal (sociedad) y el agente (Gobierno), acordando alcanzar resultados concretos con acción del agente y que influyen sobre el principal, creando valor público como fin último</a:t>
          </a:r>
        </a:p>
      </dgm:t>
    </dgm:pt>
    <dgm:pt modelId="{8FB2C3B6-7A02-4F3D-AD92-4CA095326621}" type="parTrans" cxnId="{FBE255CE-2441-4A1D-A6E7-B62E2669CBF8}">
      <dgm:prSet/>
      <dgm:spPr/>
      <dgm:t>
        <a:bodyPr/>
        <a:lstStyle/>
        <a:p>
          <a:endParaRPr lang="es-CO"/>
        </a:p>
      </dgm:t>
    </dgm:pt>
    <dgm:pt modelId="{BC8A31C4-8AC7-4C96-830A-8C4C6C491637}" type="sibTrans" cxnId="{FBE255CE-2441-4A1D-A6E7-B62E2669CBF8}">
      <dgm:prSet/>
      <dgm:spPr/>
      <dgm:t>
        <a:bodyPr/>
        <a:lstStyle/>
        <a:p>
          <a:endParaRPr lang="es-CO"/>
        </a:p>
      </dgm:t>
    </dgm:pt>
    <dgm:pt modelId="{DCA07B69-42C6-43A0-8C32-A323BF6EBF4E}" type="pres">
      <dgm:prSet presAssocID="{E6FFF465-3A1E-4DCF-BAF2-FCC619298259}" presName="arrowDiagram" presStyleCnt="0">
        <dgm:presLayoutVars>
          <dgm:chMax val="5"/>
          <dgm:dir/>
          <dgm:resizeHandles val="exact"/>
        </dgm:presLayoutVars>
      </dgm:prSet>
      <dgm:spPr/>
    </dgm:pt>
    <dgm:pt modelId="{7054B4DB-72C7-4436-A3FC-D7517D5A988D}" type="pres">
      <dgm:prSet presAssocID="{E6FFF465-3A1E-4DCF-BAF2-FCC619298259}" presName="arrow" presStyleLbl="bgShp" presStyleIdx="0" presStyleCnt="1"/>
      <dgm:spPr/>
    </dgm:pt>
    <dgm:pt modelId="{E2BE75FB-A3A1-47B8-81C8-CCF8428C758C}" type="pres">
      <dgm:prSet presAssocID="{E6FFF465-3A1E-4DCF-BAF2-FCC619298259}" presName="arrowDiagram3" presStyleCnt="0"/>
      <dgm:spPr/>
    </dgm:pt>
    <dgm:pt modelId="{EC1AC222-8A41-4FF4-A66E-6FDDE8B19C7B}" type="pres">
      <dgm:prSet presAssocID="{F4786919-8C09-4F7F-AD4D-A51B0B69918E}" presName="bullet3a" presStyleLbl="node1" presStyleIdx="0" presStyleCnt="3"/>
      <dgm:spPr/>
    </dgm:pt>
    <dgm:pt modelId="{2E2EB7BD-7C0C-4C58-9756-0880039BFECB}" type="pres">
      <dgm:prSet presAssocID="{F4786919-8C09-4F7F-AD4D-A51B0B69918E}" presName="textBox3a" presStyleLbl="revTx" presStyleIdx="0" presStyleCnt="3">
        <dgm:presLayoutVars>
          <dgm:bulletEnabled val="1"/>
        </dgm:presLayoutVars>
      </dgm:prSet>
      <dgm:spPr/>
    </dgm:pt>
    <dgm:pt modelId="{A68003C1-12E6-4186-955A-D151C6C3C5E3}" type="pres">
      <dgm:prSet presAssocID="{8396B11C-E761-42C1-8758-4FB262931E73}" presName="bullet3b" presStyleLbl="node1" presStyleIdx="1" presStyleCnt="3"/>
      <dgm:spPr/>
    </dgm:pt>
    <dgm:pt modelId="{1A13D387-62F6-434A-932C-42294719A9D0}" type="pres">
      <dgm:prSet presAssocID="{8396B11C-E761-42C1-8758-4FB262931E73}" presName="textBox3b" presStyleLbl="revTx" presStyleIdx="1" presStyleCnt="3">
        <dgm:presLayoutVars>
          <dgm:bulletEnabled val="1"/>
        </dgm:presLayoutVars>
      </dgm:prSet>
      <dgm:spPr/>
    </dgm:pt>
    <dgm:pt modelId="{5A88F5DB-7D91-4DA1-8316-4B6BA960B02D}" type="pres">
      <dgm:prSet presAssocID="{85F78B3D-963C-4F3A-9E3D-E591DBF77CFA}" presName="bullet3c" presStyleLbl="node1" presStyleIdx="2" presStyleCnt="3"/>
      <dgm:spPr>
        <a:blipFill rotWithShape="0">
          <a:blip xmlns:r="http://schemas.openxmlformats.org/officeDocument/2006/relationships" r:embed="rId1"/>
          <a:stretch>
            <a:fillRect/>
          </a:stretch>
        </a:blipFill>
      </dgm:spPr>
    </dgm:pt>
    <dgm:pt modelId="{8BA196D8-2101-4FF5-8CA7-48D6F11D925A}" type="pres">
      <dgm:prSet presAssocID="{85F78B3D-963C-4F3A-9E3D-E591DBF77CFA}" presName="textBox3c" presStyleLbl="revTx" presStyleIdx="2" presStyleCnt="3">
        <dgm:presLayoutVars>
          <dgm:bulletEnabled val="1"/>
        </dgm:presLayoutVars>
      </dgm:prSet>
      <dgm:spPr/>
    </dgm:pt>
  </dgm:ptLst>
  <dgm:cxnLst>
    <dgm:cxn modelId="{866D5411-2C37-4A12-9066-DB5D238F7642}" type="presOf" srcId="{E6FFF465-3A1E-4DCF-BAF2-FCC619298259}" destId="{DCA07B69-42C6-43A0-8C32-A323BF6EBF4E}" srcOrd="0" destOrd="0" presId="urn:microsoft.com/office/officeart/2005/8/layout/arrow2"/>
    <dgm:cxn modelId="{781FAF14-FB6D-4A29-9964-F1632C47C9E4}" type="presOf" srcId="{F4786919-8C09-4F7F-AD4D-A51B0B69918E}" destId="{2E2EB7BD-7C0C-4C58-9756-0880039BFECB}" srcOrd="0" destOrd="0" presId="urn:microsoft.com/office/officeart/2005/8/layout/arrow2"/>
    <dgm:cxn modelId="{6A969F38-1104-4334-82AB-7FF1409F9045}" srcId="{E6FFF465-3A1E-4DCF-BAF2-FCC619298259}" destId="{8396B11C-E761-42C1-8758-4FB262931E73}" srcOrd="1" destOrd="0" parTransId="{73B74EE2-5EAD-4A29-907B-FDB8DC632BD4}" sibTransId="{33F2630D-B010-4B4A-90D5-68051968DDA4}"/>
    <dgm:cxn modelId="{E244B499-662E-408E-A713-E1D12EC4FCE6}" srcId="{E6FFF465-3A1E-4DCF-BAF2-FCC619298259}" destId="{F4786919-8C09-4F7F-AD4D-A51B0B69918E}" srcOrd="0" destOrd="0" parTransId="{F4E02A65-D168-472D-9678-B6C7DB37197F}" sibTransId="{69757971-B4A8-4BC5-A00B-CFC3FE54F1E6}"/>
    <dgm:cxn modelId="{4D38CC9B-3C7C-47A9-A4EA-1FD4DB497B98}" type="presOf" srcId="{85F78B3D-963C-4F3A-9E3D-E591DBF77CFA}" destId="{8BA196D8-2101-4FF5-8CA7-48D6F11D925A}" srcOrd="0" destOrd="0" presId="urn:microsoft.com/office/officeart/2005/8/layout/arrow2"/>
    <dgm:cxn modelId="{AA0A7AB9-9D74-472A-8050-781DF1E18AC6}" type="presOf" srcId="{8396B11C-E761-42C1-8758-4FB262931E73}" destId="{1A13D387-62F6-434A-932C-42294719A9D0}" srcOrd="0" destOrd="0" presId="urn:microsoft.com/office/officeart/2005/8/layout/arrow2"/>
    <dgm:cxn modelId="{FBE255CE-2441-4A1D-A6E7-B62E2669CBF8}" srcId="{E6FFF465-3A1E-4DCF-BAF2-FCC619298259}" destId="{85F78B3D-963C-4F3A-9E3D-E591DBF77CFA}" srcOrd="2" destOrd="0" parTransId="{8FB2C3B6-7A02-4F3D-AD92-4CA095326621}" sibTransId="{BC8A31C4-8AC7-4C96-830A-8C4C6C491637}"/>
    <dgm:cxn modelId="{C567A6F5-ED85-4C77-9C01-9F5272CBBC59}" type="presParOf" srcId="{DCA07B69-42C6-43A0-8C32-A323BF6EBF4E}" destId="{7054B4DB-72C7-4436-A3FC-D7517D5A988D}" srcOrd="0" destOrd="0" presId="urn:microsoft.com/office/officeart/2005/8/layout/arrow2"/>
    <dgm:cxn modelId="{F352577E-6EAF-4EB1-975D-A45B7A7C58AD}" type="presParOf" srcId="{DCA07B69-42C6-43A0-8C32-A323BF6EBF4E}" destId="{E2BE75FB-A3A1-47B8-81C8-CCF8428C758C}" srcOrd="1" destOrd="0" presId="urn:microsoft.com/office/officeart/2005/8/layout/arrow2"/>
    <dgm:cxn modelId="{F055DC4C-7345-41DB-A86C-76CA38384E1B}" type="presParOf" srcId="{E2BE75FB-A3A1-47B8-81C8-CCF8428C758C}" destId="{EC1AC222-8A41-4FF4-A66E-6FDDE8B19C7B}" srcOrd="0" destOrd="0" presId="urn:microsoft.com/office/officeart/2005/8/layout/arrow2"/>
    <dgm:cxn modelId="{31121522-E3EE-4715-8338-9421CE876390}" type="presParOf" srcId="{E2BE75FB-A3A1-47B8-81C8-CCF8428C758C}" destId="{2E2EB7BD-7C0C-4C58-9756-0880039BFECB}" srcOrd="1" destOrd="0" presId="urn:microsoft.com/office/officeart/2005/8/layout/arrow2"/>
    <dgm:cxn modelId="{2EE96E17-A73F-4A0F-856F-208795785357}" type="presParOf" srcId="{E2BE75FB-A3A1-47B8-81C8-CCF8428C758C}" destId="{A68003C1-12E6-4186-955A-D151C6C3C5E3}" srcOrd="2" destOrd="0" presId="urn:microsoft.com/office/officeart/2005/8/layout/arrow2"/>
    <dgm:cxn modelId="{69A8FFAD-FD20-4614-AF1F-C97685412B50}" type="presParOf" srcId="{E2BE75FB-A3A1-47B8-81C8-CCF8428C758C}" destId="{1A13D387-62F6-434A-932C-42294719A9D0}" srcOrd="3" destOrd="0" presId="urn:microsoft.com/office/officeart/2005/8/layout/arrow2"/>
    <dgm:cxn modelId="{CF0E9DEF-3B8F-4F0D-96AC-AA3558F3B333}" type="presParOf" srcId="{E2BE75FB-A3A1-47B8-81C8-CCF8428C758C}" destId="{5A88F5DB-7D91-4DA1-8316-4B6BA960B02D}" srcOrd="4" destOrd="0" presId="urn:microsoft.com/office/officeart/2005/8/layout/arrow2"/>
    <dgm:cxn modelId="{EA1FAB08-DB78-4554-BE20-4C954C5B6BF3}" type="presParOf" srcId="{E2BE75FB-A3A1-47B8-81C8-CCF8428C758C}" destId="{8BA196D8-2101-4FF5-8CA7-48D6F11D925A}" srcOrd="5"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3459EA-68F4-4236-AC31-790785DFC032}" type="doc">
      <dgm:prSet loTypeId="urn:microsoft.com/office/officeart/2005/8/layout/hList6" loCatId="list" qsTypeId="urn:microsoft.com/office/officeart/2005/8/quickstyle/simple1" qsCatId="simple" csTypeId="urn:microsoft.com/office/officeart/2005/8/colors/accent0_2" csCatId="mainScheme" phldr="1"/>
      <dgm:spPr/>
      <dgm:t>
        <a:bodyPr/>
        <a:lstStyle/>
        <a:p>
          <a:endParaRPr lang="es-CO"/>
        </a:p>
      </dgm:t>
    </dgm:pt>
    <dgm:pt modelId="{C2AC37F7-2462-4EF2-BD59-674BEC45D7B3}">
      <dgm:prSet phldrT="[Texto]" custT="1"/>
      <dgm:spPr/>
      <dgm:t>
        <a:bodyPr/>
        <a:lstStyle/>
        <a:p>
          <a:r>
            <a:rPr lang="es-CO" sz="1000" b="1" i="0" dirty="0">
              <a:solidFill>
                <a:schemeClr val="bg1"/>
              </a:solidFill>
              <a:latin typeface="+mj-lt"/>
            </a:rPr>
            <a:t>LEY 909 DE 2004</a:t>
          </a:r>
          <a:endParaRPr lang="es-CO" sz="1000" b="0" i="0" dirty="0">
            <a:solidFill>
              <a:schemeClr val="bg1"/>
            </a:solidFill>
            <a:latin typeface="+mj-lt"/>
          </a:endParaRPr>
        </a:p>
        <a:p>
          <a:endParaRPr lang="es-CO" sz="1000" b="0" i="0" dirty="0">
            <a:solidFill>
              <a:schemeClr val="bg1"/>
            </a:solidFill>
            <a:latin typeface="+mj-lt"/>
          </a:endParaRPr>
        </a:p>
        <a:p>
          <a:r>
            <a:rPr lang="es-ES" sz="1000" b="0" i="0" dirty="0">
              <a:solidFill>
                <a:schemeClr val="bg1"/>
              </a:solidFill>
              <a:latin typeface="+mj-lt"/>
            </a:rPr>
            <a:t>Por la cual se expiden normas que regulan el empleo público, la carrera administrativa, gerencia pública y se dictan otras disposiciones.</a:t>
          </a:r>
        </a:p>
        <a:p>
          <a:endParaRPr lang="es-ES" sz="1000" b="0" i="0" dirty="0">
            <a:solidFill>
              <a:schemeClr val="bg1"/>
            </a:solidFill>
            <a:latin typeface="+mj-lt"/>
          </a:endParaRPr>
        </a:p>
        <a:p>
          <a:r>
            <a:rPr lang="es-ES" sz="1000" b="0" i="0" dirty="0">
              <a:solidFill>
                <a:srgbClr val="FF0000"/>
              </a:solidFill>
              <a:latin typeface="+mj-lt"/>
            </a:rPr>
            <a:t>Competencias</a:t>
          </a:r>
        </a:p>
        <a:p>
          <a:r>
            <a:rPr lang="es-ES" sz="1000" b="0" i="0" dirty="0">
              <a:solidFill>
                <a:srgbClr val="FF0000"/>
              </a:solidFill>
              <a:latin typeface="+mj-lt"/>
            </a:rPr>
            <a:t>-DAFP</a:t>
          </a:r>
        </a:p>
        <a:p>
          <a:r>
            <a:rPr lang="es-ES" sz="1000" b="0" i="0" dirty="0">
              <a:solidFill>
                <a:srgbClr val="FF0000"/>
              </a:solidFill>
              <a:latin typeface="+mj-lt"/>
            </a:rPr>
            <a:t>-Unidades de personal</a:t>
          </a:r>
        </a:p>
        <a:p>
          <a:r>
            <a:rPr lang="es-ES" sz="1000" b="0" i="0" dirty="0">
              <a:solidFill>
                <a:srgbClr val="FF0000"/>
              </a:solidFill>
              <a:latin typeface="+mj-lt"/>
            </a:rPr>
            <a:t>-Comisión de personal</a:t>
          </a:r>
        </a:p>
        <a:p>
          <a:r>
            <a:rPr lang="es-ES" sz="1000" b="0" i="0" dirty="0">
              <a:solidFill>
                <a:srgbClr val="FF0000"/>
              </a:solidFill>
              <a:latin typeface="+mj-lt"/>
            </a:rPr>
            <a:t>-Comisión Nacional del Servicio Civil</a:t>
          </a:r>
        </a:p>
        <a:p>
          <a:endParaRPr lang="es-CO" sz="1000" dirty="0">
            <a:solidFill>
              <a:schemeClr val="bg1"/>
            </a:solidFill>
            <a:latin typeface="+mj-lt"/>
          </a:endParaRPr>
        </a:p>
      </dgm:t>
    </dgm:pt>
    <dgm:pt modelId="{7006F82F-4AFD-47CC-BAB7-E24613D83550}" type="parTrans" cxnId="{95CE7572-728E-4F38-9F2F-9E902DE63D73}">
      <dgm:prSet/>
      <dgm:spPr/>
      <dgm:t>
        <a:bodyPr/>
        <a:lstStyle/>
        <a:p>
          <a:endParaRPr lang="es-CO" sz="1000">
            <a:solidFill>
              <a:schemeClr val="bg1"/>
            </a:solidFill>
            <a:latin typeface="+mj-lt"/>
          </a:endParaRPr>
        </a:p>
      </dgm:t>
    </dgm:pt>
    <dgm:pt modelId="{6ED708C4-5144-4C34-A68E-F978386EDFDB}" type="sibTrans" cxnId="{95CE7572-728E-4F38-9F2F-9E902DE63D73}">
      <dgm:prSet/>
      <dgm:spPr/>
      <dgm:t>
        <a:bodyPr/>
        <a:lstStyle/>
        <a:p>
          <a:endParaRPr lang="es-CO" sz="1000">
            <a:solidFill>
              <a:schemeClr val="bg1"/>
            </a:solidFill>
            <a:latin typeface="+mj-lt"/>
          </a:endParaRPr>
        </a:p>
      </dgm:t>
    </dgm:pt>
    <dgm:pt modelId="{1E678B5D-7B0F-461C-BD7E-6367B659CA83}">
      <dgm:prSet phldrT="[Texto]" custT="1"/>
      <dgm:spPr/>
      <dgm:t>
        <a:bodyPr/>
        <a:lstStyle/>
        <a:p>
          <a:r>
            <a:rPr lang="es-CO" sz="1000" b="1" i="0" kern="1200" dirty="0">
              <a:solidFill>
                <a:schemeClr val="bg1"/>
              </a:solidFill>
              <a:latin typeface="+mj-lt"/>
            </a:rPr>
            <a:t>DECRETO 770 DE 2005</a:t>
          </a:r>
          <a:endParaRPr lang="es-CO" sz="1000" b="0" i="0" kern="1200" dirty="0">
            <a:latin typeface="+mj-lt"/>
          </a:endParaRPr>
        </a:p>
        <a:p>
          <a:pPr>
            <a:buNone/>
          </a:pPr>
          <a:endParaRPr lang="es-CO" sz="1000" b="0" i="0" kern="1200" dirty="0">
            <a:latin typeface="+mj-lt"/>
          </a:endParaRPr>
        </a:p>
        <a:p>
          <a:pPr>
            <a:buNone/>
          </a:pPr>
          <a:r>
            <a:rPr lang="es-ES" sz="1000" b="0" i="0" kern="1200" dirty="0">
              <a:solidFill>
                <a:prstClr val="black"/>
              </a:solidFill>
              <a:latin typeface="+mj-lt"/>
              <a:ea typeface="+mn-ea"/>
              <a:cs typeface="+mn-cs"/>
            </a:rPr>
            <a:t>Por el cual se establece el sistema de funciones y de requisitos generales para los empleos públicos correspondientes a los niveles jerárquicos pertenecientes a los organismos y entidades del Orden Nacional, a que se refiere la Ley </a:t>
          </a:r>
          <a:r>
            <a:rPr lang="es-ES" sz="1000" b="0" i="0" kern="1200" dirty="0">
              <a:solidFill>
                <a:prstClr val="black"/>
              </a:solidFill>
              <a:latin typeface="+mj-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909</a:t>
          </a:r>
          <a:r>
            <a:rPr lang="es-ES" sz="1000" b="0" i="0" kern="1200" dirty="0">
              <a:solidFill>
                <a:prstClr val="black"/>
              </a:solidFill>
              <a:latin typeface="+mj-lt"/>
              <a:ea typeface="+mn-ea"/>
              <a:cs typeface="+mn-cs"/>
            </a:rPr>
            <a:t> de 2004.</a:t>
          </a:r>
        </a:p>
        <a:p>
          <a:endParaRPr lang="es-ES" sz="1000" b="0" i="0" kern="1200" dirty="0">
            <a:solidFill>
              <a:prstClr val="black"/>
            </a:solidFill>
            <a:latin typeface="+mj-lt"/>
            <a:ea typeface="+mn-ea"/>
            <a:cs typeface="+mn-cs"/>
          </a:endParaRPr>
        </a:p>
        <a:p>
          <a:endParaRPr lang="es-ES" sz="1000" b="1" i="1" kern="1200" dirty="0">
            <a:solidFill>
              <a:schemeClr val="bg1"/>
            </a:solidFill>
            <a:latin typeface="+mj-lt"/>
          </a:endParaRPr>
        </a:p>
        <a:p>
          <a:endParaRPr lang="es-ES" sz="1000" b="0" i="0" kern="1200" dirty="0">
            <a:solidFill>
              <a:schemeClr val="bg1"/>
            </a:solidFill>
            <a:latin typeface="+mj-lt"/>
          </a:endParaRPr>
        </a:p>
      </dgm:t>
    </dgm:pt>
    <dgm:pt modelId="{AD08B13F-2F7F-4011-9BAA-9E0E0303AAB4}" type="parTrans" cxnId="{3FE6BCF5-7893-4471-A309-2E99B7DBCED0}">
      <dgm:prSet/>
      <dgm:spPr/>
      <dgm:t>
        <a:bodyPr/>
        <a:lstStyle/>
        <a:p>
          <a:endParaRPr lang="es-CO" sz="1000">
            <a:solidFill>
              <a:schemeClr val="bg1"/>
            </a:solidFill>
            <a:latin typeface="+mj-lt"/>
          </a:endParaRPr>
        </a:p>
      </dgm:t>
    </dgm:pt>
    <dgm:pt modelId="{92D97C16-D2BA-4A5C-9582-BF13D14D89E4}" type="sibTrans" cxnId="{3FE6BCF5-7893-4471-A309-2E99B7DBCED0}">
      <dgm:prSet/>
      <dgm:spPr/>
      <dgm:t>
        <a:bodyPr/>
        <a:lstStyle/>
        <a:p>
          <a:endParaRPr lang="es-CO" sz="1000">
            <a:solidFill>
              <a:schemeClr val="bg1"/>
            </a:solidFill>
            <a:latin typeface="+mj-lt"/>
          </a:endParaRPr>
        </a:p>
      </dgm:t>
    </dgm:pt>
    <dgm:pt modelId="{1E9CF8BF-0804-4FDC-A6A2-5FEBBE6D9F99}">
      <dgm:prSet phldrT="[Texto]" custT="1"/>
      <dgm:spPr/>
      <dgm:t>
        <a:bodyPr/>
        <a:lstStyle/>
        <a:p>
          <a:r>
            <a:rPr lang="es-CO" sz="1000" b="1" i="0" kern="1200" dirty="0">
              <a:solidFill>
                <a:schemeClr val="bg1"/>
              </a:solidFill>
              <a:latin typeface="+mj-lt"/>
            </a:rPr>
            <a:t>DECRETO 785 DE 2005</a:t>
          </a:r>
          <a:endParaRPr lang="es-CO" sz="1000" b="0" i="0" kern="1200" dirty="0">
            <a:solidFill>
              <a:schemeClr val="bg1"/>
            </a:solidFill>
            <a:latin typeface="+mj-lt"/>
          </a:endParaRPr>
        </a:p>
        <a:p>
          <a:endParaRPr lang="es-ES" sz="1000" b="0" i="0" kern="1200" dirty="0">
            <a:solidFill>
              <a:prstClr val="black"/>
            </a:solidFill>
            <a:latin typeface="+mj-lt"/>
            <a:ea typeface="+mn-ea"/>
            <a:cs typeface="+mn-cs"/>
          </a:endParaRPr>
        </a:p>
        <a:p>
          <a:endParaRPr lang="es-ES" sz="1000" b="0" i="0" kern="1200" dirty="0">
            <a:solidFill>
              <a:prstClr val="black"/>
            </a:solidFill>
            <a:latin typeface="+mj-lt"/>
            <a:ea typeface="+mn-ea"/>
            <a:cs typeface="+mn-cs"/>
          </a:endParaRPr>
        </a:p>
        <a:p>
          <a:r>
            <a:rPr lang="es-ES" sz="1000" b="0" i="0" kern="1200" dirty="0">
              <a:solidFill>
                <a:prstClr val="black"/>
              </a:solidFill>
              <a:latin typeface="+mj-lt"/>
              <a:ea typeface="+mn-ea"/>
              <a:cs typeface="+mn-cs"/>
            </a:rPr>
            <a:t>Por el cual se establece el sistema de nomenclatura y clasificación y de funciones y requisitos generales de los empleos de las entidades territoriales que se regulan por las disposiciones de la Ley </a:t>
          </a:r>
          <a:r>
            <a:rPr lang="es-ES" sz="1000" b="0" i="0" kern="1200" dirty="0">
              <a:solidFill>
                <a:prstClr val="black"/>
              </a:solidFill>
              <a:latin typeface="+mj-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909</a:t>
          </a:r>
          <a:r>
            <a:rPr lang="es-ES" sz="1000" b="0" i="0" kern="1200" dirty="0">
              <a:solidFill>
                <a:prstClr val="black"/>
              </a:solidFill>
              <a:latin typeface="+mj-lt"/>
              <a:ea typeface="+mn-ea"/>
              <a:cs typeface="+mn-cs"/>
            </a:rPr>
            <a:t> de 2004</a:t>
          </a:r>
          <a:endParaRPr lang="es-CO" sz="1000" b="1" i="0" kern="1200" dirty="0">
            <a:solidFill>
              <a:prstClr val="black"/>
            </a:solidFill>
            <a:latin typeface="+mj-lt"/>
            <a:ea typeface="+mn-ea"/>
            <a:cs typeface="+mn-cs"/>
          </a:endParaRPr>
        </a:p>
      </dgm:t>
    </dgm:pt>
    <dgm:pt modelId="{C4BD503B-4BE2-40EB-8A44-0ABD9C1C0373}" type="parTrans" cxnId="{0A48DE20-E93C-4198-89B8-41E6AE17B615}">
      <dgm:prSet/>
      <dgm:spPr/>
      <dgm:t>
        <a:bodyPr/>
        <a:lstStyle/>
        <a:p>
          <a:endParaRPr lang="es-CO" sz="1000">
            <a:solidFill>
              <a:schemeClr val="bg1"/>
            </a:solidFill>
            <a:latin typeface="+mj-lt"/>
          </a:endParaRPr>
        </a:p>
      </dgm:t>
    </dgm:pt>
    <dgm:pt modelId="{8131AAA5-9331-486F-92DE-CDA25507302A}" type="sibTrans" cxnId="{0A48DE20-E93C-4198-89B8-41E6AE17B615}">
      <dgm:prSet/>
      <dgm:spPr/>
      <dgm:t>
        <a:bodyPr/>
        <a:lstStyle/>
        <a:p>
          <a:endParaRPr lang="es-CO" sz="1000">
            <a:solidFill>
              <a:schemeClr val="bg1"/>
            </a:solidFill>
            <a:latin typeface="+mj-lt"/>
          </a:endParaRPr>
        </a:p>
      </dgm:t>
    </dgm:pt>
    <dgm:pt modelId="{1E371BD8-0850-4481-8C67-E38A16729AE9}">
      <dgm:prSet phldrT="[Texto]" custT="1"/>
      <dgm:spPr/>
      <dgm:t>
        <a:bodyPr/>
        <a:lstStyle/>
        <a:p>
          <a:pPr marL="0" lvl="0" algn="ctr" defTabSz="488950">
            <a:lnSpc>
              <a:spcPct val="90000"/>
            </a:lnSpc>
            <a:spcBef>
              <a:spcPct val="0"/>
            </a:spcBef>
            <a:spcAft>
              <a:spcPct val="35000"/>
            </a:spcAft>
            <a:buNone/>
          </a:pPr>
          <a:endParaRPr lang="es-ES" sz="1000" b="0" i="0" kern="1200" dirty="0">
            <a:solidFill>
              <a:prstClr val="black"/>
            </a:solidFill>
            <a:latin typeface="+mj-lt"/>
            <a:ea typeface="+mn-ea"/>
            <a:cs typeface="+mn-cs"/>
          </a:endParaRPr>
        </a:p>
        <a:p>
          <a:pPr marL="0" lvl="0" algn="ctr" defTabSz="488950">
            <a:lnSpc>
              <a:spcPct val="90000"/>
            </a:lnSpc>
            <a:spcBef>
              <a:spcPct val="0"/>
            </a:spcBef>
            <a:spcAft>
              <a:spcPct val="35000"/>
            </a:spcAft>
            <a:buNone/>
          </a:pPr>
          <a:r>
            <a:rPr lang="es-CO" sz="1000" b="1" i="0" kern="1200" dirty="0">
              <a:solidFill>
                <a:prstClr val="black"/>
              </a:solidFill>
              <a:latin typeface="+mj-lt"/>
              <a:ea typeface="+mn-ea"/>
              <a:cs typeface="+mn-cs"/>
            </a:rPr>
            <a:t>DECRETO 1083 DE 2015</a:t>
          </a:r>
        </a:p>
        <a:p>
          <a:pPr marL="0" lvl="0" algn="ctr" defTabSz="488950">
            <a:lnSpc>
              <a:spcPct val="90000"/>
            </a:lnSpc>
            <a:spcBef>
              <a:spcPct val="0"/>
            </a:spcBef>
            <a:spcAft>
              <a:spcPct val="35000"/>
            </a:spcAft>
          </a:pPr>
          <a:endParaRPr lang="es-CO" sz="1000" b="1" i="0" kern="1200" dirty="0">
            <a:solidFill>
              <a:prstClr val="black"/>
            </a:solidFill>
            <a:latin typeface="+mj-lt"/>
            <a:ea typeface="+mn-ea"/>
            <a:cs typeface="+mn-cs"/>
          </a:endParaRPr>
        </a:p>
        <a:p>
          <a:pPr marL="0" lvl="0" algn="ctr" defTabSz="488950">
            <a:lnSpc>
              <a:spcPct val="90000"/>
            </a:lnSpc>
            <a:spcBef>
              <a:spcPct val="0"/>
            </a:spcBef>
            <a:spcAft>
              <a:spcPct val="35000"/>
            </a:spcAft>
          </a:pPr>
          <a:r>
            <a:rPr lang="es-ES" sz="1000" b="0" i="0" kern="1200" dirty="0">
              <a:solidFill>
                <a:prstClr val="black"/>
              </a:solidFill>
              <a:latin typeface="+mj-lt"/>
              <a:ea typeface="+mn-ea"/>
              <a:cs typeface="+mn-cs"/>
            </a:rPr>
            <a:t>Por medio del cual se expide el Decreto Único Reglamentario del Sector de Función Pública.</a:t>
          </a:r>
        </a:p>
        <a:p>
          <a:pPr marL="0" lvl="0" algn="ctr" defTabSz="488950">
            <a:lnSpc>
              <a:spcPct val="90000"/>
            </a:lnSpc>
            <a:spcBef>
              <a:spcPct val="0"/>
            </a:spcBef>
            <a:spcAft>
              <a:spcPct val="35000"/>
            </a:spcAft>
          </a:pPr>
          <a:endParaRPr lang="es-ES" sz="1000" b="0" i="0" kern="1200" dirty="0">
            <a:solidFill>
              <a:srgbClr val="FF0000"/>
            </a:solidFill>
            <a:latin typeface="+mj-lt"/>
            <a:ea typeface="+mn-ea"/>
            <a:cs typeface="+mn-cs"/>
          </a:endParaRPr>
        </a:p>
        <a:p>
          <a:pPr marL="0" lvl="0" algn="ctr" defTabSz="488950">
            <a:lnSpc>
              <a:spcPct val="90000"/>
            </a:lnSpc>
            <a:spcBef>
              <a:spcPct val="0"/>
            </a:spcBef>
            <a:spcAft>
              <a:spcPct val="35000"/>
            </a:spcAft>
          </a:pPr>
          <a:r>
            <a:rPr lang="es-ES" sz="1000" b="0" i="0" kern="1200" dirty="0">
              <a:solidFill>
                <a:srgbClr val="FF0000"/>
              </a:solidFill>
              <a:latin typeface="+mj-lt"/>
              <a:ea typeface="+mn-ea"/>
              <a:cs typeface="+mn-cs"/>
            </a:rPr>
            <a:t>- Requisitos y aplicabilidad</a:t>
          </a:r>
          <a:endParaRPr lang="es-CO" sz="1000" b="0" i="0" kern="1200" dirty="0">
            <a:solidFill>
              <a:srgbClr val="FF0000"/>
            </a:solidFill>
            <a:latin typeface="+mj-lt"/>
            <a:ea typeface="+mn-ea"/>
            <a:cs typeface="+mn-cs"/>
          </a:endParaRPr>
        </a:p>
      </dgm:t>
    </dgm:pt>
    <dgm:pt modelId="{7ABFDDC3-72C7-4B36-B40D-95A39B358451}" type="parTrans" cxnId="{CDAD476B-F4BF-483E-A18B-A08C28312B1F}">
      <dgm:prSet/>
      <dgm:spPr/>
      <dgm:t>
        <a:bodyPr/>
        <a:lstStyle/>
        <a:p>
          <a:endParaRPr lang="es-CO" sz="1000">
            <a:solidFill>
              <a:schemeClr val="bg1"/>
            </a:solidFill>
            <a:latin typeface="+mj-lt"/>
          </a:endParaRPr>
        </a:p>
      </dgm:t>
    </dgm:pt>
    <dgm:pt modelId="{09E2D5BF-50F2-4EC2-A2BA-02926DF1F326}" type="sibTrans" cxnId="{CDAD476B-F4BF-483E-A18B-A08C28312B1F}">
      <dgm:prSet/>
      <dgm:spPr/>
      <dgm:t>
        <a:bodyPr/>
        <a:lstStyle/>
        <a:p>
          <a:endParaRPr lang="es-CO" sz="1000">
            <a:solidFill>
              <a:schemeClr val="bg1"/>
            </a:solidFill>
            <a:latin typeface="+mj-lt"/>
          </a:endParaRPr>
        </a:p>
      </dgm:t>
    </dgm:pt>
    <dgm:pt modelId="{858B2AED-D60E-496D-936B-80A7215255F5}">
      <dgm:prSet phldrT="[Texto]" custT="1"/>
      <dgm:spPr/>
      <dgm:t>
        <a:bodyPr/>
        <a:lstStyle/>
        <a:p>
          <a:pPr>
            <a:buNone/>
          </a:pPr>
          <a:r>
            <a:rPr lang="es-CO" sz="1000" b="1" i="0" kern="1200" dirty="0">
              <a:solidFill>
                <a:schemeClr val="bg1"/>
              </a:solidFill>
              <a:latin typeface="+mj-lt"/>
            </a:rPr>
            <a:t>RESOLUCIÓN 0667 DE 2018</a:t>
          </a:r>
        </a:p>
        <a:p>
          <a:r>
            <a:rPr lang="es-ES" sz="1000" b="1" i="0" kern="1200" dirty="0">
              <a:solidFill>
                <a:schemeClr val="bg1"/>
              </a:solidFill>
              <a:latin typeface="+mj-lt"/>
            </a:rPr>
            <a:t>-DAFP-</a:t>
          </a:r>
          <a:endParaRPr lang="es-CO" sz="1000" b="1" i="0" kern="1200" dirty="0">
            <a:solidFill>
              <a:schemeClr val="bg1"/>
            </a:solidFill>
            <a:latin typeface="+mj-lt"/>
          </a:endParaRPr>
        </a:p>
        <a:p>
          <a:endParaRPr lang="es-CO" sz="1000" b="0" i="0" kern="1200" dirty="0">
            <a:solidFill>
              <a:prstClr val="black"/>
            </a:solidFill>
            <a:latin typeface="+mj-lt"/>
            <a:ea typeface="+mn-ea"/>
            <a:cs typeface="+mn-cs"/>
          </a:endParaRPr>
        </a:p>
        <a:p>
          <a:r>
            <a:rPr lang="es-ES" sz="1000" b="0" i="0" kern="1200" dirty="0">
              <a:solidFill>
                <a:prstClr val="black"/>
              </a:solidFill>
              <a:latin typeface="+mj-lt"/>
              <a:ea typeface="+mn-ea"/>
              <a:cs typeface="+mn-cs"/>
            </a:rPr>
            <a:t>Por medio de la cual se adopta el catálogo de competencias funcionales para las áreas o procesos transversales de las entidades públicas</a:t>
          </a:r>
        </a:p>
        <a:p>
          <a:pPr>
            <a:buNone/>
          </a:pPr>
          <a:endParaRPr lang="es-CO" sz="1000" b="0" i="0" kern="1200" dirty="0">
            <a:solidFill>
              <a:prstClr val="black"/>
            </a:solidFill>
            <a:latin typeface="+mj-lt"/>
            <a:ea typeface="+mn-ea"/>
            <a:cs typeface="+mn-cs"/>
          </a:endParaRPr>
        </a:p>
      </dgm:t>
    </dgm:pt>
    <dgm:pt modelId="{F8571E5A-D41B-41A8-AF1F-1EC29634D59F}" type="parTrans" cxnId="{020B7E5D-5BAF-47A1-993A-2E6542770613}">
      <dgm:prSet/>
      <dgm:spPr/>
      <dgm:t>
        <a:bodyPr/>
        <a:lstStyle/>
        <a:p>
          <a:endParaRPr lang="es-CO" sz="1000">
            <a:latin typeface="+mj-lt"/>
          </a:endParaRPr>
        </a:p>
      </dgm:t>
    </dgm:pt>
    <dgm:pt modelId="{1B696B13-FE8D-472E-89DC-EB66E81B757F}" type="sibTrans" cxnId="{020B7E5D-5BAF-47A1-993A-2E6542770613}">
      <dgm:prSet/>
      <dgm:spPr/>
      <dgm:t>
        <a:bodyPr/>
        <a:lstStyle/>
        <a:p>
          <a:endParaRPr lang="es-CO" sz="1000">
            <a:latin typeface="+mj-lt"/>
          </a:endParaRPr>
        </a:p>
      </dgm:t>
    </dgm:pt>
    <dgm:pt modelId="{6FB6C4D9-0CD0-4796-9243-46BCF754E127}">
      <dgm:prSet phldrT="[Texto]" custT="1"/>
      <dgm:spPr/>
      <dgm:t>
        <a:bodyPr/>
        <a:lstStyle/>
        <a:p>
          <a:pPr marL="0" lvl="0" algn="ctr" defTabSz="488950">
            <a:lnSpc>
              <a:spcPct val="90000"/>
            </a:lnSpc>
            <a:spcBef>
              <a:spcPct val="0"/>
            </a:spcBef>
            <a:spcAft>
              <a:spcPct val="35000"/>
            </a:spcAft>
            <a:buNone/>
          </a:pPr>
          <a:r>
            <a:rPr lang="es-CO" sz="1000" b="1" i="0" kern="1200" dirty="0">
              <a:solidFill>
                <a:schemeClr val="bg1"/>
              </a:solidFill>
              <a:latin typeface="+mj-lt"/>
              <a:ea typeface="+mn-ea"/>
              <a:cs typeface="+mn-cs"/>
            </a:rPr>
            <a:t>DECRETO 815 DE 2018</a:t>
          </a:r>
        </a:p>
        <a:p>
          <a:pPr marL="0" lvl="0" algn="ctr" defTabSz="488950">
            <a:lnSpc>
              <a:spcPct val="90000"/>
            </a:lnSpc>
            <a:spcBef>
              <a:spcPct val="0"/>
            </a:spcBef>
            <a:spcAft>
              <a:spcPct val="35000"/>
            </a:spcAft>
            <a:buNone/>
          </a:pPr>
          <a:endParaRPr lang="es-CO" sz="1000" b="0" i="0" kern="1200" dirty="0">
            <a:solidFill>
              <a:schemeClr val="bg1"/>
            </a:solidFill>
            <a:latin typeface="+mj-lt"/>
            <a:ea typeface="+mn-ea"/>
            <a:cs typeface="+mn-cs"/>
          </a:endParaRPr>
        </a:p>
        <a:p>
          <a:pPr marL="0" lvl="0" algn="ctr" defTabSz="488950">
            <a:lnSpc>
              <a:spcPct val="90000"/>
            </a:lnSpc>
            <a:spcBef>
              <a:spcPct val="0"/>
            </a:spcBef>
            <a:spcAft>
              <a:spcPct val="35000"/>
            </a:spcAft>
            <a:buNone/>
          </a:pPr>
          <a:r>
            <a:rPr lang="es-ES" sz="1000" b="0" i="0" kern="1200" dirty="0">
              <a:solidFill>
                <a:schemeClr val="bg1"/>
              </a:solidFill>
              <a:latin typeface="+mj-lt"/>
              <a:ea typeface="+mn-ea"/>
              <a:cs typeface="+mn-cs"/>
            </a:rPr>
            <a:t>Por el cual se modifica el Decreto </a:t>
          </a:r>
          <a:r>
            <a:rPr lang="es-ES" sz="1000" b="0" i="0" kern="1200" dirty="0">
              <a:solidFill>
                <a:schemeClr val="bg1"/>
              </a:solidFill>
              <a:latin typeface="+mj-lt"/>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1083</a:t>
          </a:r>
          <a:r>
            <a:rPr lang="es-ES" sz="1000" b="0" i="0" kern="1200" dirty="0">
              <a:solidFill>
                <a:schemeClr val="bg1"/>
              </a:solidFill>
              <a:latin typeface="+mj-lt"/>
              <a:ea typeface="+mn-ea"/>
              <a:cs typeface="+mn-cs"/>
            </a:rPr>
            <a:t> de 2015, Único Reglamentario del Sector de Función Pública, en lo relacionado con las competencias laborales generales para los empleos públicos de los distintos niveles jerárquicos</a:t>
          </a:r>
          <a:endParaRPr lang="es-CO" sz="1000" b="0" i="0" kern="1200" dirty="0">
            <a:solidFill>
              <a:schemeClr val="bg1"/>
            </a:solidFill>
            <a:latin typeface="+mj-lt"/>
            <a:ea typeface="+mn-ea"/>
            <a:cs typeface="+mn-cs"/>
          </a:endParaRPr>
        </a:p>
      </dgm:t>
    </dgm:pt>
    <dgm:pt modelId="{BF2D298D-9F91-44C1-81DA-2273CF3B40AD}" type="parTrans" cxnId="{B5690C7A-D5E3-430B-A1D7-CDF126392546}">
      <dgm:prSet/>
      <dgm:spPr/>
      <dgm:t>
        <a:bodyPr/>
        <a:lstStyle/>
        <a:p>
          <a:endParaRPr lang="es-CO" sz="1000">
            <a:latin typeface="+mj-lt"/>
          </a:endParaRPr>
        </a:p>
      </dgm:t>
    </dgm:pt>
    <dgm:pt modelId="{7C4C20A0-4CA4-4A58-92B2-FDF737573176}" type="sibTrans" cxnId="{B5690C7A-D5E3-430B-A1D7-CDF126392546}">
      <dgm:prSet/>
      <dgm:spPr/>
      <dgm:t>
        <a:bodyPr/>
        <a:lstStyle/>
        <a:p>
          <a:endParaRPr lang="es-CO" sz="1000">
            <a:latin typeface="+mj-lt"/>
          </a:endParaRPr>
        </a:p>
      </dgm:t>
    </dgm:pt>
    <dgm:pt modelId="{4D762839-9C10-4E62-B61A-BA90392DA736}">
      <dgm:prSet phldrT="[Texto]" custT="1"/>
      <dgm:spPr/>
      <dgm:t>
        <a:bodyPr/>
        <a:lstStyle/>
        <a:p>
          <a:pPr>
            <a:buNone/>
          </a:pPr>
          <a:r>
            <a:rPr lang="es-ES" sz="1000" b="1" i="0" kern="1200" dirty="0">
              <a:solidFill>
                <a:schemeClr val="bg1"/>
              </a:solidFill>
              <a:latin typeface="+mj-lt"/>
              <a:ea typeface="+mn-ea"/>
              <a:cs typeface="+mn-cs"/>
            </a:rPr>
            <a:t>Circular 100-006-2023</a:t>
          </a:r>
        </a:p>
        <a:p>
          <a:pPr>
            <a:buNone/>
          </a:pPr>
          <a:r>
            <a:rPr lang="es-ES" sz="1000" b="1" i="0" kern="1200" dirty="0">
              <a:solidFill>
                <a:schemeClr val="bg1"/>
              </a:solidFill>
              <a:latin typeface="+mj-lt"/>
              <a:ea typeface="+mn-ea"/>
              <a:cs typeface="+mn-cs"/>
            </a:rPr>
            <a:t>-DAFP-</a:t>
          </a:r>
        </a:p>
        <a:p>
          <a:pPr>
            <a:buNone/>
          </a:pPr>
          <a:endParaRPr lang="es-ES" sz="1000" b="1" i="0" kern="1200" dirty="0">
            <a:solidFill>
              <a:schemeClr val="bg1"/>
            </a:solidFill>
            <a:latin typeface="+mj-lt"/>
            <a:ea typeface="+mn-ea"/>
            <a:cs typeface="+mn-cs"/>
          </a:endParaRPr>
        </a:p>
        <a:p>
          <a:pPr>
            <a:buNone/>
          </a:pPr>
          <a:r>
            <a:rPr lang="es-CO" sz="1000" b="0" i="0" kern="1200" dirty="0">
              <a:solidFill>
                <a:prstClr val="black"/>
              </a:solidFill>
              <a:latin typeface="+mj-lt"/>
              <a:ea typeface="+mn-ea"/>
              <a:cs typeface="+mn-cs"/>
            </a:rPr>
            <a:t>Lineamientos para no modificar el manual especifico de funciones y de competencias laborales una vez iniciado el concurso de méritos</a:t>
          </a:r>
          <a:endParaRPr lang="es-ES" sz="1000" b="0" i="0" kern="1200" dirty="0">
            <a:solidFill>
              <a:prstClr val="black"/>
            </a:solidFill>
            <a:latin typeface="+mj-lt"/>
            <a:ea typeface="+mn-ea"/>
            <a:cs typeface="+mn-cs"/>
          </a:endParaRPr>
        </a:p>
        <a:p>
          <a:pPr>
            <a:buNone/>
          </a:pPr>
          <a:endParaRPr lang="es-ES" sz="1000" b="1" i="0" kern="1200" dirty="0">
            <a:solidFill>
              <a:schemeClr val="bg1"/>
            </a:solidFill>
            <a:latin typeface="+mj-lt"/>
            <a:ea typeface="+mn-ea"/>
            <a:cs typeface="+mn-cs"/>
          </a:endParaRPr>
        </a:p>
        <a:p>
          <a:pPr>
            <a:buNone/>
          </a:pPr>
          <a:endParaRPr lang="es-CO" sz="1000" b="0" i="0" kern="1200" dirty="0">
            <a:solidFill>
              <a:schemeClr val="bg1"/>
            </a:solidFill>
            <a:latin typeface="+mj-lt"/>
            <a:ea typeface="+mn-ea"/>
            <a:cs typeface="+mn-cs"/>
          </a:endParaRPr>
        </a:p>
      </dgm:t>
    </dgm:pt>
    <dgm:pt modelId="{984A09FD-1F42-4581-930C-713AA746B385}" type="parTrans" cxnId="{F88C8C90-D6C4-4187-B728-49CCCB39B8E0}">
      <dgm:prSet/>
      <dgm:spPr/>
      <dgm:t>
        <a:bodyPr/>
        <a:lstStyle/>
        <a:p>
          <a:endParaRPr lang="es-CO" sz="1000">
            <a:latin typeface="+mj-lt"/>
          </a:endParaRPr>
        </a:p>
      </dgm:t>
    </dgm:pt>
    <dgm:pt modelId="{B0D2A093-F777-4F79-8AC9-EFD6366D42E7}" type="sibTrans" cxnId="{F88C8C90-D6C4-4187-B728-49CCCB39B8E0}">
      <dgm:prSet/>
      <dgm:spPr/>
      <dgm:t>
        <a:bodyPr/>
        <a:lstStyle/>
        <a:p>
          <a:endParaRPr lang="es-CO" sz="1000">
            <a:latin typeface="+mj-lt"/>
          </a:endParaRPr>
        </a:p>
      </dgm:t>
    </dgm:pt>
    <dgm:pt modelId="{B3A3574F-0FD9-400E-B10E-BBC863692947}" type="pres">
      <dgm:prSet presAssocID="{123459EA-68F4-4236-AC31-790785DFC032}" presName="Name0" presStyleCnt="0">
        <dgm:presLayoutVars>
          <dgm:dir/>
          <dgm:resizeHandles val="exact"/>
        </dgm:presLayoutVars>
      </dgm:prSet>
      <dgm:spPr/>
    </dgm:pt>
    <dgm:pt modelId="{0DA6DDFD-21E3-45AA-80A0-1492AD962BC4}" type="pres">
      <dgm:prSet presAssocID="{C2AC37F7-2462-4EF2-BD59-674BEC45D7B3}" presName="node" presStyleLbl="node1" presStyleIdx="0" presStyleCnt="7">
        <dgm:presLayoutVars>
          <dgm:bulletEnabled val="1"/>
        </dgm:presLayoutVars>
      </dgm:prSet>
      <dgm:spPr/>
    </dgm:pt>
    <dgm:pt modelId="{033C744E-CE69-47EC-B7E5-0FC1A4904323}" type="pres">
      <dgm:prSet presAssocID="{6ED708C4-5144-4C34-A68E-F978386EDFDB}" presName="sibTrans" presStyleCnt="0"/>
      <dgm:spPr/>
    </dgm:pt>
    <dgm:pt modelId="{5650FBF0-3ED8-4C02-9B1B-9913CF050615}" type="pres">
      <dgm:prSet presAssocID="{1E678B5D-7B0F-461C-BD7E-6367B659CA83}" presName="node" presStyleLbl="node1" presStyleIdx="1" presStyleCnt="7">
        <dgm:presLayoutVars>
          <dgm:bulletEnabled val="1"/>
        </dgm:presLayoutVars>
      </dgm:prSet>
      <dgm:spPr/>
    </dgm:pt>
    <dgm:pt modelId="{8D0089EF-AC4A-407F-BBE9-E187A87A7F1A}" type="pres">
      <dgm:prSet presAssocID="{92D97C16-D2BA-4A5C-9582-BF13D14D89E4}" presName="sibTrans" presStyleCnt="0"/>
      <dgm:spPr/>
    </dgm:pt>
    <dgm:pt modelId="{5298E0DD-6B43-43B3-89DB-4A5FE828A18C}" type="pres">
      <dgm:prSet presAssocID="{1E9CF8BF-0804-4FDC-A6A2-5FEBBE6D9F99}" presName="node" presStyleLbl="node1" presStyleIdx="2" presStyleCnt="7">
        <dgm:presLayoutVars>
          <dgm:bulletEnabled val="1"/>
        </dgm:presLayoutVars>
      </dgm:prSet>
      <dgm:spPr/>
    </dgm:pt>
    <dgm:pt modelId="{72D7C543-F6D9-427F-965F-C35C3647B8CF}" type="pres">
      <dgm:prSet presAssocID="{8131AAA5-9331-486F-92DE-CDA25507302A}" presName="sibTrans" presStyleCnt="0"/>
      <dgm:spPr/>
    </dgm:pt>
    <dgm:pt modelId="{D37A5737-BEBF-4EDC-A94D-F1E839F0A414}" type="pres">
      <dgm:prSet presAssocID="{1E371BD8-0850-4481-8C67-E38A16729AE9}" presName="node" presStyleLbl="node1" presStyleIdx="3" presStyleCnt="7">
        <dgm:presLayoutVars>
          <dgm:bulletEnabled val="1"/>
        </dgm:presLayoutVars>
      </dgm:prSet>
      <dgm:spPr/>
    </dgm:pt>
    <dgm:pt modelId="{DC996825-D34F-49E8-B1DF-F9ADD42D52BC}" type="pres">
      <dgm:prSet presAssocID="{09E2D5BF-50F2-4EC2-A2BA-02926DF1F326}" presName="sibTrans" presStyleCnt="0"/>
      <dgm:spPr/>
    </dgm:pt>
    <dgm:pt modelId="{4668DE98-4FB8-4161-B299-6BF49E4CA90B}" type="pres">
      <dgm:prSet presAssocID="{858B2AED-D60E-496D-936B-80A7215255F5}" presName="node" presStyleLbl="node1" presStyleIdx="4" presStyleCnt="7">
        <dgm:presLayoutVars>
          <dgm:bulletEnabled val="1"/>
        </dgm:presLayoutVars>
      </dgm:prSet>
      <dgm:spPr/>
    </dgm:pt>
    <dgm:pt modelId="{0A179BD4-087F-40C4-84FF-EBC7DA7A72C6}" type="pres">
      <dgm:prSet presAssocID="{1B696B13-FE8D-472E-89DC-EB66E81B757F}" presName="sibTrans" presStyleCnt="0"/>
      <dgm:spPr/>
    </dgm:pt>
    <dgm:pt modelId="{AC5A31FA-8B6B-4AD8-8A59-D3F6B1B347E2}" type="pres">
      <dgm:prSet presAssocID="{6FB6C4D9-0CD0-4796-9243-46BCF754E127}" presName="node" presStyleLbl="node1" presStyleIdx="5" presStyleCnt="7">
        <dgm:presLayoutVars>
          <dgm:bulletEnabled val="1"/>
        </dgm:presLayoutVars>
      </dgm:prSet>
      <dgm:spPr/>
    </dgm:pt>
    <dgm:pt modelId="{C3B071C7-95A4-4EE0-823E-FA7BE7C5A891}" type="pres">
      <dgm:prSet presAssocID="{7C4C20A0-4CA4-4A58-92B2-FDF737573176}" presName="sibTrans" presStyleCnt="0"/>
      <dgm:spPr/>
    </dgm:pt>
    <dgm:pt modelId="{37CEAE7A-D633-4E1F-921C-1D261465B00A}" type="pres">
      <dgm:prSet presAssocID="{4D762839-9C10-4E62-B61A-BA90392DA736}" presName="node" presStyleLbl="node1" presStyleIdx="6" presStyleCnt="7">
        <dgm:presLayoutVars>
          <dgm:bulletEnabled val="1"/>
        </dgm:presLayoutVars>
      </dgm:prSet>
      <dgm:spPr/>
    </dgm:pt>
  </dgm:ptLst>
  <dgm:cxnLst>
    <dgm:cxn modelId="{0A48DE20-E93C-4198-89B8-41E6AE17B615}" srcId="{123459EA-68F4-4236-AC31-790785DFC032}" destId="{1E9CF8BF-0804-4FDC-A6A2-5FEBBE6D9F99}" srcOrd="2" destOrd="0" parTransId="{C4BD503B-4BE2-40EB-8A44-0ABD9C1C0373}" sibTransId="{8131AAA5-9331-486F-92DE-CDA25507302A}"/>
    <dgm:cxn modelId="{020B7E5D-5BAF-47A1-993A-2E6542770613}" srcId="{123459EA-68F4-4236-AC31-790785DFC032}" destId="{858B2AED-D60E-496D-936B-80A7215255F5}" srcOrd="4" destOrd="0" parTransId="{F8571E5A-D41B-41A8-AF1F-1EC29634D59F}" sibTransId="{1B696B13-FE8D-472E-89DC-EB66E81B757F}"/>
    <dgm:cxn modelId="{9C965565-CF9D-4028-982B-51E62E76F594}" type="presOf" srcId="{858B2AED-D60E-496D-936B-80A7215255F5}" destId="{4668DE98-4FB8-4161-B299-6BF49E4CA90B}" srcOrd="0" destOrd="0" presId="urn:microsoft.com/office/officeart/2005/8/layout/hList6"/>
    <dgm:cxn modelId="{78BB6648-A3D7-43C5-9CD5-E8CB40BA4697}" type="presOf" srcId="{123459EA-68F4-4236-AC31-790785DFC032}" destId="{B3A3574F-0FD9-400E-B10E-BBC863692947}" srcOrd="0" destOrd="0" presId="urn:microsoft.com/office/officeart/2005/8/layout/hList6"/>
    <dgm:cxn modelId="{CDAD476B-F4BF-483E-A18B-A08C28312B1F}" srcId="{123459EA-68F4-4236-AC31-790785DFC032}" destId="{1E371BD8-0850-4481-8C67-E38A16729AE9}" srcOrd="3" destOrd="0" parTransId="{7ABFDDC3-72C7-4B36-B40D-95A39B358451}" sibTransId="{09E2D5BF-50F2-4EC2-A2BA-02926DF1F326}"/>
    <dgm:cxn modelId="{95CE7572-728E-4F38-9F2F-9E902DE63D73}" srcId="{123459EA-68F4-4236-AC31-790785DFC032}" destId="{C2AC37F7-2462-4EF2-BD59-674BEC45D7B3}" srcOrd="0" destOrd="0" parTransId="{7006F82F-4AFD-47CC-BAB7-E24613D83550}" sibTransId="{6ED708C4-5144-4C34-A68E-F978386EDFDB}"/>
    <dgm:cxn modelId="{B5690C7A-D5E3-430B-A1D7-CDF126392546}" srcId="{123459EA-68F4-4236-AC31-790785DFC032}" destId="{6FB6C4D9-0CD0-4796-9243-46BCF754E127}" srcOrd="5" destOrd="0" parTransId="{BF2D298D-9F91-44C1-81DA-2273CF3B40AD}" sibTransId="{7C4C20A0-4CA4-4A58-92B2-FDF737573176}"/>
    <dgm:cxn modelId="{F88C8C90-D6C4-4187-B728-49CCCB39B8E0}" srcId="{123459EA-68F4-4236-AC31-790785DFC032}" destId="{4D762839-9C10-4E62-B61A-BA90392DA736}" srcOrd="6" destOrd="0" parTransId="{984A09FD-1F42-4581-930C-713AA746B385}" sibTransId="{B0D2A093-F777-4F79-8AC9-EFD6366D42E7}"/>
    <dgm:cxn modelId="{0EAD7C93-6970-45DB-8EB8-766684A285E1}" type="presOf" srcId="{6FB6C4D9-0CD0-4796-9243-46BCF754E127}" destId="{AC5A31FA-8B6B-4AD8-8A59-D3F6B1B347E2}" srcOrd="0" destOrd="0" presId="urn:microsoft.com/office/officeart/2005/8/layout/hList6"/>
    <dgm:cxn modelId="{27467BA5-B5A1-4ABB-982F-BD2638F54B3B}" type="presOf" srcId="{1E678B5D-7B0F-461C-BD7E-6367B659CA83}" destId="{5650FBF0-3ED8-4C02-9B1B-9913CF050615}" srcOrd="0" destOrd="0" presId="urn:microsoft.com/office/officeart/2005/8/layout/hList6"/>
    <dgm:cxn modelId="{492503D7-184E-4654-B005-5C5D9FECA16B}" type="presOf" srcId="{4D762839-9C10-4E62-B61A-BA90392DA736}" destId="{37CEAE7A-D633-4E1F-921C-1D261465B00A}" srcOrd="0" destOrd="0" presId="urn:microsoft.com/office/officeart/2005/8/layout/hList6"/>
    <dgm:cxn modelId="{205422E5-B46F-4CCD-8F83-E4B2E63C9923}" type="presOf" srcId="{C2AC37F7-2462-4EF2-BD59-674BEC45D7B3}" destId="{0DA6DDFD-21E3-45AA-80A0-1492AD962BC4}" srcOrd="0" destOrd="0" presId="urn:microsoft.com/office/officeart/2005/8/layout/hList6"/>
    <dgm:cxn modelId="{4FF4E1EC-009C-4291-8F9D-572596639960}" type="presOf" srcId="{1E371BD8-0850-4481-8C67-E38A16729AE9}" destId="{D37A5737-BEBF-4EDC-A94D-F1E839F0A414}" srcOrd="0" destOrd="0" presId="urn:microsoft.com/office/officeart/2005/8/layout/hList6"/>
    <dgm:cxn modelId="{9B3AB2F3-2077-4F9C-8BE0-59A6DB688A4D}" type="presOf" srcId="{1E9CF8BF-0804-4FDC-A6A2-5FEBBE6D9F99}" destId="{5298E0DD-6B43-43B3-89DB-4A5FE828A18C}" srcOrd="0" destOrd="0" presId="urn:microsoft.com/office/officeart/2005/8/layout/hList6"/>
    <dgm:cxn modelId="{3FE6BCF5-7893-4471-A309-2E99B7DBCED0}" srcId="{123459EA-68F4-4236-AC31-790785DFC032}" destId="{1E678B5D-7B0F-461C-BD7E-6367B659CA83}" srcOrd="1" destOrd="0" parTransId="{AD08B13F-2F7F-4011-9BAA-9E0E0303AAB4}" sibTransId="{92D97C16-D2BA-4A5C-9582-BF13D14D89E4}"/>
    <dgm:cxn modelId="{527CE455-6F35-4B90-953B-FBE17E4A5DCA}" type="presParOf" srcId="{B3A3574F-0FD9-400E-B10E-BBC863692947}" destId="{0DA6DDFD-21E3-45AA-80A0-1492AD962BC4}" srcOrd="0" destOrd="0" presId="urn:microsoft.com/office/officeart/2005/8/layout/hList6"/>
    <dgm:cxn modelId="{66E2922C-FA0E-40B2-AE32-34729B6BAAF2}" type="presParOf" srcId="{B3A3574F-0FD9-400E-B10E-BBC863692947}" destId="{033C744E-CE69-47EC-B7E5-0FC1A4904323}" srcOrd="1" destOrd="0" presId="urn:microsoft.com/office/officeart/2005/8/layout/hList6"/>
    <dgm:cxn modelId="{550DE390-07D0-4243-ADDF-8CF63A0A3E98}" type="presParOf" srcId="{B3A3574F-0FD9-400E-B10E-BBC863692947}" destId="{5650FBF0-3ED8-4C02-9B1B-9913CF050615}" srcOrd="2" destOrd="0" presId="urn:microsoft.com/office/officeart/2005/8/layout/hList6"/>
    <dgm:cxn modelId="{F6B0E9CC-45FE-4775-B754-97DC7DAD9FE7}" type="presParOf" srcId="{B3A3574F-0FD9-400E-B10E-BBC863692947}" destId="{8D0089EF-AC4A-407F-BBE9-E187A87A7F1A}" srcOrd="3" destOrd="0" presId="urn:microsoft.com/office/officeart/2005/8/layout/hList6"/>
    <dgm:cxn modelId="{1AF9A341-6ACA-46E8-9FFB-693F1564C21F}" type="presParOf" srcId="{B3A3574F-0FD9-400E-B10E-BBC863692947}" destId="{5298E0DD-6B43-43B3-89DB-4A5FE828A18C}" srcOrd="4" destOrd="0" presId="urn:microsoft.com/office/officeart/2005/8/layout/hList6"/>
    <dgm:cxn modelId="{AF300DB6-5985-45A8-AFE2-861824CAA602}" type="presParOf" srcId="{B3A3574F-0FD9-400E-B10E-BBC863692947}" destId="{72D7C543-F6D9-427F-965F-C35C3647B8CF}" srcOrd="5" destOrd="0" presId="urn:microsoft.com/office/officeart/2005/8/layout/hList6"/>
    <dgm:cxn modelId="{DC6D54F6-A4F6-4A90-9E5A-A0CBAD9CBC9E}" type="presParOf" srcId="{B3A3574F-0FD9-400E-B10E-BBC863692947}" destId="{D37A5737-BEBF-4EDC-A94D-F1E839F0A414}" srcOrd="6" destOrd="0" presId="urn:microsoft.com/office/officeart/2005/8/layout/hList6"/>
    <dgm:cxn modelId="{CE0E39CF-7701-4CCB-A17B-FE51792AA6BA}" type="presParOf" srcId="{B3A3574F-0FD9-400E-B10E-BBC863692947}" destId="{DC996825-D34F-49E8-B1DF-F9ADD42D52BC}" srcOrd="7" destOrd="0" presId="urn:microsoft.com/office/officeart/2005/8/layout/hList6"/>
    <dgm:cxn modelId="{50D21908-064A-4DE3-BDBE-699EF57CF9C6}" type="presParOf" srcId="{B3A3574F-0FD9-400E-B10E-BBC863692947}" destId="{4668DE98-4FB8-4161-B299-6BF49E4CA90B}" srcOrd="8" destOrd="0" presId="urn:microsoft.com/office/officeart/2005/8/layout/hList6"/>
    <dgm:cxn modelId="{F5698C2F-F3E5-4C47-86E4-6A588859AD1F}" type="presParOf" srcId="{B3A3574F-0FD9-400E-B10E-BBC863692947}" destId="{0A179BD4-087F-40C4-84FF-EBC7DA7A72C6}" srcOrd="9" destOrd="0" presId="urn:microsoft.com/office/officeart/2005/8/layout/hList6"/>
    <dgm:cxn modelId="{0BAA2527-6771-4DFE-A63C-98762E3BE7EB}" type="presParOf" srcId="{B3A3574F-0FD9-400E-B10E-BBC863692947}" destId="{AC5A31FA-8B6B-4AD8-8A59-D3F6B1B347E2}" srcOrd="10" destOrd="0" presId="urn:microsoft.com/office/officeart/2005/8/layout/hList6"/>
    <dgm:cxn modelId="{D5CFA448-34D7-4422-9C6C-5AF83BB69042}" type="presParOf" srcId="{B3A3574F-0FD9-400E-B10E-BBC863692947}" destId="{C3B071C7-95A4-4EE0-823E-FA7BE7C5A891}" srcOrd="11" destOrd="0" presId="urn:microsoft.com/office/officeart/2005/8/layout/hList6"/>
    <dgm:cxn modelId="{A4AD88A0-E4C4-4D9B-A739-9AE7743883C8}" type="presParOf" srcId="{B3A3574F-0FD9-400E-B10E-BBC863692947}" destId="{37CEAE7A-D633-4E1F-921C-1D261465B00A}" srcOrd="12"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626002-4A8F-4C61-BCC5-1A6B65BC4B06}" type="doc">
      <dgm:prSet loTypeId="urn:microsoft.com/office/officeart/2005/8/layout/radial3" loCatId="cycle" qsTypeId="urn:microsoft.com/office/officeart/2005/8/quickstyle/3d1" qsCatId="3D" csTypeId="urn:microsoft.com/office/officeart/2005/8/colors/accent1_5" csCatId="accent1" phldr="1"/>
      <dgm:spPr/>
      <dgm:t>
        <a:bodyPr/>
        <a:lstStyle/>
        <a:p>
          <a:endParaRPr lang="es-CO"/>
        </a:p>
      </dgm:t>
    </dgm:pt>
    <dgm:pt modelId="{EF2F7446-8A91-4014-97DC-B0CAC59F4DB2}">
      <dgm:prSet phldrT="[Texto]"/>
      <dgm:spPr/>
      <dgm:t>
        <a:bodyPr/>
        <a:lstStyle/>
        <a:p>
          <a:r>
            <a:rPr lang="es-CO" b="1">
              <a:latin typeface="Arial" panose="020B0604020202020204" pitchFamily="34" charset="0"/>
              <a:ea typeface="Times New Roman" panose="02020603050405020304" pitchFamily="18" charset="0"/>
              <a:cs typeface="Times New Roman" panose="02020603050405020304" pitchFamily="18" charset="0"/>
            </a:rPr>
            <a:t>Pasos para el Diseño o modificación de un Manual Especifico de funciones y competencias Laborales</a:t>
          </a:r>
          <a:endParaRPr lang="es-CO" dirty="0"/>
        </a:p>
      </dgm:t>
    </dgm:pt>
    <dgm:pt modelId="{AE52DB38-74BB-4935-BEA6-EB3676BE20B8}" type="parTrans" cxnId="{0C8FB892-D085-4F54-97B6-906D3B0A2F89}">
      <dgm:prSet/>
      <dgm:spPr/>
      <dgm:t>
        <a:bodyPr/>
        <a:lstStyle/>
        <a:p>
          <a:endParaRPr lang="es-CO"/>
        </a:p>
      </dgm:t>
    </dgm:pt>
    <dgm:pt modelId="{EECF9491-D404-4194-BB70-6288DBB47B42}" type="sibTrans" cxnId="{0C8FB892-D085-4F54-97B6-906D3B0A2F89}">
      <dgm:prSet/>
      <dgm:spPr/>
      <dgm:t>
        <a:bodyPr/>
        <a:lstStyle/>
        <a:p>
          <a:endParaRPr lang="es-CO"/>
        </a:p>
      </dgm:t>
    </dgm:pt>
    <dgm:pt modelId="{F14F86A6-4C47-4CD2-BF84-881B7514016B}">
      <dgm:prSet phldrT="[Texto]"/>
      <dgm:spPr/>
      <dgm:t>
        <a:bodyPr/>
        <a:lstStyle/>
        <a:p>
          <a:pPr>
            <a:buFont typeface="+mj-lt"/>
            <a:buAutoNum type="arabicPeriod"/>
          </a:pPr>
          <a:r>
            <a:rPr lang="es-CO" dirty="0"/>
            <a:t>1. Identificar el alcance</a:t>
          </a:r>
        </a:p>
      </dgm:t>
    </dgm:pt>
    <dgm:pt modelId="{283CDD17-B8B3-48E6-BC9F-F5D29CD82B2F}" type="parTrans" cxnId="{2AA9CE86-E13D-470D-BDDE-D60B3D392D75}">
      <dgm:prSet/>
      <dgm:spPr/>
      <dgm:t>
        <a:bodyPr/>
        <a:lstStyle/>
        <a:p>
          <a:endParaRPr lang="es-CO"/>
        </a:p>
      </dgm:t>
    </dgm:pt>
    <dgm:pt modelId="{7D99A18C-237D-448D-B889-ED16592E5E15}" type="sibTrans" cxnId="{2AA9CE86-E13D-470D-BDDE-D60B3D392D75}">
      <dgm:prSet/>
      <dgm:spPr/>
      <dgm:t>
        <a:bodyPr/>
        <a:lstStyle/>
        <a:p>
          <a:endParaRPr lang="es-CO"/>
        </a:p>
      </dgm:t>
    </dgm:pt>
    <dgm:pt modelId="{967C0708-2493-4B20-BED4-E4DED86AB6B1}">
      <dgm:prSet phldrT="[Texto]"/>
      <dgm:spPr/>
      <dgm:t>
        <a:bodyPr/>
        <a:lstStyle/>
        <a:p>
          <a:pPr>
            <a:buFont typeface="+mj-lt"/>
            <a:buAutoNum type="arabicPeriod"/>
          </a:pPr>
          <a:r>
            <a:rPr lang="es-CO" dirty="0"/>
            <a:t>2. Conformar un equipo técnico y elaborar un cronograma de trabajo.</a:t>
          </a:r>
        </a:p>
      </dgm:t>
    </dgm:pt>
    <dgm:pt modelId="{01869F63-8DFA-4CD6-9AFE-D859376BFFF0}" type="parTrans" cxnId="{3156F76C-BEC3-4732-8755-9758CB23CB28}">
      <dgm:prSet/>
      <dgm:spPr/>
      <dgm:t>
        <a:bodyPr/>
        <a:lstStyle/>
        <a:p>
          <a:endParaRPr lang="es-CO"/>
        </a:p>
      </dgm:t>
    </dgm:pt>
    <dgm:pt modelId="{320E58FA-9EE5-49C5-B4ED-0AC12ECAE5A6}" type="sibTrans" cxnId="{3156F76C-BEC3-4732-8755-9758CB23CB28}">
      <dgm:prSet/>
      <dgm:spPr/>
      <dgm:t>
        <a:bodyPr/>
        <a:lstStyle/>
        <a:p>
          <a:endParaRPr lang="es-CO"/>
        </a:p>
      </dgm:t>
    </dgm:pt>
    <dgm:pt modelId="{683AA3E2-1707-4455-8298-B7EE091EC1BB}">
      <dgm:prSet phldrT="[Texto]"/>
      <dgm:spPr/>
      <dgm:t>
        <a:bodyPr/>
        <a:lstStyle/>
        <a:p>
          <a:pPr>
            <a:buFont typeface="+mj-lt"/>
            <a:buAutoNum type="arabicPeriod"/>
          </a:pPr>
          <a:r>
            <a:rPr lang="es-CO" dirty="0"/>
            <a:t>5. Aprobación y expedición </a:t>
          </a:r>
        </a:p>
      </dgm:t>
    </dgm:pt>
    <dgm:pt modelId="{40D219FB-3023-4938-9B5C-2DACBF8E8B4B}" type="parTrans" cxnId="{9560A11C-7054-4647-A874-50E40713F63D}">
      <dgm:prSet/>
      <dgm:spPr/>
      <dgm:t>
        <a:bodyPr/>
        <a:lstStyle/>
        <a:p>
          <a:endParaRPr lang="es-CO"/>
        </a:p>
      </dgm:t>
    </dgm:pt>
    <dgm:pt modelId="{5705DE57-B670-4E51-BB68-5922EFEDB7A7}" type="sibTrans" cxnId="{9560A11C-7054-4647-A874-50E40713F63D}">
      <dgm:prSet/>
      <dgm:spPr/>
      <dgm:t>
        <a:bodyPr/>
        <a:lstStyle/>
        <a:p>
          <a:endParaRPr lang="es-CO"/>
        </a:p>
      </dgm:t>
    </dgm:pt>
    <dgm:pt modelId="{FD55CA9B-2449-4CD2-98BC-F1D4532656E7}">
      <dgm:prSet phldrT="[Texto]"/>
      <dgm:spPr/>
      <dgm:t>
        <a:bodyPr/>
        <a:lstStyle/>
        <a:p>
          <a:pPr>
            <a:buFont typeface="+mj-lt"/>
            <a:buAutoNum type="arabicPeriod"/>
          </a:pPr>
          <a:r>
            <a:rPr lang="es-CO" dirty="0"/>
            <a:t>3. Realizar un diagnóstico</a:t>
          </a:r>
        </a:p>
      </dgm:t>
    </dgm:pt>
    <dgm:pt modelId="{AECFB7A3-FE0E-4CE5-84E4-0E1DFD8B64C3}" type="parTrans" cxnId="{891944A3-AADB-4801-A141-82777FF6D28A}">
      <dgm:prSet/>
      <dgm:spPr/>
      <dgm:t>
        <a:bodyPr/>
        <a:lstStyle/>
        <a:p>
          <a:endParaRPr lang="es-CO"/>
        </a:p>
      </dgm:t>
    </dgm:pt>
    <dgm:pt modelId="{69C0ED5C-1397-4E97-9F5C-57826DC9D9A4}" type="sibTrans" cxnId="{891944A3-AADB-4801-A141-82777FF6D28A}">
      <dgm:prSet/>
      <dgm:spPr/>
      <dgm:t>
        <a:bodyPr/>
        <a:lstStyle/>
        <a:p>
          <a:endParaRPr lang="es-CO"/>
        </a:p>
      </dgm:t>
    </dgm:pt>
    <dgm:pt modelId="{5729DF2C-62A1-49B2-BCBE-89EBF4D05648}">
      <dgm:prSet phldrT="[Texto]"/>
      <dgm:spPr/>
      <dgm:t>
        <a:bodyPr/>
        <a:lstStyle/>
        <a:p>
          <a:pPr>
            <a:buFont typeface="+mj-lt"/>
            <a:buAutoNum type="arabicPeriod"/>
          </a:pPr>
          <a:r>
            <a:rPr lang="es-CO" dirty="0"/>
            <a:t>4. Elaboración</a:t>
          </a:r>
        </a:p>
      </dgm:t>
    </dgm:pt>
    <dgm:pt modelId="{FB128022-EB9E-4BCC-A60A-7FAA08A62FE3}" type="parTrans" cxnId="{3CF4D7A3-354D-4B14-869F-972D37A38B21}">
      <dgm:prSet/>
      <dgm:spPr/>
      <dgm:t>
        <a:bodyPr/>
        <a:lstStyle/>
        <a:p>
          <a:endParaRPr lang="es-CO"/>
        </a:p>
      </dgm:t>
    </dgm:pt>
    <dgm:pt modelId="{38B92817-D5FF-4CA0-A586-8F8784D6B02E}" type="sibTrans" cxnId="{3CF4D7A3-354D-4B14-869F-972D37A38B21}">
      <dgm:prSet/>
      <dgm:spPr/>
      <dgm:t>
        <a:bodyPr/>
        <a:lstStyle/>
        <a:p>
          <a:endParaRPr lang="es-CO"/>
        </a:p>
      </dgm:t>
    </dgm:pt>
    <dgm:pt modelId="{EA0BFD04-8DFA-439D-9FA7-C633189A2F16}" type="pres">
      <dgm:prSet presAssocID="{40626002-4A8F-4C61-BCC5-1A6B65BC4B06}" presName="composite" presStyleCnt="0">
        <dgm:presLayoutVars>
          <dgm:chMax val="1"/>
          <dgm:dir/>
          <dgm:resizeHandles val="exact"/>
        </dgm:presLayoutVars>
      </dgm:prSet>
      <dgm:spPr/>
    </dgm:pt>
    <dgm:pt modelId="{06C9061F-24ED-4B15-8B7E-1E765D30BB1B}" type="pres">
      <dgm:prSet presAssocID="{40626002-4A8F-4C61-BCC5-1A6B65BC4B06}" presName="radial" presStyleCnt="0">
        <dgm:presLayoutVars>
          <dgm:animLvl val="ctr"/>
        </dgm:presLayoutVars>
      </dgm:prSet>
      <dgm:spPr/>
    </dgm:pt>
    <dgm:pt modelId="{F43CE76F-6B1A-47DE-A7FB-91B9D76AF200}" type="pres">
      <dgm:prSet presAssocID="{EF2F7446-8A91-4014-97DC-B0CAC59F4DB2}" presName="centerShape" presStyleLbl="vennNode1" presStyleIdx="0" presStyleCnt="6"/>
      <dgm:spPr/>
    </dgm:pt>
    <dgm:pt modelId="{BD9C808A-25FD-463B-99C0-0C65A508556E}" type="pres">
      <dgm:prSet presAssocID="{F14F86A6-4C47-4CD2-BF84-881B7514016B}" presName="node" presStyleLbl="vennNode1" presStyleIdx="1" presStyleCnt="6">
        <dgm:presLayoutVars>
          <dgm:bulletEnabled val="1"/>
        </dgm:presLayoutVars>
      </dgm:prSet>
      <dgm:spPr/>
    </dgm:pt>
    <dgm:pt modelId="{D791A096-DECD-494E-8C32-7FEDF4475C5D}" type="pres">
      <dgm:prSet presAssocID="{967C0708-2493-4B20-BED4-E4DED86AB6B1}" presName="node" presStyleLbl="vennNode1" presStyleIdx="2" presStyleCnt="6">
        <dgm:presLayoutVars>
          <dgm:bulletEnabled val="1"/>
        </dgm:presLayoutVars>
      </dgm:prSet>
      <dgm:spPr/>
    </dgm:pt>
    <dgm:pt modelId="{16F56674-C178-4396-AEC7-7BE3B59958DF}" type="pres">
      <dgm:prSet presAssocID="{FD55CA9B-2449-4CD2-98BC-F1D4532656E7}" presName="node" presStyleLbl="vennNode1" presStyleIdx="3" presStyleCnt="6">
        <dgm:presLayoutVars>
          <dgm:bulletEnabled val="1"/>
        </dgm:presLayoutVars>
      </dgm:prSet>
      <dgm:spPr/>
    </dgm:pt>
    <dgm:pt modelId="{EDBC7116-DCF9-4507-BCF7-E491876DB105}" type="pres">
      <dgm:prSet presAssocID="{5729DF2C-62A1-49B2-BCBE-89EBF4D05648}" presName="node" presStyleLbl="vennNode1" presStyleIdx="4" presStyleCnt="6">
        <dgm:presLayoutVars>
          <dgm:bulletEnabled val="1"/>
        </dgm:presLayoutVars>
      </dgm:prSet>
      <dgm:spPr/>
    </dgm:pt>
    <dgm:pt modelId="{78F9A47B-21FA-46C7-8AD0-994D5A55D3C3}" type="pres">
      <dgm:prSet presAssocID="{683AA3E2-1707-4455-8298-B7EE091EC1BB}" presName="node" presStyleLbl="vennNode1" presStyleIdx="5" presStyleCnt="6">
        <dgm:presLayoutVars>
          <dgm:bulletEnabled val="1"/>
        </dgm:presLayoutVars>
      </dgm:prSet>
      <dgm:spPr/>
    </dgm:pt>
  </dgm:ptLst>
  <dgm:cxnLst>
    <dgm:cxn modelId="{9560A11C-7054-4647-A874-50E40713F63D}" srcId="{EF2F7446-8A91-4014-97DC-B0CAC59F4DB2}" destId="{683AA3E2-1707-4455-8298-B7EE091EC1BB}" srcOrd="4" destOrd="0" parTransId="{40D219FB-3023-4938-9B5C-2DACBF8E8B4B}" sibTransId="{5705DE57-B670-4E51-BB68-5922EFEDB7A7}"/>
    <dgm:cxn modelId="{30EF091D-FA1A-403A-874C-3EF7CC12D388}" type="presOf" srcId="{EF2F7446-8A91-4014-97DC-B0CAC59F4DB2}" destId="{F43CE76F-6B1A-47DE-A7FB-91B9D76AF200}" srcOrd="0" destOrd="0" presId="urn:microsoft.com/office/officeart/2005/8/layout/radial3"/>
    <dgm:cxn modelId="{0B916F45-A28F-43BD-862F-60EFCC0DFB52}" type="presOf" srcId="{F14F86A6-4C47-4CD2-BF84-881B7514016B}" destId="{BD9C808A-25FD-463B-99C0-0C65A508556E}" srcOrd="0" destOrd="0" presId="urn:microsoft.com/office/officeart/2005/8/layout/radial3"/>
    <dgm:cxn modelId="{795DD049-A17C-4F66-AF60-DFFBB3460570}" type="presOf" srcId="{40626002-4A8F-4C61-BCC5-1A6B65BC4B06}" destId="{EA0BFD04-8DFA-439D-9FA7-C633189A2F16}" srcOrd="0" destOrd="0" presId="urn:microsoft.com/office/officeart/2005/8/layout/radial3"/>
    <dgm:cxn modelId="{3156F76C-BEC3-4732-8755-9758CB23CB28}" srcId="{EF2F7446-8A91-4014-97DC-B0CAC59F4DB2}" destId="{967C0708-2493-4B20-BED4-E4DED86AB6B1}" srcOrd="1" destOrd="0" parTransId="{01869F63-8DFA-4CD6-9AFE-D859376BFFF0}" sibTransId="{320E58FA-9EE5-49C5-B4ED-0AC12ECAE5A6}"/>
    <dgm:cxn modelId="{3B13136D-DB52-456D-875C-F2D794AFAA48}" type="presOf" srcId="{FD55CA9B-2449-4CD2-98BC-F1D4532656E7}" destId="{16F56674-C178-4396-AEC7-7BE3B59958DF}" srcOrd="0" destOrd="0" presId="urn:microsoft.com/office/officeart/2005/8/layout/radial3"/>
    <dgm:cxn modelId="{2AA9CE86-E13D-470D-BDDE-D60B3D392D75}" srcId="{EF2F7446-8A91-4014-97DC-B0CAC59F4DB2}" destId="{F14F86A6-4C47-4CD2-BF84-881B7514016B}" srcOrd="0" destOrd="0" parTransId="{283CDD17-B8B3-48E6-BC9F-F5D29CD82B2F}" sibTransId="{7D99A18C-237D-448D-B889-ED16592E5E15}"/>
    <dgm:cxn modelId="{0C8FB892-D085-4F54-97B6-906D3B0A2F89}" srcId="{40626002-4A8F-4C61-BCC5-1A6B65BC4B06}" destId="{EF2F7446-8A91-4014-97DC-B0CAC59F4DB2}" srcOrd="0" destOrd="0" parTransId="{AE52DB38-74BB-4935-BEA6-EB3676BE20B8}" sibTransId="{EECF9491-D404-4194-BB70-6288DBB47B42}"/>
    <dgm:cxn modelId="{891944A3-AADB-4801-A141-82777FF6D28A}" srcId="{EF2F7446-8A91-4014-97DC-B0CAC59F4DB2}" destId="{FD55CA9B-2449-4CD2-98BC-F1D4532656E7}" srcOrd="2" destOrd="0" parTransId="{AECFB7A3-FE0E-4CE5-84E4-0E1DFD8B64C3}" sibTransId="{69C0ED5C-1397-4E97-9F5C-57826DC9D9A4}"/>
    <dgm:cxn modelId="{3CF4D7A3-354D-4B14-869F-972D37A38B21}" srcId="{EF2F7446-8A91-4014-97DC-B0CAC59F4DB2}" destId="{5729DF2C-62A1-49B2-BCBE-89EBF4D05648}" srcOrd="3" destOrd="0" parTransId="{FB128022-EB9E-4BCC-A60A-7FAA08A62FE3}" sibTransId="{38B92817-D5FF-4CA0-A586-8F8784D6B02E}"/>
    <dgm:cxn modelId="{40CF7AA4-2D51-4599-80B6-B2B644C3E763}" type="presOf" srcId="{683AA3E2-1707-4455-8298-B7EE091EC1BB}" destId="{78F9A47B-21FA-46C7-8AD0-994D5A55D3C3}" srcOrd="0" destOrd="0" presId="urn:microsoft.com/office/officeart/2005/8/layout/radial3"/>
    <dgm:cxn modelId="{26C935C5-9187-427A-B73A-85612687A796}" type="presOf" srcId="{5729DF2C-62A1-49B2-BCBE-89EBF4D05648}" destId="{EDBC7116-DCF9-4507-BCF7-E491876DB105}" srcOrd="0" destOrd="0" presId="urn:microsoft.com/office/officeart/2005/8/layout/radial3"/>
    <dgm:cxn modelId="{3CD1AFE2-DECA-4921-BFEE-C7B782E10907}" type="presOf" srcId="{967C0708-2493-4B20-BED4-E4DED86AB6B1}" destId="{D791A096-DECD-494E-8C32-7FEDF4475C5D}" srcOrd="0" destOrd="0" presId="urn:microsoft.com/office/officeart/2005/8/layout/radial3"/>
    <dgm:cxn modelId="{D899C0FE-1A07-4492-AC49-E9CF831F2941}" type="presParOf" srcId="{EA0BFD04-8DFA-439D-9FA7-C633189A2F16}" destId="{06C9061F-24ED-4B15-8B7E-1E765D30BB1B}" srcOrd="0" destOrd="0" presId="urn:microsoft.com/office/officeart/2005/8/layout/radial3"/>
    <dgm:cxn modelId="{A3D332E8-6162-459F-A486-C741E0A4338B}" type="presParOf" srcId="{06C9061F-24ED-4B15-8B7E-1E765D30BB1B}" destId="{F43CE76F-6B1A-47DE-A7FB-91B9D76AF200}" srcOrd="0" destOrd="0" presId="urn:microsoft.com/office/officeart/2005/8/layout/radial3"/>
    <dgm:cxn modelId="{608CE9BA-BA77-4447-A347-ECF4EBD002B4}" type="presParOf" srcId="{06C9061F-24ED-4B15-8B7E-1E765D30BB1B}" destId="{BD9C808A-25FD-463B-99C0-0C65A508556E}" srcOrd="1" destOrd="0" presId="urn:microsoft.com/office/officeart/2005/8/layout/radial3"/>
    <dgm:cxn modelId="{BF2351C1-12B8-4568-BD45-7A9469C20AA9}" type="presParOf" srcId="{06C9061F-24ED-4B15-8B7E-1E765D30BB1B}" destId="{D791A096-DECD-494E-8C32-7FEDF4475C5D}" srcOrd="2" destOrd="0" presId="urn:microsoft.com/office/officeart/2005/8/layout/radial3"/>
    <dgm:cxn modelId="{08E2A9F1-FEC1-4F23-8613-7BB3FEE526DB}" type="presParOf" srcId="{06C9061F-24ED-4B15-8B7E-1E765D30BB1B}" destId="{16F56674-C178-4396-AEC7-7BE3B59958DF}" srcOrd="3" destOrd="0" presId="urn:microsoft.com/office/officeart/2005/8/layout/radial3"/>
    <dgm:cxn modelId="{D578F8A9-8EFC-472C-8EE9-B089EE45E135}" type="presParOf" srcId="{06C9061F-24ED-4B15-8B7E-1E765D30BB1B}" destId="{EDBC7116-DCF9-4507-BCF7-E491876DB105}" srcOrd="4" destOrd="0" presId="urn:microsoft.com/office/officeart/2005/8/layout/radial3"/>
    <dgm:cxn modelId="{39F6CD93-C119-43C4-83D1-078249D74071}" type="presParOf" srcId="{06C9061F-24ED-4B15-8B7E-1E765D30BB1B}" destId="{78F9A47B-21FA-46C7-8AD0-994D5A55D3C3}" srcOrd="5"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6F52B-850C-4607-9266-732A3AB3664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CO"/>
        </a:p>
      </dgm:t>
    </dgm:pt>
    <dgm:pt modelId="{9189CFC2-A432-4F42-900B-E15774871070}">
      <dgm:prSet phldrT="[Texto]"/>
      <dgm:spPr/>
      <dgm:t>
        <a:bodyPr/>
        <a:lstStyle/>
        <a:p>
          <a:r>
            <a:rPr lang="es-ES" dirty="0">
              <a:solidFill>
                <a:schemeClr val="bg1"/>
              </a:solidFill>
              <a:latin typeface="Arial" panose="020B0604020202020204" pitchFamily="34" charset="0"/>
              <a:cs typeface="Arial" panose="020B0604020202020204" pitchFamily="34" charset="0"/>
            </a:rPr>
            <a:t>Definir</a:t>
          </a:r>
          <a:endParaRPr lang="es-CO" dirty="0">
            <a:solidFill>
              <a:schemeClr val="bg1"/>
            </a:solidFill>
            <a:latin typeface="Arial" panose="020B0604020202020204" pitchFamily="34" charset="0"/>
            <a:cs typeface="Arial" panose="020B0604020202020204" pitchFamily="34" charset="0"/>
          </a:endParaRPr>
        </a:p>
      </dgm:t>
    </dgm:pt>
    <dgm:pt modelId="{B040AF27-4877-49E2-BB30-08D7FDC8C778}" type="parTrans" cxnId="{F6C2DD51-7BF9-41DC-958E-307BFF393D5A}">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E5D53541-6ADE-43C6-9EE6-46DA34EA69D3}" type="sibTrans" cxnId="{F6C2DD51-7BF9-41DC-958E-307BFF393D5A}">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72F0F5BF-CE07-4CF0-A2A4-F948F9DFBE24}">
      <dgm:prSet phldrT="[Texto]"/>
      <dgm:spPr/>
      <dgm:t>
        <a:bodyPr/>
        <a:lstStyle/>
        <a:p>
          <a:r>
            <a:rPr lang="es-ES" dirty="0">
              <a:solidFill>
                <a:schemeClr val="bg1"/>
              </a:solidFill>
              <a:latin typeface="Arial" panose="020B0604020202020204" pitchFamily="34" charset="0"/>
              <a:cs typeface="Arial" panose="020B0604020202020204" pitchFamily="34" charset="0"/>
            </a:rPr>
            <a:t>Conceptuar</a:t>
          </a:r>
          <a:endParaRPr lang="es-CO" dirty="0">
            <a:solidFill>
              <a:schemeClr val="bg1"/>
            </a:solidFill>
            <a:latin typeface="Arial" panose="020B0604020202020204" pitchFamily="34" charset="0"/>
            <a:cs typeface="Arial" panose="020B0604020202020204" pitchFamily="34" charset="0"/>
          </a:endParaRPr>
        </a:p>
      </dgm:t>
    </dgm:pt>
    <dgm:pt modelId="{587D900C-025D-49D3-8B53-EFBC3FE7CACA}" type="parTrans" cxnId="{C678249E-3BAE-4CF4-B813-72AF9BC15421}">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A087090F-7331-4EBC-8FE2-633BBBD08417}" type="sibTrans" cxnId="{C678249E-3BAE-4CF4-B813-72AF9BC15421}">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CD7D2A87-C6DB-4259-8A5C-8C0C563806A5}">
      <dgm:prSet phldrT="[Texto]"/>
      <dgm:spPr/>
      <dgm:t>
        <a:bodyPr/>
        <a:lstStyle/>
        <a:p>
          <a:r>
            <a:rPr lang="es-ES" dirty="0">
              <a:solidFill>
                <a:schemeClr val="bg1"/>
              </a:solidFill>
              <a:latin typeface="Arial" panose="020B0604020202020204" pitchFamily="34" charset="0"/>
              <a:cs typeface="Arial" panose="020B0604020202020204" pitchFamily="34" charset="0"/>
            </a:rPr>
            <a:t>Analizar</a:t>
          </a:r>
          <a:endParaRPr lang="es-CO" dirty="0">
            <a:solidFill>
              <a:schemeClr val="bg1"/>
            </a:solidFill>
            <a:latin typeface="Arial" panose="020B0604020202020204" pitchFamily="34" charset="0"/>
            <a:cs typeface="Arial" panose="020B0604020202020204" pitchFamily="34" charset="0"/>
          </a:endParaRPr>
        </a:p>
      </dgm:t>
    </dgm:pt>
    <dgm:pt modelId="{03BA2903-2B8C-45EE-A27F-2EBA3DD3F013}" type="parTrans" cxnId="{A7EFA110-64F0-4239-8156-C5183EFBCEF8}">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E60BC6E8-6507-4645-8D5D-591CC0CFEA42}" type="sibTrans" cxnId="{A7EFA110-64F0-4239-8156-C5183EFBCEF8}">
      <dgm:prSet/>
      <dgm:spPr/>
      <dgm:t>
        <a:bodyPr/>
        <a:lstStyle/>
        <a:p>
          <a:endParaRPr lang="es-CO">
            <a:solidFill>
              <a:schemeClr val="bg1"/>
            </a:solidFill>
            <a:latin typeface="Arial" panose="020B0604020202020204" pitchFamily="34" charset="0"/>
            <a:cs typeface="Arial" panose="020B0604020202020204" pitchFamily="34" charset="0"/>
          </a:endParaRPr>
        </a:p>
      </dgm:t>
    </dgm:pt>
    <dgm:pt modelId="{64812320-0B46-43A9-92A0-AFF5218B01A2}">
      <dgm:prSet phldrT="[Texto]"/>
      <dgm:spPr/>
      <dgm:t>
        <a:bodyPr/>
        <a:lstStyle/>
        <a:p>
          <a:r>
            <a:rPr lang="es-ES" dirty="0">
              <a:solidFill>
                <a:schemeClr val="bg1"/>
              </a:solidFill>
              <a:latin typeface="Arial" panose="020B0604020202020204" pitchFamily="34" charset="0"/>
              <a:cs typeface="Arial" panose="020B0604020202020204" pitchFamily="34" charset="0"/>
            </a:rPr>
            <a:t>Consolidar</a:t>
          </a:r>
          <a:endParaRPr lang="es-CO" dirty="0">
            <a:solidFill>
              <a:schemeClr val="bg1"/>
            </a:solidFill>
            <a:latin typeface="Arial" panose="020B0604020202020204" pitchFamily="34" charset="0"/>
            <a:cs typeface="Arial" panose="020B0604020202020204" pitchFamily="34" charset="0"/>
          </a:endParaRPr>
        </a:p>
      </dgm:t>
    </dgm:pt>
    <dgm:pt modelId="{C8515355-EAEF-4DD1-926E-E8092A342E6E}" type="parTrans" cxnId="{90A047AE-1F62-429E-8FAD-490398183441}">
      <dgm:prSet/>
      <dgm:spPr/>
      <dgm:t>
        <a:bodyPr/>
        <a:lstStyle/>
        <a:p>
          <a:endParaRPr lang="es-CO">
            <a:latin typeface="Arial" panose="020B0604020202020204" pitchFamily="34" charset="0"/>
            <a:cs typeface="Arial" panose="020B0604020202020204" pitchFamily="34" charset="0"/>
          </a:endParaRPr>
        </a:p>
      </dgm:t>
    </dgm:pt>
    <dgm:pt modelId="{DA173D2E-0F1A-4BF0-8B44-977144873245}" type="sibTrans" cxnId="{90A047AE-1F62-429E-8FAD-490398183441}">
      <dgm:prSet/>
      <dgm:spPr/>
      <dgm:t>
        <a:bodyPr/>
        <a:lstStyle/>
        <a:p>
          <a:endParaRPr lang="es-CO">
            <a:latin typeface="Arial" panose="020B0604020202020204" pitchFamily="34" charset="0"/>
            <a:cs typeface="Arial" panose="020B0604020202020204" pitchFamily="34" charset="0"/>
          </a:endParaRPr>
        </a:p>
      </dgm:t>
    </dgm:pt>
    <dgm:pt modelId="{B41F1F52-FF27-41D4-884D-CE8E4BAD4AE7}" type="pres">
      <dgm:prSet presAssocID="{E666F52B-850C-4607-9266-732A3AB36649}" presName="rootnode" presStyleCnt="0">
        <dgm:presLayoutVars>
          <dgm:chMax/>
          <dgm:chPref/>
          <dgm:dir/>
          <dgm:animLvl val="lvl"/>
        </dgm:presLayoutVars>
      </dgm:prSet>
      <dgm:spPr/>
    </dgm:pt>
    <dgm:pt modelId="{AC836130-E3C2-43BD-8475-35D2A25B4023}" type="pres">
      <dgm:prSet presAssocID="{9189CFC2-A432-4F42-900B-E15774871070}" presName="composite" presStyleCnt="0"/>
      <dgm:spPr/>
    </dgm:pt>
    <dgm:pt modelId="{CDD9E9ED-7F14-4B4E-8E00-5B188FE876BB}" type="pres">
      <dgm:prSet presAssocID="{9189CFC2-A432-4F42-900B-E15774871070}" presName="LShape" presStyleLbl="alignNode1" presStyleIdx="0" presStyleCnt="7"/>
      <dgm:spPr/>
    </dgm:pt>
    <dgm:pt modelId="{9E1E47DF-9BA7-4B35-BC52-D133367666F8}" type="pres">
      <dgm:prSet presAssocID="{9189CFC2-A432-4F42-900B-E15774871070}" presName="ParentText" presStyleLbl="revTx" presStyleIdx="0" presStyleCnt="4">
        <dgm:presLayoutVars>
          <dgm:chMax val="0"/>
          <dgm:chPref val="0"/>
          <dgm:bulletEnabled val="1"/>
        </dgm:presLayoutVars>
      </dgm:prSet>
      <dgm:spPr/>
    </dgm:pt>
    <dgm:pt modelId="{046B0B6B-B8B5-41C7-A6F8-0EDB648A8430}" type="pres">
      <dgm:prSet presAssocID="{9189CFC2-A432-4F42-900B-E15774871070}" presName="Triangle" presStyleLbl="alignNode1" presStyleIdx="1" presStyleCnt="7"/>
      <dgm:spPr/>
    </dgm:pt>
    <dgm:pt modelId="{C03C7E21-FC77-4ED4-BF87-C7076DA7DA54}" type="pres">
      <dgm:prSet presAssocID="{E5D53541-6ADE-43C6-9EE6-46DA34EA69D3}" presName="sibTrans" presStyleCnt="0"/>
      <dgm:spPr/>
    </dgm:pt>
    <dgm:pt modelId="{58C358D9-8AA8-43B1-8832-1D401F3B1DA9}" type="pres">
      <dgm:prSet presAssocID="{E5D53541-6ADE-43C6-9EE6-46DA34EA69D3}" presName="space" presStyleCnt="0"/>
      <dgm:spPr/>
    </dgm:pt>
    <dgm:pt modelId="{9279D20A-C8F6-4C90-BCF8-41C588403224}" type="pres">
      <dgm:prSet presAssocID="{72F0F5BF-CE07-4CF0-A2A4-F948F9DFBE24}" presName="composite" presStyleCnt="0"/>
      <dgm:spPr/>
    </dgm:pt>
    <dgm:pt modelId="{EE5880BB-CDC3-4005-9716-CC657ED9582C}" type="pres">
      <dgm:prSet presAssocID="{72F0F5BF-CE07-4CF0-A2A4-F948F9DFBE24}" presName="LShape" presStyleLbl="alignNode1" presStyleIdx="2" presStyleCnt="7"/>
      <dgm:spPr/>
    </dgm:pt>
    <dgm:pt modelId="{3D4ED889-11E7-43F0-843A-39A562701C28}" type="pres">
      <dgm:prSet presAssocID="{72F0F5BF-CE07-4CF0-A2A4-F948F9DFBE24}" presName="ParentText" presStyleLbl="revTx" presStyleIdx="1" presStyleCnt="4">
        <dgm:presLayoutVars>
          <dgm:chMax val="0"/>
          <dgm:chPref val="0"/>
          <dgm:bulletEnabled val="1"/>
        </dgm:presLayoutVars>
      </dgm:prSet>
      <dgm:spPr/>
    </dgm:pt>
    <dgm:pt modelId="{AFF83BB5-EB42-42D3-B1AD-A74C1E584C35}" type="pres">
      <dgm:prSet presAssocID="{72F0F5BF-CE07-4CF0-A2A4-F948F9DFBE24}" presName="Triangle" presStyleLbl="alignNode1" presStyleIdx="3" presStyleCnt="7"/>
      <dgm:spPr/>
    </dgm:pt>
    <dgm:pt modelId="{8ECC8244-E30D-4107-B2E2-5AF118BBA956}" type="pres">
      <dgm:prSet presAssocID="{A087090F-7331-4EBC-8FE2-633BBBD08417}" presName="sibTrans" presStyleCnt="0"/>
      <dgm:spPr/>
    </dgm:pt>
    <dgm:pt modelId="{4D6704FD-112A-45E9-A52C-16452495261E}" type="pres">
      <dgm:prSet presAssocID="{A087090F-7331-4EBC-8FE2-633BBBD08417}" presName="space" presStyleCnt="0"/>
      <dgm:spPr/>
    </dgm:pt>
    <dgm:pt modelId="{903B9264-EEE7-407B-9E16-06FBD1D6B008}" type="pres">
      <dgm:prSet presAssocID="{CD7D2A87-C6DB-4259-8A5C-8C0C563806A5}" presName="composite" presStyleCnt="0"/>
      <dgm:spPr/>
    </dgm:pt>
    <dgm:pt modelId="{599544E6-5B20-44CE-8298-35C943998CEE}" type="pres">
      <dgm:prSet presAssocID="{CD7D2A87-C6DB-4259-8A5C-8C0C563806A5}" presName="LShape" presStyleLbl="alignNode1" presStyleIdx="4" presStyleCnt="7"/>
      <dgm:spPr/>
    </dgm:pt>
    <dgm:pt modelId="{961F952A-775E-471E-BEFD-65DD0D68713C}" type="pres">
      <dgm:prSet presAssocID="{CD7D2A87-C6DB-4259-8A5C-8C0C563806A5}" presName="ParentText" presStyleLbl="revTx" presStyleIdx="2" presStyleCnt="4">
        <dgm:presLayoutVars>
          <dgm:chMax val="0"/>
          <dgm:chPref val="0"/>
          <dgm:bulletEnabled val="1"/>
        </dgm:presLayoutVars>
      </dgm:prSet>
      <dgm:spPr/>
    </dgm:pt>
    <dgm:pt modelId="{B164368E-9315-4E1C-9B2E-2AAD69660E1B}" type="pres">
      <dgm:prSet presAssocID="{CD7D2A87-C6DB-4259-8A5C-8C0C563806A5}" presName="Triangle" presStyleLbl="alignNode1" presStyleIdx="5" presStyleCnt="7"/>
      <dgm:spPr/>
    </dgm:pt>
    <dgm:pt modelId="{B42BAA2E-8927-4FDC-B68D-1B9ED96BE083}" type="pres">
      <dgm:prSet presAssocID="{E60BC6E8-6507-4645-8D5D-591CC0CFEA42}" presName="sibTrans" presStyleCnt="0"/>
      <dgm:spPr/>
    </dgm:pt>
    <dgm:pt modelId="{E1344D55-3D42-4EF6-8F7F-2A7A38BA53F4}" type="pres">
      <dgm:prSet presAssocID="{E60BC6E8-6507-4645-8D5D-591CC0CFEA42}" presName="space" presStyleCnt="0"/>
      <dgm:spPr/>
    </dgm:pt>
    <dgm:pt modelId="{DDCCE019-5F56-43D5-9518-8345AC342648}" type="pres">
      <dgm:prSet presAssocID="{64812320-0B46-43A9-92A0-AFF5218B01A2}" presName="composite" presStyleCnt="0"/>
      <dgm:spPr/>
    </dgm:pt>
    <dgm:pt modelId="{A647BBF5-3FB3-4F5A-9A26-681CF78C4237}" type="pres">
      <dgm:prSet presAssocID="{64812320-0B46-43A9-92A0-AFF5218B01A2}" presName="LShape" presStyleLbl="alignNode1" presStyleIdx="6" presStyleCnt="7"/>
      <dgm:spPr/>
    </dgm:pt>
    <dgm:pt modelId="{BE0A346E-1F28-4F6C-A266-CE091AE1CD05}" type="pres">
      <dgm:prSet presAssocID="{64812320-0B46-43A9-92A0-AFF5218B01A2}" presName="ParentText" presStyleLbl="revTx" presStyleIdx="3" presStyleCnt="4">
        <dgm:presLayoutVars>
          <dgm:chMax val="0"/>
          <dgm:chPref val="0"/>
          <dgm:bulletEnabled val="1"/>
        </dgm:presLayoutVars>
      </dgm:prSet>
      <dgm:spPr/>
    </dgm:pt>
  </dgm:ptLst>
  <dgm:cxnLst>
    <dgm:cxn modelId="{A7EFA110-64F0-4239-8156-C5183EFBCEF8}" srcId="{E666F52B-850C-4607-9266-732A3AB36649}" destId="{CD7D2A87-C6DB-4259-8A5C-8C0C563806A5}" srcOrd="2" destOrd="0" parTransId="{03BA2903-2B8C-45EE-A27F-2EBA3DD3F013}" sibTransId="{E60BC6E8-6507-4645-8D5D-591CC0CFEA42}"/>
    <dgm:cxn modelId="{88059340-51D5-4A52-BBB6-9FE46BC669EA}" type="presOf" srcId="{64812320-0B46-43A9-92A0-AFF5218B01A2}" destId="{BE0A346E-1F28-4F6C-A266-CE091AE1CD05}" srcOrd="0" destOrd="0" presId="urn:microsoft.com/office/officeart/2009/3/layout/StepUpProcess"/>
    <dgm:cxn modelId="{F6C2DD51-7BF9-41DC-958E-307BFF393D5A}" srcId="{E666F52B-850C-4607-9266-732A3AB36649}" destId="{9189CFC2-A432-4F42-900B-E15774871070}" srcOrd="0" destOrd="0" parTransId="{B040AF27-4877-49E2-BB30-08D7FDC8C778}" sibTransId="{E5D53541-6ADE-43C6-9EE6-46DA34EA69D3}"/>
    <dgm:cxn modelId="{C678249E-3BAE-4CF4-B813-72AF9BC15421}" srcId="{E666F52B-850C-4607-9266-732A3AB36649}" destId="{72F0F5BF-CE07-4CF0-A2A4-F948F9DFBE24}" srcOrd="1" destOrd="0" parTransId="{587D900C-025D-49D3-8B53-EFBC3FE7CACA}" sibTransId="{A087090F-7331-4EBC-8FE2-633BBBD08417}"/>
    <dgm:cxn modelId="{5A27CCA5-2C25-4E5B-9AF6-4C13C8B49A5E}" type="presOf" srcId="{E666F52B-850C-4607-9266-732A3AB36649}" destId="{B41F1F52-FF27-41D4-884D-CE8E4BAD4AE7}" srcOrd="0" destOrd="0" presId="urn:microsoft.com/office/officeart/2009/3/layout/StepUpProcess"/>
    <dgm:cxn modelId="{90A047AE-1F62-429E-8FAD-490398183441}" srcId="{E666F52B-850C-4607-9266-732A3AB36649}" destId="{64812320-0B46-43A9-92A0-AFF5218B01A2}" srcOrd="3" destOrd="0" parTransId="{C8515355-EAEF-4DD1-926E-E8092A342E6E}" sibTransId="{DA173D2E-0F1A-4BF0-8B44-977144873245}"/>
    <dgm:cxn modelId="{BF353EAF-B625-4D57-956C-1EC18359CBF6}" type="presOf" srcId="{9189CFC2-A432-4F42-900B-E15774871070}" destId="{9E1E47DF-9BA7-4B35-BC52-D133367666F8}" srcOrd="0" destOrd="0" presId="urn:microsoft.com/office/officeart/2009/3/layout/StepUpProcess"/>
    <dgm:cxn modelId="{B6B496C5-6FFC-472B-BAF2-959A0CEC8AE1}" type="presOf" srcId="{72F0F5BF-CE07-4CF0-A2A4-F948F9DFBE24}" destId="{3D4ED889-11E7-43F0-843A-39A562701C28}" srcOrd="0" destOrd="0" presId="urn:microsoft.com/office/officeart/2009/3/layout/StepUpProcess"/>
    <dgm:cxn modelId="{62EC0CEA-A378-4E86-85D7-3C06A3BD745F}" type="presOf" srcId="{CD7D2A87-C6DB-4259-8A5C-8C0C563806A5}" destId="{961F952A-775E-471E-BEFD-65DD0D68713C}" srcOrd="0" destOrd="0" presId="urn:microsoft.com/office/officeart/2009/3/layout/StepUpProcess"/>
    <dgm:cxn modelId="{77B319C5-15F1-4AFF-8CFF-1EB2EA00F231}" type="presParOf" srcId="{B41F1F52-FF27-41D4-884D-CE8E4BAD4AE7}" destId="{AC836130-E3C2-43BD-8475-35D2A25B4023}" srcOrd="0" destOrd="0" presId="urn:microsoft.com/office/officeart/2009/3/layout/StepUpProcess"/>
    <dgm:cxn modelId="{92D2658E-6EA8-4FA2-95CA-3B9A233402EC}" type="presParOf" srcId="{AC836130-E3C2-43BD-8475-35D2A25B4023}" destId="{CDD9E9ED-7F14-4B4E-8E00-5B188FE876BB}" srcOrd="0" destOrd="0" presId="urn:microsoft.com/office/officeart/2009/3/layout/StepUpProcess"/>
    <dgm:cxn modelId="{C26CD82D-D4C3-444B-880C-029C2C399E8E}" type="presParOf" srcId="{AC836130-E3C2-43BD-8475-35D2A25B4023}" destId="{9E1E47DF-9BA7-4B35-BC52-D133367666F8}" srcOrd="1" destOrd="0" presId="urn:microsoft.com/office/officeart/2009/3/layout/StepUpProcess"/>
    <dgm:cxn modelId="{E17F5FC2-7A0D-42D0-88A9-C137A44B96BD}" type="presParOf" srcId="{AC836130-E3C2-43BD-8475-35D2A25B4023}" destId="{046B0B6B-B8B5-41C7-A6F8-0EDB648A8430}" srcOrd="2" destOrd="0" presId="urn:microsoft.com/office/officeart/2009/3/layout/StepUpProcess"/>
    <dgm:cxn modelId="{33002AB6-7C13-434D-8735-C60C2FAADFA1}" type="presParOf" srcId="{B41F1F52-FF27-41D4-884D-CE8E4BAD4AE7}" destId="{C03C7E21-FC77-4ED4-BF87-C7076DA7DA54}" srcOrd="1" destOrd="0" presId="urn:microsoft.com/office/officeart/2009/3/layout/StepUpProcess"/>
    <dgm:cxn modelId="{7FDF53B9-7D93-43AE-86DF-3161EA8B9D5F}" type="presParOf" srcId="{C03C7E21-FC77-4ED4-BF87-C7076DA7DA54}" destId="{58C358D9-8AA8-43B1-8832-1D401F3B1DA9}" srcOrd="0" destOrd="0" presId="urn:microsoft.com/office/officeart/2009/3/layout/StepUpProcess"/>
    <dgm:cxn modelId="{BCE170E3-80BF-43B7-8A30-D07B6600D07D}" type="presParOf" srcId="{B41F1F52-FF27-41D4-884D-CE8E4BAD4AE7}" destId="{9279D20A-C8F6-4C90-BCF8-41C588403224}" srcOrd="2" destOrd="0" presId="urn:microsoft.com/office/officeart/2009/3/layout/StepUpProcess"/>
    <dgm:cxn modelId="{F74A9615-53BE-4A6E-B6B1-D7223D346E79}" type="presParOf" srcId="{9279D20A-C8F6-4C90-BCF8-41C588403224}" destId="{EE5880BB-CDC3-4005-9716-CC657ED9582C}" srcOrd="0" destOrd="0" presId="urn:microsoft.com/office/officeart/2009/3/layout/StepUpProcess"/>
    <dgm:cxn modelId="{C397AC26-F4F7-47D2-8E8B-E50AA89C48C2}" type="presParOf" srcId="{9279D20A-C8F6-4C90-BCF8-41C588403224}" destId="{3D4ED889-11E7-43F0-843A-39A562701C28}" srcOrd="1" destOrd="0" presId="urn:microsoft.com/office/officeart/2009/3/layout/StepUpProcess"/>
    <dgm:cxn modelId="{87228F0D-7301-404E-8431-4ECCB60460BF}" type="presParOf" srcId="{9279D20A-C8F6-4C90-BCF8-41C588403224}" destId="{AFF83BB5-EB42-42D3-B1AD-A74C1E584C35}" srcOrd="2" destOrd="0" presId="urn:microsoft.com/office/officeart/2009/3/layout/StepUpProcess"/>
    <dgm:cxn modelId="{17E77F1F-0A18-430D-BA19-A394E0AAA153}" type="presParOf" srcId="{B41F1F52-FF27-41D4-884D-CE8E4BAD4AE7}" destId="{8ECC8244-E30D-4107-B2E2-5AF118BBA956}" srcOrd="3" destOrd="0" presId="urn:microsoft.com/office/officeart/2009/3/layout/StepUpProcess"/>
    <dgm:cxn modelId="{E58B5EE5-9E48-45B5-B64B-EC8B628A4B29}" type="presParOf" srcId="{8ECC8244-E30D-4107-B2E2-5AF118BBA956}" destId="{4D6704FD-112A-45E9-A52C-16452495261E}" srcOrd="0" destOrd="0" presId="urn:microsoft.com/office/officeart/2009/3/layout/StepUpProcess"/>
    <dgm:cxn modelId="{FF9A107E-0F31-41A8-9745-BE529E18CDF6}" type="presParOf" srcId="{B41F1F52-FF27-41D4-884D-CE8E4BAD4AE7}" destId="{903B9264-EEE7-407B-9E16-06FBD1D6B008}" srcOrd="4" destOrd="0" presId="urn:microsoft.com/office/officeart/2009/3/layout/StepUpProcess"/>
    <dgm:cxn modelId="{C1D2CED9-5CA0-4E95-81E6-5CBA712476EF}" type="presParOf" srcId="{903B9264-EEE7-407B-9E16-06FBD1D6B008}" destId="{599544E6-5B20-44CE-8298-35C943998CEE}" srcOrd="0" destOrd="0" presId="urn:microsoft.com/office/officeart/2009/3/layout/StepUpProcess"/>
    <dgm:cxn modelId="{34969DCB-B87E-4911-B3F2-49634F20F844}" type="presParOf" srcId="{903B9264-EEE7-407B-9E16-06FBD1D6B008}" destId="{961F952A-775E-471E-BEFD-65DD0D68713C}" srcOrd="1" destOrd="0" presId="urn:microsoft.com/office/officeart/2009/3/layout/StepUpProcess"/>
    <dgm:cxn modelId="{A5764977-3866-4F3D-89E0-9215539118A8}" type="presParOf" srcId="{903B9264-EEE7-407B-9E16-06FBD1D6B008}" destId="{B164368E-9315-4E1C-9B2E-2AAD69660E1B}" srcOrd="2" destOrd="0" presId="urn:microsoft.com/office/officeart/2009/3/layout/StepUpProcess"/>
    <dgm:cxn modelId="{329FF512-52DC-48FA-A09F-8880AE9C9069}" type="presParOf" srcId="{B41F1F52-FF27-41D4-884D-CE8E4BAD4AE7}" destId="{B42BAA2E-8927-4FDC-B68D-1B9ED96BE083}" srcOrd="5" destOrd="0" presId="urn:microsoft.com/office/officeart/2009/3/layout/StepUpProcess"/>
    <dgm:cxn modelId="{C93EF57C-0FE0-4C24-84D0-49FA0F0026A6}" type="presParOf" srcId="{B42BAA2E-8927-4FDC-B68D-1B9ED96BE083}" destId="{E1344D55-3D42-4EF6-8F7F-2A7A38BA53F4}" srcOrd="0" destOrd="0" presId="urn:microsoft.com/office/officeart/2009/3/layout/StepUpProcess"/>
    <dgm:cxn modelId="{DA581278-95CE-40CA-B6FB-A4BD5C727FD3}" type="presParOf" srcId="{B41F1F52-FF27-41D4-884D-CE8E4BAD4AE7}" destId="{DDCCE019-5F56-43D5-9518-8345AC342648}" srcOrd="6" destOrd="0" presId="urn:microsoft.com/office/officeart/2009/3/layout/StepUpProcess"/>
    <dgm:cxn modelId="{83EF0600-CF07-45BB-A8AA-9B70388B5604}" type="presParOf" srcId="{DDCCE019-5F56-43D5-9518-8345AC342648}" destId="{A647BBF5-3FB3-4F5A-9A26-681CF78C4237}" srcOrd="0" destOrd="0" presId="urn:microsoft.com/office/officeart/2009/3/layout/StepUpProcess"/>
    <dgm:cxn modelId="{DB210325-5D26-4A4E-A6E8-37872379F392}" type="presParOf" srcId="{DDCCE019-5F56-43D5-9518-8345AC342648}" destId="{BE0A346E-1F28-4F6C-A266-CE091AE1CD05}"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8E95AB-FC4A-4B9C-A741-C6907E5336E2}"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s-CO"/>
        </a:p>
      </dgm:t>
    </dgm:pt>
    <dgm:pt modelId="{1B7131D4-B855-4BE9-A095-DD74C1D73670}">
      <dgm:prSet phldrT="[Texto]" custT="1"/>
      <dgm:spPr/>
      <dgm:t>
        <a:bodyPr/>
        <a:lstStyle/>
        <a:p>
          <a:r>
            <a:rPr lang="es-CO" sz="800" b="1" i="1"/>
            <a:t>DECRETO 1083 DE 2015</a:t>
          </a:r>
        </a:p>
        <a:p>
          <a:endParaRPr lang="es-CO" sz="800" b="1" i="1"/>
        </a:p>
        <a:p>
          <a:r>
            <a:rPr lang="es-CO" sz="800" b="1" i="1"/>
            <a:t>ARTÍCULO 2.2.2.3.7</a:t>
          </a:r>
          <a:r>
            <a:rPr lang="es-CO" sz="800" i="1"/>
            <a:t> </a:t>
          </a:r>
          <a:r>
            <a:rPr lang="es-CO" sz="800" b="1" i="1"/>
            <a:t>Experiencia</a:t>
          </a:r>
          <a:r>
            <a:rPr lang="es-CO" sz="800" i="1"/>
            <a:t>. Se entiende por experiencia los conocimientos, las habilidades y las destrezas adquiridas o desarrolladas mediante el ejercicio de una profesión, arte u oficio.</a:t>
          </a:r>
          <a:endParaRPr lang="es-CO" sz="800" dirty="0"/>
        </a:p>
      </dgm:t>
    </dgm:pt>
    <dgm:pt modelId="{2EB1C208-DEF9-4A48-A954-E627CE5E2B7A}" type="parTrans" cxnId="{3D287CCF-C79A-4945-969A-00072571632A}">
      <dgm:prSet/>
      <dgm:spPr/>
      <dgm:t>
        <a:bodyPr/>
        <a:lstStyle/>
        <a:p>
          <a:endParaRPr lang="es-CO" sz="800">
            <a:solidFill>
              <a:schemeClr val="bg1"/>
            </a:solidFill>
          </a:endParaRPr>
        </a:p>
      </dgm:t>
    </dgm:pt>
    <dgm:pt modelId="{BBED0CD2-138B-43E7-A57C-DDC2354FDBDB}" type="sibTrans" cxnId="{3D287CCF-C79A-4945-969A-00072571632A}">
      <dgm:prSet/>
      <dgm:spPr/>
      <dgm:t>
        <a:bodyPr/>
        <a:lstStyle/>
        <a:p>
          <a:endParaRPr lang="es-CO" sz="800">
            <a:solidFill>
              <a:schemeClr val="bg1"/>
            </a:solidFill>
          </a:endParaRPr>
        </a:p>
      </dgm:t>
    </dgm:pt>
    <dgm:pt modelId="{01AAF491-94FF-417E-8E67-23625146772E}">
      <dgm:prSet phldrT="[Texto]" custT="1"/>
      <dgm:spPr/>
      <dgm:t>
        <a:bodyPr/>
        <a:lstStyle/>
        <a:p>
          <a:r>
            <a:rPr lang="es-CO" sz="1000" b="1" i="1" dirty="0"/>
            <a:t>Experiencia Profesional.</a:t>
          </a:r>
          <a:r>
            <a:rPr lang="es-CO" sz="1000" i="1" dirty="0"/>
            <a:t> Es la adquirida a partir de la terminación y aprobación del pensum académico de la respectiva formación profesional, en el ejercicio de las actividades propias de la profesión o disciplina académica exigida para el desempeño del empleo.</a:t>
          </a:r>
          <a:endParaRPr lang="es-CO" sz="1000" dirty="0"/>
        </a:p>
      </dgm:t>
    </dgm:pt>
    <dgm:pt modelId="{E0FDF7D6-A69C-408F-9E4D-98697EC1E4EA}" type="parTrans" cxnId="{FB8F5F86-90ED-466C-B0CB-95EC41CAABB1}">
      <dgm:prSet custT="1"/>
      <dgm:spPr/>
      <dgm:t>
        <a:bodyPr/>
        <a:lstStyle/>
        <a:p>
          <a:endParaRPr lang="es-CO" sz="800">
            <a:solidFill>
              <a:schemeClr val="bg1"/>
            </a:solidFill>
          </a:endParaRPr>
        </a:p>
      </dgm:t>
    </dgm:pt>
    <dgm:pt modelId="{76515452-F05A-4FEE-8134-7423560353E2}" type="sibTrans" cxnId="{FB8F5F86-90ED-466C-B0CB-95EC41CAABB1}">
      <dgm:prSet/>
      <dgm:spPr/>
      <dgm:t>
        <a:bodyPr/>
        <a:lstStyle/>
        <a:p>
          <a:endParaRPr lang="es-CO" sz="800">
            <a:solidFill>
              <a:schemeClr val="bg1"/>
            </a:solidFill>
          </a:endParaRPr>
        </a:p>
      </dgm:t>
    </dgm:pt>
    <dgm:pt modelId="{722B69B5-8700-448A-8DB0-12F5E5F88040}">
      <dgm:prSet phldrT="[Texto]" custT="1"/>
      <dgm:spPr/>
      <dgm:t>
        <a:bodyPr/>
        <a:lstStyle/>
        <a:p>
          <a:r>
            <a:rPr lang="es-CO" sz="1000" b="1" i="1" dirty="0"/>
            <a:t>Experiencia Relacionada. </a:t>
          </a:r>
          <a:r>
            <a:rPr lang="es-CO" sz="1000" i="1" dirty="0"/>
            <a:t>Es la adquirida en el ejercicio de empleos o actividades que tengan funciones similares a las del cargo a proveer.</a:t>
          </a:r>
          <a:endParaRPr lang="es-CO" sz="1000" dirty="0">
            <a:solidFill>
              <a:schemeClr val="bg1"/>
            </a:solidFill>
          </a:endParaRPr>
        </a:p>
      </dgm:t>
    </dgm:pt>
    <dgm:pt modelId="{5431C259-EEC9-4D49-AAA5-0192A1DA394D}" type="parTrans" cxnId="{CF6B6BC5-6DC5-47D2-90B8-FB84DCC8FAE6}">
      <dgm:prSet custT="1"/>
      <dgm:spPr/>
      <dgm:t>
        <a:bodyPr/>
        <a:lstStyle/>
        <a:p>
          <a:endParaRPr lang="es-CO" sz="800">
            <a:solidFill>
              <a:schemeClr val="bg1"/>
            </a:solidFill>
          </a:endParaRPr>
        </a:p>
      </dgm:t>
    </dgm:pt>
    <dgm:pt modelId="{EB6EBE66-65FA-407F-9F58-7FFF27A67C31}" type="sibTrans" cxnId="{CF6B6BC5-6DC5-47D2-90B8-FB84DCC8FAE6}">
      <dgm:prSet/>
      <dgm:spPr/>
      <dgm:t>
        <a:bodyPr/>
        <a:lstStyle/>
        <a:p>
          <a:endParaRPr lang="es-CO" sz="800">
            <a:solidFill>
              <a:schemeClr val="bg1"/>
            </a:solidFill>
          </a:endParaRPr>
        </a:p>
      </dgm:t>
    </dgm:pt>
    <dgm:pt modelId="{12C4296D-D66F-4FEF-9B98-5E23B74EA2DF}">
      <dgm:prSet phldrT="[Texto]" custT="1"/>
      <dgm:spPr/>
      <dgm:t>
        <a:bodyPr/>
        <a:lstStyle/>
        <a:p>
          <a:r>
            <a:rPr lang="es-CO" sz="1000" b="1" i="1" dirty="0"/>
            <a:t>Experiencia Laboral. </a:t>
          </a:r>
          <a:r>
            <a:rPr lang="es-CO" sz="1000" i="1" dirty="0"/>
            <a:t>Es la adquirida con el ejercicio de cualquier empleo, ocupación, arte u oficio.</a:t>
          </a:r>
          <a:endParaRPr lang="es-CO" sz="1000" dirty="0">
            <a:solidFill>
              <a:schemeClr val="bg1"/>
            </a:solidFill>
          </a:endParaRPr>
        </a:p>
      </dgm:t>
    </dgm:pt>
    <dgm:pt modelId="{A95C8ECD-9860-4237-8614-F3B8DFDC8A1E}" type="parTrans" cxnId="{99660713-5F26-4801-87D0-01FF791753C8}">
      <dgm:prSet custT="1"/>
      <dgm:spPr/>
      <dgm:t>
        <a:bodyPr/>
        <a:lstStyle/>
        <a:p>
          <a:endParaRPr lang="es-CO" sz="800">
            <a:solidFill>
              <a:schemeClr val="bg1"/>
            </a:solidFill>
          </a:endParaRPr>
        </a:p>
      </dgm:t>
    </dgm:pt>
    <dgm:pt modelId="{5B0BAF8B-E140-42FC-BEE3-05A4AC0B03CC}" type="sibTrans" cxnId="{99660713-5F26-4801-87D0-01FF791753C8}">
      <dgm:prSet/>
      <dgm:spPr/>
      <dgm:t>
        <a:bodyPr/>
        <a:lstStyle/>
        <a:p>
          <a:endParaRPr lang="es-CO" sz="800">
            <a:solidFill>
              <a:schemeClr val="bg1"/>
            </a:solidFill>
          </a:endParaRPr>
        </a:p>
      </dgm:t>
    </dgm:pt>
    <dgm:pt modelId="{B3AACF04-3D17-4553-A66C-452AF392AA62}">
      <dgm:prSet phldrT="[Texto]" custT="1"/>
      <dgm:spPr/>
      <dgm:t>
        <a:bodyPr/>
        <a:lstStyle/>
        <a:p>
          <a:r>
            <a:rPr lang="es-CO" sz="1000" b="1" i="1" dirty="0"/>
            <a:t>Experiencia Docente. </a:t>
          </a:r>
          <a:r>
            <a:rPr lang="es-CO" sz="1000" i="1" dirty="0"/>
            <a:t>Es la adquirida en el ejercicio de las actividades de divulgación del conocimiento obtenida en instituciones educativas debidamente reconocidas.</a:t>
          </a:r>
          <a:endParaRPr lang="es-CO" sz="1000" dirty="0">
            <a:solidFill>
              <a:schemeClr val="bg1"/>
            </a:solidFill>
          </a:endParaRPr>
        </a:p>
      </dgm:t>
    </dgm:pt>
    <dgm:pt modelId="{5D64E56F-BB45-4469-AA2D-BDBF53AB7068}" type="parTrans" cxnId="{4442905A-7464-47EA-8D63-B1C1737F5F79}">
      <dgm:prSet custT="1"/>
      <dgm:spPr/>
      <dgm:t>
        <a:bodyPr/>
        <a:lstStyle/>
        <a:p>
          <a:endParaRPr lang="es-CO" sz="800">
            <a:solidFill>
              <a:schemeClr val="bg1"/>
            </a:solidFill>
          </a:endParaRPr>
        </a:p>
      </dgm:t>
    </dgm:pt>
    <dgm:pt modelId="{86E95089-3079-4A3F-86EA-FEB39AA4DB50}" type="sibTrans" cxnId="{4442905A-7464-47EA-8D63-B1C1737F5F79}">
      <dgm:prSet/>
      <dgm:spPr/>
      <dgm:t>
        <a:bodyPr/>
        <a:lstStyle/>
        <a:p>
          <a:endParaRPr lang="es-CO" sz="800">
            <a:solidFill>
              <a:schemeClr val="bg1"/>
            </a:solidFill>
          </a:endParaRPr>
        </a:p>
      </dgm:t>
    </dgm:pt>
    <dgm:pt modelId="{BC0BFEE0-F225-4BC2-BEBB-464E5E2A6548}" type="pres">
      <dgm:prSet presAssocID="{608E95AB-FC4A-4B9C-A741-C6907E5336E2}" presName="cycle" presStyleCnt="0">
        <dgm:presLayoutVars>
          <dgm:chMax val="1"/>
          <dgm:dir/>
          <dgm:animLvl val="ctr"/>
          <dgm:resizeHandles val="exact"/>
        </dgm:presLayoutVars>
      </dgm:prSet>
      <dgm:spPr/>
    </dgm:pt>
    <dgm:pt modelId="{BD8D2496-0CA7-409D-AD5D-99DF1040EF32}" type="pres">
      <dgm:prSet presAssocID="{1B7131D4-B855-4BE9-A095-DD74C1D73670}" presName="centerShape" presStyleLbl="node0" presStyleIdx="0" presStyleCnt="1"/>
      <dgm:spPr/>
    </dgm:pt>
    <dgm:pt modelId="{026E077F-E052-4830-B169-E7D4F7CE0E2F}" type="pres">
      <dgm:prSet presAssocID="{E0FDF7D6-A69C-408F-9E4D-98697EC1E4EA}" presName="Name9" presStyleLbl="parChTrans1D2" presStyleIdx="0" presStyleCnt="4"/>
      <dgm:spPr/>
    </dgm:pt>
    <dgm:pt modelId="{C06F3773-8475-4E83-BB45-C995421D939A}" type="pres">
      <dgm:prSet presAssocID="{E0FDF7D6-A69C-408F-9E4D-98697EC1E4EA}" presName="connTx" presStyleLbl="parChTrans1D2" presStyleIdx="0" presStyleCnt="4"/>
      <dgm:spPr/>
    </dgm:pt>
    <dgm:pt modelId="{E8361327-AF09-45E4-8A68-CE6B1B265625}" type="pres">
      <dgm:prSet presAssocID="{01AAF491-94FF-417E-8E67-23625146772E}" presName="node" presStyleLbl="node1" presStyleIdx="0" presStyleCnt="4" custScaleX="129768" custScaleY="112408">
        <dgm:presLayoutVars>
          <dgm:bulletEnabled val="1"/>
        </dgm:presLayoutVars>
      </dgm:prSet>
      <dgm:spPr/>
    </dgm:pt>
    <dgm:pt modelId="{426FE2DA-C681-4469-AD7C-44D5CBFAE98D}" type="pres">
      <dgm:prSet presAssocID="{5431C259-EEC9-4D49-AAA5-0192A1DA394D}" presName="Name9" presStyleLbl="parChTrans1D2" presStyleIdx="1" presStyleCnt="4"/>
      <dgm:spPr/>
    </dgm:pt>
    <dgm:pt modelId="{87CB147B-7A40-4102-89FA-C424C4390A01}" type="pres">
      <dgm:prSet presAssocID="{5431C259-EEC9-4D49-AAA5-0192A1DA394D}" presName="connTx" presStyleLbl="parChTrans1D2" presStyleIdx="1" presStyleCnt="4"/>
      <dgm:spPr/>
    </dgm:pt>
    <dgm:pt modelId="{32FAFED4-3F60-41BF-A1A5-067D06693F3E}" type="pres">
      <dgm:prSet presAssocID="{722B69B5-8700-448A-8DB0-12F5E5F88040}" presName="node" presStyleLbl="node1" presStyleIdx="1" presStyleCnt="4" custScaleX="129768" custScaleY="112408">
        <dgm:presLayoutVars>
          <dgm:bulletEnabled val="1"/>
        </dgm:presLayoutVars>
      </dgm:prSet>
      <dgm:spPr/>
    </dgm:pt>
    <dgm:pt modelId="{7B2BB7B9-AC6C-424C-883A-B05483961F3C}" type="pres">
      <dgm:prSet presAssocID="{A95C8ECD-9860-4237-8614-F3B8DFDC8A1E}" presName="Name9" presStyleLbl="parChTrans1D2" presStyleIdx="2" presStyleCnt="4"/>
      <dgm:spPr/>
    </dgm:pt>
    <dgm:pt modelId="{33DA7E4A-EA0F-4DC7-916A-E85CCF6C36BC}" type="pres">
      <dgm:prSet presAssocID="{A95C8ECD-9860-4237-8614-F3B8DFDC8A1E}" presName="connTx" presStyleLbl="parChTrans1D2" presStyleIdx="2" presStyleCnt="4"/>
      <dgm:spPr/>
    </dgm:pt>
    <dgm:pt modelId="{681AB46F-349F-436D-88B0-A5AA475026E9}" type="pres">
      <dgm:prSet presAssocID="{12C4296D-D66F-4FEF-9B98-5E23B74EA2DF}" presName="node" presStyleLbl="node1" presStyleIdx="2" presStyleCnt="4" custScaleX="129768" custScaleY="112408">
        <dgm:presLayoutVars>
          <dgm:bulletEnabled val="1"/>
        </dgm:presLayoutVars>
      </dgm:prSet>
      <dgm:spPr/>
    </dgm:pt>
    <dgm:pt modelId="{D77475DF-E5DC-4B12-9114-BD659A65825B}" type="pres">
      <dgm:prSet presAssocID="{5D64E56F-BB45-4469-AA2D-BDBF53AB7068}" presName="Name9" presStyleLbl="parChTrans1D2" presStyleIdx="3" presStyleCnt="4"/>
      <dgm:spPr/>
    </dgm:pt>
    <dgm:pt modelId="{BB5F8595-C8A0-4EF6-B6E2-02A84B416202}" type="pres">
      <dgm:prSet presAssocID="{5D64E56F-BB45-4469-AA2D-BDBF53AB7068}" presName="connTx" presStyleLbl="parChTrans1D2" presStyleIdx="3" presStyleCnt="4"/>
      <dgm:spPr/>
    </dgm:pt>
    <dgm:pt modelId="{75F8049D-2F10-4674-BD2E-DE5D275B2924}" type="pres">
      <dgm:prSet presAssocID="{B3AACF04-3D17-4553-A66C-452AF392AA62}" presName="node" presStyleLbl="node1" presStyleIdx="3" presStyleCnt="4" custScaleX="129768" custScaleY="112408">
        <dgm:presLayoutVars>
          <dgm:bulletEnabled val="1"/>
        </dgm:presLayoutVars>
      </dgm:prSet>
      <dgm:spPr/>
    </dgm:pt>
  </dgm:ptLst>
  <dgm:cxnLst>
    <dgm:cxn modelId="{C9A75D0F-4E05-4C55-88A7-5D12C0965AA5}" type="presOf" srcId="{608E95AB-FC4A-4B9C-A741-C6907E5336E2}" destId="{BC0BFEE0-F225-4BC2-BEBB-464E5E2A6548}" srcOrd="0" destOrd="0" presId="urn:microsoft.com/office/officeart/2005/8/layout/radial1"/>
    <dgm:cxn modelId="{99660713-5F26-4801-87D0-01FF791753C8}" srcId="{1B7131D4-B855-4BE9-A095-DD74C1D73670}" destId="{12C4296D-D66F-4FEF-9B98-5E23B74EA2DF}" srcOrd="2" destOrd="0" parTransId="{A95C8ECD-9860-4237-8614-F3B8DFDC8A1E}" sibTransId="{5B0BAF8B-E140-42FC-BEE3-05A4AC0B03CC}"/>
    <dgm:cxn modelId="{B090A519-98FB-427D-A6D5-D0054CB02751}" type="presOf" srcId="{5431C259-EEC9-4D49-AAA5-0192A1DA394D}" destId="{426FE2DA-C681-4469-AD7C-44D5CBFAE98D}" srcOrd="0" destOrd="0" presId="urn:microsoft.com/office/officeart/2005/8/layout/radial1"/>
    <dgm:cxn modelId="{6CD8033B-74AD-41E5-9C40-C24E3D61A123}" type="presOf" srcId="{E0FDF7D6-A69C-408F-9E4D-98697EC1E4EA}" destId="{026E077F-E052-4830-B169-E7D4F7CE0E2F}" srcOrd="0" destOrd="0" presId="urn:microsoft.com/office/officeart/2005/8/layout/radial1"/>
    <dgm:cxn modelId="{C87A395D-18A6-499A-88E1-CD1653FAD718}" type="presOf" srcId="{722B69B5-8700-448A-8DB0-12F5E5F88040}" destId="{32FAFED4-3F60-41BF-A1A5-067D06693F3E}" srcOrd="0" destOrd="0" presId="urn:microsoft.com/office/officeart/2005/8/layout/radial1"/>
    <dgm:cxn modelId="{F11EE373-BFE4-49A8-8C7B-06F083CAA9DB}" type="presOf" srcId="{5D64E56F-BB45-4469-AA2D-BDBF53AB7068}" destId="{BB5F8595-C8A0-4EF6-B6E2-02A84B416202}" srcOrd="1" destOrd="0" presId="urn:microsoft.com/office/officeart/2005/8/layout/radial1"/>
    <dgm:cxn modelId="{4442905A-7464-47EA-8D63-B1C1737F5F79}" srcId="{1B7131D4-B855-4BE9-A095-DD74C1D73670}" destId="{B3AACF04-3D17-4553-A66C-452AF392AA62}" srcOrd="3" destOrd="0" parTransId="{5D64E56F-BB45-4469-AA2D-BDBF53AB7068}" sibTransId="{86E95089-3079-4A3F-86EA-FEB39AA4DB50}"/>
    <dgm:cxn modelId="{ABF73F7C-3E6B-4BCC-BFB8-9F156C998CFB}" type="presOf" srcId="{A95C8ECD-9860-4237-8614-F3B8DFDC8A1E}" destId="{7B2BB7B9-AC6C-424C-883A-B05483961F3C}" srcOrd="0" destOrd="0" presId="urn:microsoft.com/office/officeart/2005/8/layout/radial1"/>
    <dgm:cxn modelId="{9D576C7D-19BA-4889-B04F-8F294DD4040B}" type="presOf" srcId="{E0FDF7D6-A69C-408F-9E4D-98697EC1E4EA}" destId="{C06F3773-8475-4E83-BB45-C995421D939A}" srcOrd="1" destOrd="0" presId="urn:microsoft.com/office/officeart/2005/8/layout/radial1"/>
    <dgm:cxn modelId="{FB8F5F86-90ED-466C-B0CB-95EC41CAABB1}" srcId="{1B7131D4-B855-4BE9-A095-DD74C1D73670}" destId="{01AAF491-94FF-417E-8E67-23625146772E}" srcOrd="0" destOrd="0" parTransId="{E0FDF7D6-A69C-408F-9E4D-98697EC1E4EA}" sibTransId="{76515452-F05A-4FEE-8134-7423560353E2}"/>
    <dgm:cxn modelId="{C830B1AC-2FE5-4F60-939A-7AF1CB0CD471}" type="presOf" srcId="{A95C8ECD-9860-4237-8614-F3B8DFDC8A1E}" destId="{33DA7E4A-EA0F-4DC7-916A-E85CCF6C36BC}" srcOrd="1" destOrd="0" presId="urn:microsoft.com/office/officeart/2005/8/layout/radial1"/>
    <dgm:cxn modelId="{C63804B2-3A02-462C-AF37-9B1732F693DC}" type="presOf" srcId="{1B7131D4-B855-4BE9-A095-DD74C1D73670}" destId="{BD8D2496-0CA7-409D-AD5D-99DF1040EF32}" srcOrd="0" destOrd="0" presId="urn:microsoft.com/office/officeart/2005/8/layout/radial1"/>
    <dgm:cxn modelId="{37E50FB2-1F4B-4EB2-8DDD-66787245EFDF}" type="presOf" srcId="{12C4296D-D66F-4FEF-9B98-5E23B74EA2DF}" destId="{681AB46F-349F-436D-88B0-A5AA475026E9}" srcOrd="0" destOrd="0" presId="urn:microsoft.com/office/officeart/2005/8/layout/radial1"/>
    <dgm:cxn modelId="{FB3134B5-1AE6-4370-8739-73CB1D7B6D55}" type="presOf" srcId="{5D64E56F-BB45-4469-AA2D-BDBF53AB7068}" destId="{D77475DF-E5DC-4B12-9114-BD659A65825B}" srcOrd="0" destOrd="0" presId="urn:microsoft.com/office/officeart/2005/8/layout/radial1"/>
    <dgm:cxn modelId="{CF6B6BC5-6DC5-47D2-90B8-FB84DCC8FAE6}" srcId="{1B7131D4-B855-4BE9-A095-DD74C1D73670}" destId="{722B69B5-8700-448A-8DB0-12F5E5F88040}" srcOrd="1" destOrd="0" parTransId="{5431C259-EEC9-4D49-AAA5-0192A1DA394D}" sibTransId="{EB6EBE66-65FA-407F-9F58-7FFF27A67C31}"/>
    <dgm:cxn modelId="{3D287CCF-C79A-4945-969A-00072571632A}" srcId="{608E95AB-FC4A-4B9C-A741-C6907E5336E2}" destId="{1B7131D4-B855-4BE9-A095-DD74C1D73670}" srcOrd="0" destOrd="0" parTransId="{2EB1C208-DEF9-4A48-A954-E627CE5E2B7A}" sibTransId="{BBED0CD2-138B-43E7-A57C-DDC2354FDBDB}"/>
    <dgm:cxn modelId="{4012D6D9-BED9-42C5-847D-38E543406E99}" type="presOf" srcId="{01AAF491-94FF-417E-8E67-23625146772E}" destId="{E8361327-AF09-45E4-8A68-CE6B1B265625}" srcOrd="0" destOrd="0" presId="urn:microsoft.com/office/officeart/2005/8/layout/radial1"/>
    <dgm:cxn modelId="{D84E37E5-F3DC-48A4-BE8A-715D74D33AE2}" type="presOf" srcId="{B3AACF04-3D17-4553-A66C-452AF392AA62}" destId="{75F8049D-2F10-4674-BD2E-DE5D275B2924}" srcOrd="0" destOrd="0" presId="urn:microsoft.com/office/officeart/2005/8/layout/radial1"/>
    <dgm:cxn modelId="{5C4000FE-B3AB-4774-B902-05C830F9BE09}" type="presOf" srcId="{5431C259-EEC9-4D49-AAA5-0192A1DA394D}" destId="{87CB147B-7A40-4102-89FA-C424C4390A01}" srcOrd="1" destOrd="0" presId="urn:microsoft.com/office/officeart/2005/8/layout/radial1"/>
    <dgm:cxn modelId="{E13B8E13-ECE8-474B-8227-8B79A2FD497B}" type="presParOf" srcId="{BC0BFEE0-F225-4BC2-BEBB-464E5E2A6548}" destId="{BD8D2496-0CA7-409D-AD5D-99DF1040EF32}" srcOrd="0" destOrd="0" presId="urn:microsoft.com/office/officeart/2005/8/layout/radial1"/>
    <dgm:cxn modelId="{EC3F3542-FA8A-41C0-BC40-78166C23B633}" type="presParOf" srcId="{BC0BFEE0-F225-4BC2-BEBB-464E5E2A6548}" destId="{026E077F-E052-4830-B169-E7D4F7CE0E2F}" srcOrd="1" destOrd="0" presId="urn:microsoft.com/office/officeart/2005/8/layout/radial1"/>
    <dgm:cxn modelId="{D98DE86B-1FAC-4725-8EB6-B4E09A25294F}" type="presParOf" srcId="{026E077F-E052-4830-B169-E7D4F7CE0E2F}" destId="{C06F3773-8475-4E83-BB45-C995421D939A}" srcOrd="0" destOrd="0" presId="urn:microsoft.com/office/officeart/2005/8/layout/radial1"/>
    <dgm:cxn modelId="{25F9B362-5CA6-4FCE-AEBA-983BDFE54946}" type="presParOf" srcId="{BC0BFEE0-F225-4BC2-BEBB-464E5E2A6548}" destId="{E8361327-AF09-45E4-8A68-CE6B1B265625}" srcOrd="2" destOrd="0" presId="urn:microsoft.com/office/officeart/2005/8/layout/radial1"/>
    <dgm:cxn modelId="{B244AAEA-E672-462E-B6E2-5551D9404D2F}" type="presParOf" srcId="{BC0BFEE0-F225-4BC2-BEBB-464E5E2A6548}" destId="{426FE2DA-C681-4469-AD7C-44D5CBFAE98D}" srcOrd="3" destOrd="0" presId="urn:microsoft.com/office/officeart/2005/8/layout/radial1"/>
    <dgm:cxn modelId="{E0450D7B-0DE7-42C6-AB0F-9DBF45FEAB8A}" type="presParOf" srcId="{426FE2DA-C681-4469-AD7C-44D5CBFAE98D}" destId="{87CB147B-7A40-4102-89FA-C424C4390A01}" srcOrd="0" destOrd="0" presId="urn:microsoft.com/office/officeart/2005/8/layout/radial1"/>
    <dgm:cxn modelId="{63836CE7-2AC2-4E07-BF01-2AD6912CDCD4}" type="presParOf" srcId="{BC0BFEE0-F225-4BC2-BEBB-464E5E2A6548}" destId="{32FAFED4-3F60-41BF-A1A5-067D06693F3E}" srcOrd="4" destOrd="0" presId="urn:microsoft.com/office/officeart/2005/8/layout/radial1"/>
    <dgm:cxn modelId="{ACD351B9-AA2D-411A-A35F-8512ABD14ACD}" type="presParOf" srcId="{BC0BFEE0-F225-4BC2-BEBB-464E5E2A6548}" destId="{7B2BB7B9-AC6C-424C-883A-B05483961F3C}" srcOrd="5" destOrd="0" presId="urn:microsoft.com/office/officeart/2005/8/layout/radial1"/>
    <dgm:cxn modelId="{822EAE21-6E99-4D59-A02A-87BBED1E32A6}" type="presParOf" srcId="{7B2BB7B9-AC6C-424C-883A-B05483961F3C}" destId="{33DA7E4A-EA0F-4DC7-916A-E85CCF6C36BC}" srcOrd="0" destOrd="0" presId="urn:microsoft.com/office/officeart/2005/8/layout/radial1"/>
    <dgm:cxn modelId="{03BB6FFA-8727-4BFD-8A28-49E0F93B9F22}" type="presParOf" srcId="{BC0BFEE0-F225-4BC2-BEBB-464E5E2A6548}" destId="{681AB46F-349F-436D-88B0-A5AA475026E9}" srcOrd="6" destOrd="0" presId="urn:microsoft.com/office/officeart/2005/8/layout/radial1"/>
    <dgm:cxn modelId="{653E3603-95F7-44E8-8C0E-192EE0945510}" type="presParOf" srcId="{BC0BFEE0-F225-4BC2-BEBB-464E5E2A6548}" destId="{D77475DF-E5DC-4B12-9114-BD659A65825B}" srcOrd="7" destOrd="0" presId="urn:microsoft.com/office/officeart/2005/8/layout/radial1"/>
    <dgm:cxn modelId="{ED970AD4-DE27-4BFA-A844-3B99FF2987CE}" type="presParOf" srcId="{D77475DF-E5DC-4B12-9114-BD659A65825B}" destId="{BB5F8595-C8A0-4EF6-B6E2-02A84B416202}" srcOrd="0" destOrd="0" presId="urn:microsoft.com/office/officeart/2005/8/layout/radial1"/>
    <dgm:cxn modelId="{5A8C6DC3-8636-4795-AFC1-714F32F5E345}" type="presParOf" srcId="{BC0BFEE0-F225-4BC2-BEBB-464E5E2A6548}" destId="{75F8049D-2F10-4674-BD2E-DE5D275B2924}"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A47832-F02C-417E-8ADC-461A6AF1783A}"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s-CO"/>
        </a:p>
      </dgm:t>
    </dgm:pt>
    <dgm:pt modelId="{93760509-69D4-4840-ACBB-67001C396C7A}">
      <dgm:prSet phldrT="[Texto]"/>
      <dgm:spPr/>
      <dgm:t>
        <a:bodyPr/>
        <a:lstStyle/>
        <a:p>
          <a:r>
            <a:rPr lang="es-ES" dirty="0"/>
            <a:t>1. Verificar el manual de funciones (Actualización / ajuste)(Estructura / Planta / Nuevas funciones entidad / ajuste modelo operación procesos)</a:t>
          </a:r>
          <a:endParaRPr lang="es-CO" dirty="0"/>
        </a:p>
      </dgm:t>
    </dgm:pt>
    <dgm:pt modelId="{A06DE641-C371-494C-ABF3-95988FD57B58}" type="parTrans" cxnId="{BE9351A4-F29F-4646-9C32-710E8AB1B3E6}">
      <dgm:prSet/>
      <dgm:spPr/>
      <dgm:t>
        <a:bodyPr/>
        <a:lstStyle/>
        <a:p>
          <a:endParaRPr lang="es-CO"/>
        </a:p>
      </dgm:t>
    </dgm:pt>
    <dgm:pt modelId="{E2B54333-324C-4FDA-9C32-2FB794E26862}" type="sibTrans" cxnId="{BE9351A4-F29F-4646-9C32-710E8AB1B3E6}">
      <dgm:prSet/>
      <dgm:spPr/>
      <dgm:t>
        <a:bodyPr/>
        <a:lstStyle/>
        <a:p>
          <a:endParaRPr lang="es-CO"/>
        </a:p>
      </dgm:t>
    </dgm:pt>
    <dgm:pt modelId="{9EB4771F-03C8-4393-88A4-1A46B02B95C2}">
      <dgm:prSet phldrT="[Texto]"/>
      <dgm:spPr/>
      <dgm:t>
        <a:bodyPr/>
        <a:lstStyle/>
        <a:p>
          <a:r>
            <a:rPr lang="es-ES" dirty="0"/>
            <a:t>2. Estudio técnico</a:t>
          </a:r>
        </a:p>
        <a:p>
          <a:r>
            <a:rPr lang="es-ES" dirty="0"/>
            <a:t>(Asistencia técnica nación/ territorio)</a:t>
          </a:r>
        </a:p>
        <a:p>
          <a:r>
            <a:rPr lang="es-ES" dirty="0"/>
            <a:t>(Situación actual / situación propuesta justificar cambios)</a:t>
          </a:r>
        </a:p>
        <a:p>
          <a:endParaRPr lang="es-CO" dirty="0"/>
        </a:p>
      </dgm:t>
    </dgm:pt>
    <dgm:pt modelId="{2C6F205F-8921-49C2-9477-84BF411771DF}" type="parTrans" cxnId="{CF0D57C7-27B3-4885-8926-C069BF1793F5}">
      <dgm:prSet/>
      <dgm:spPr/>
      <dgm:t>
        <a:bodyPr/>
        <a:lstStyle/>
        <a:p>
          <a:endParaRPr lang="es-CO"/>
        </a:p>
      </dgm:t>
    </dgm:pt>
    <dgm:pt modelId="{16147C88-2651-47C3-AF05-CF5E0B51A022}" type="sibTrans" cxnId="{CF0D57C7-27B3-4885-8926-C069BF1793F5}">
      <dgm:prSet/>
      <dgm:spPr/>
      <dgm:t>
        <a:bodyPr/>
        <a:lstStyle/>
        <a:p>
          <a:endParaRPr lang="es-CO"/>
        </a:p>
      </dgm:t>
    </dgm:pt>
    <dgm:pt modelId="{F9DE86AE-A2F5-4062-81C8-7E17A1129C84}">
      <dgm:prSet phldrT="[Texto]"/>
      <dgm:spPr/>
      <dgm:t>
        <a:bodyPr/>
        <a:lstStyle/>
        <a:p>
          <a:r>
            <a:rPr lang="es-ES" dirty="0"/>
            <a:t>3. Elaboración del acto administrativo</a:t>
          </a:r>
          <a:endParaRPr lang="es-CO" dirty="0"/>
        </a:p>
      </dgm:t>
    </dgm:pt>
    <dgm:pt modelId="{6C9A4571-4073-4135-881D-1549D63D9220}" type="parTrans" cxnId="{B44DA602-E6D0-483A-87C7-767E7D955E16}">
      <dgm:prSet/>
      <dgm:spPr/>
      <dgm:t>
        <a:bodyPr/>
        <a:lstStyle/>
        <a:p>
          <a:endParaRPr lang="es-CO"/>
        </a:p>
      </dgm:t>
    </dgm:pt>
    <dgm:pt modelId="{6CB01957-98D2-4034-81FB-F7DC47B11085}" type="sibTrans" cxnId="{B44DA602-E6D0-483A-87C7-767E7D955E16}">
      <dgm:prSet/>
      <dgm:spPr/>
      <dgm:t>
        <a:bodyPr/>
        <a:lstStyle/>
        <a:p>
          <a:endParaRPr lang="es-CO"/>
        </a:p>
      </dgm:t>
    </dgm:pt>
    <dgm:pt modelId="{04E28970-5B45-4D5D-B960-BD1B5C6461D7}">
      <dgm:prSet phldrT="[Texto]"/>
      <dgm:spPr/>
      <dgm:t>
        <a:bodyPr/>
        <a:lstStyle/>
        <a:p>
          <a:r>
            <a:rPr lang="es-ES" dirty="0"/>
            <a:t>4. Socialización organizaciones sindicales (observaciones)</a:t>
          </a:r>
          <a:endParaRPr lang="es-CO" dirty="0"/>
        </a:p>
      </dgm:t>
    </dgm:pt>
    <dgm:pt modelId="{E2DAE50B-5019-4C9C-941D-BB153FEF421E}" type="parTrans" cxnId="{956D3E99-AE6A-458C-BB60-4DFDD54E425E}">
      <dgm:prSet/>
      <dgm:spPr/>
      <dgm:t>
        <a:bodyPr/>
        <a:lstStyle/>
        <a:p>
          <a:endParaRPr lang="es-CO"/>
        </a:p>
      </dgm:t>
    </dgm:pt>
    <dgm:pt modelId="{56466B77-F8FC-495E-903A-AB65574D8405}" type="sibTrans" cxnId="{956D3E99-AE6A-458C-BB60-4DFDD54E425E}">
      <dgm:prSet/>
      <dgm:spPr/>
      <dgm:t>
        <a:bodyPr/>
        <a:lstStyle/>
        <a:p>
          <a:endParaRPr lang="es-CO"/>
        </a:p>
      </dgm:t>
    </dgm:pt>
    <dgm:pt modelId="{4F441141-C193-4B95-84EE-2082087D2D72}">
      <dgm:prSet phldrT="[Texto]"/>
      <dgm:spPr/>
      <dgm:t>
        <a:bodyPr/>
        <a:lstStyle/>
        <a:p>
          <a:r>
            <a:rPr lang="es-ES" dirty="0"/>
            <a:t>5. Adopción mediante acto administrativo</a:t>
          </a:r>
          <a:endParaRPr lang="es-CO" dirty="0"/>
        </a:p>
      </dgm:t>
    </dgm:pt>
    <dgm:pt modelId="{916F95FF-D6AF-4FD2-9B59-CF78799810DA}" type="parTrans" cxnId="{3C3DF4DB-7DA6-423A-9E8D-0D788457EACA}">
      <dgm:prSet/>
      <dgm:spPr/>
      <dgm:t>
        <a:bodyPr/>
        <a:lstStyle/>
        <a:p>
          <a:endParaRPr lang="es-CO"/>
        </a:p>
      </dgm:t>
    </dgm:pt>
    <dgm:pt modelId="{C8F9B86D-0F7E-4BE9-BF45-2A40D13E8FDD}" type="sibTrans" cxnId="{3C3DF4DB-7DA6-423A-9E8D-0D788457EACA}">
      <dgm:prSet/>
      <dgm:spPr/>
      <dgm:t>
        <a:bodyPr/>
        <a:lstStyle/>
        <a:p>
          <a:endParaRPr lang="es-CO"/>
        </a:p>
      </dgm:t>
    </dgm:pt>
    <dgm:pt modelId="{224F2D0F-D96A-4486-AB61-8EC9A9CD4725}">
      <dgm:prSet phldrT="[Texto]"/>
      <dgm:spPr/>
      <dgm:t>
        <a:bodyPr/>
        <a:lstStyle/>
        <a:p>
          <a:r>
            <a:rPr lang="es-ES" dirty="0"/>
            <a:t>6. Divulgación y publicación</a:t>
          </a:r>
          <a:endParaRPr lang="es-CO" dirty="0"/>
        </a:p>
      </dgm:t>
    </dgm:pt>
    <dgm:pt modelId="{CCAC8DC1-656C-4F46-BD3F-D34A4C47CF1D}" type="parTrans" cxnId="{3BF4052D-51E1-4308-A445-96A1E8AA4D8F}">
      <dgm:prSet/>
      <dgm:spPr/>
      <dgm:t>
        <a:bodyPr/>
        <a:lstStyle/>
        <a:p>
          <a:endParaRPr lang="es-CO"/>
        </a:p>
      </dgm:t>
    </dgm:pt>
    <dgm:pt modelId="{B2A0F46E-D8E2-4448-B9D2-D6B605E60708}" type="sibTrans" cxnId="{3BF4052D-51E1-4308-A445-96A1E8AA4D8F}">
      <dgm:prSet/>
      <dgm:spPr/>
      <dgm:t>
        <a:bodyPr/>
        <a:lstStyle/>
        <a:p>
          <a:endParaRPr lang="es-CO"/>
        </a:p>
      </dgm:t>
    </dgm:pt>
    <dgm:pt modelId="{B356D84E-FEEE-4E01-8780-607DF3BAD418}" type="pres">
      <dgm:prSet presAssocID="{81A47832-F02C-417E-8ADC-461A6AF1783A}" presName="Name0" presStyleCnt="0">
        <dgm:presLayoutVars>
          <dgm:dir/>
          <dgm:resizeHandles val="exact"/>
        </dgm:presLayoutVars>
      </dgm:prSet>
      <dgm:spPr/>
    </dgm:pt>
    <dgm:pt modelId="{D2015191-3FDF-40F1-8B83-1530EFDDF27A}" type="pres">
      <dgm:prSet presAssocID="{93760509-69D4-4840-ACBB-67001C396C7A}" presName="node" presStyleLbl="node1" presStyleIdx="0" presStyleCnt="6">
        <dgm:presLayoutVars>
          <dgm:bulletEnabled val="1"/>
        </dgm:presLayoutVars>
      </dgm:prSet>
      <dgm:spPr/>
    </dgm:pt>
    <dgm:pt modelId="{21CF73A1-664F-4305-89D9-91FE9077DE20}" type="pres">
      <dgm:prSet presAssocID="{E2B54333-324C-4FDA-9C32-2FB794E26862}" presName="sibTrans" presStyleLbl="sibTrans1D1" presStyleIdx="0" presStyleCnt="5"/>
      <dgm:spPr/>
    </dgm:pt>
    <dgm:pt modelId="{990B1458-A1A8-4660-88BD-2A5BE184E6CF}" type="pres">
      <dgm:prSet presAssocID="{E2B54333-324C-4FDA-9C32-2FB794E26862}" presName="connectorText" presStyleLbl="sibTrans1D1" presStyleIdx="0" presStyleCnt="5"/>
      <dgm:spPr/>
    </dgm:pt>
    <dgm:pt modelId="{46820E03-EF3C-43B3-85DB-3CE5D21313D8}" type="pres">
      <dgm:prSet presAssocID="{9EB4771F-03C8-4393-88A4-1A46B02B95C2}" presName="node" presStyleLbl="node1" presStyleIdx="1" presStyleCnt="6">
        <dgm:presLayoutVars>
          <dgm:bulletEnabled val="1"/>
        </dgm:presLayoutVars>
      </dgm:prSet>
      <dgm:spPr/>
    </dgm:pt>
    <dgm:pt modelId="{8C575CEB-34D9-44F9-959F-EB376D9A8341}" type="pres">
      <dgm:prSet presAssocID="{16147C88-2651-47C3-AF05-CF5E0B51A022}" presName="sibTrans" presStyleLbl="sibTrans1D1" presStyleIdx="1" presStyleCnt="5"/>
      <dgm:spPr/>
    </dgm:pt>
    <dgm:pt modelId="{9206492B-5BD1-4773-835D-2813E80BED0E}" type="pres">
      <dgm:prSet presAssocID="{16147C88-2651-47C3-AF05-CF5E0B51A022}" presName="connectorText" presStyleLbl="sibTrans1D1" presStyleIdx="1" presStyleCnt="5"/>
      <dgm:spPr/>
    </dgm:pt>
    <dgm:pt modelId="{EF90CE2F-9F85-4DA6-ADDF-38FDC3BC1784}" type="pres">
      <dgm:prSet presAssocID="{F9DE86AE-A2F5-4062-81C8-7E17A1129C84}" presName="node" presStyleLbl="node1" presStyleIdx="2" presStyleCnt="6">
        <dgm:presLayoutVars>
          <dgm:bulletEnabled val="1"/>
        </dgm:presLayoutVars>
      </dgm:prSet>
      <dgm:spPr/>
    </dgm:pt>
    <dgm:pt modelId="{DDC88DA7-CF50-4079-B388-8568D45B7589}" type="pres">
      <dgm:prSet presAssocID="{6CB01957-98D2-4034-81FB-F7DC47B11085}" presName="sibTrans" presStyleLbl="sibTrans1D1" presStyleIdx="2" presStyleCnt="5"/>
      <dgm:spPr/>
    </dgm:pt>
    <dgm:pt modelId="{7FF9BB92-06EE-41C7-B16F-0784725C4B6F}" type="pres">
      <dgm:prSet presAssocID="{6CB01957-98D2-4034-81FB-F7DC47B11085}" presName="connectorText" presStyleLbl="sibTrans1D1" presStyleIdx="2" presStyleCnt="5"/>
      <dgm:spPr/>
    </dgm:pt>
    <dgm:pt modelId="{C9067255-9253-4D57-96FD-A4A3F0489A6F}" type="pres">
      <dgm:prSet presAssocID="{04E28970-5B45-4D5D-B960-BD1B5C6461D7}" presName="node" presStyleLbl="node1" presStyleIdx="3" presStyleCnt="6">
        <dgm:presLayoutVars>
          <dgm:bulletEnabled val="1"/>
        </dgm:presLayoutVars>
      </dgm:prSet>
      <dgm:spPr/>
    </dgm:pt>
    <dgm:pt modelId="{71C23D92-F88C-4B5F-A2BD-7123F798BC53}" type="pres">
      <dgm:prSet presAssocID="{56466B77-F8FC-495E-903A-AB65574D8405}" presName="sibTrans" presStyleLbl="sibTrans1D1" presStyleIdx="3" presStyleCnt="5"/>
      <dgm:spPr/>
    </dgm:pt>
    <dgm:pt modelId="{6153A75B-21A6-4C6F-9CED-C7B6D541CBC4}" type="pres">
      <dgm:prSet presAssocID="{56466B77-F8FC-495E-903A-AB65574D8405}" presName="connectorText" presStyleLbl="sibTrans1D1" presStyleIdx="3" presStyleCnt="5"/>
      <dgm:spPr/>
    </dgm:pt>
    <dgm:pt modelId="{5F84F0D1-F7EF-4D38-9896-30581AD27BF9}" type="pres">
      <dgm:prSet presAssocID="{4F441141-C193-4B95-84EE-2082087D2D72}" presName="node" presStyleLbl="node1" presStyleIdx="4" presStyleCnt="6">
        <dgm:presLayoutVars>
          <dgm:bulletEnabled val="1"/>
        </dgm:presLayoutVars>
      </dgm:prSet>
      <dgm:spPr/>
    </dgm:pt>
    <dgm:pt modelId="{54B9A357-D515-450D-A03C-698BD7EA86C6}" type="pres">
      <dgm:prSet presAssocID="{C8F9B86D-0F7E-4BE9-BF45-2A40D13E8FDD}" presName="sibTrans" presStyleLbl="sibTrans1D1" presStyleIdx="4" presStyleCnt="5"/>
      <dgm:spPr/>
    </dgm:pt>
    <dgm:pt modelId="{21BC5214-68C6-4107-B1FB-E6AEA546E12D}" type="pres">
      <dgm:prSet presAssocID="{C8F9B86D-0F7E-4BE9-BF45-2A40D13E8FDD}" presName="connectorText" presStyleLbl="sibTrans1D1" presStyleIdx="4" presStyleCnt="5"/>
      <dgm:spPr/>
    </dgm:pt>
    <dgm:pt modelId="{4E43787A-1D6A-4CC6-AF0D-E84A5EF6BBAD}" type="pres">
      <dgm:prSet presAssocID="{224F2D0F-D96A-4486-AB61-8EC9A9CD4725}" presName="node" presStyleLbl="node1" presStyleIdx="5" presStyleCnt="6">
        <dgm:presLayoutVars>
          <dgm:bulletEnabled val="1"/>
        </dgm:presLayoutVars>
      </dgm:prSet>
      <dgm:spPr/>
    </dgm:pt>
  </dgm:ptLst>
  <dgm:cxnLst>
    <dgm:cxn modelId="{B44DA602-E6D0-483A-87C7-767E7D955E16}" srcId="{81A47832-F02C-417E-8ADC-461A6AF1783A}" destId="{F9DE86AE-A2F5-4062-81C8-7E17A1129C84}" srcOrd="2" destOrd="0" parTransId="{6C9A4571-4073-4135-881D-1549D63D9220}" sibTransId="{6CB01957-98D2-4034-81FB-F7DC47B11085}"/>
    <dgm:cxn modelId="{98807619-FE8A-4D78-B17D-5F063DFB8301}" type="presOf" srcId="{4F441141-C193-4B95-84EE-2082087D2D72}" destId="{5F84F0D1-F7EF-4D38-9896-30581AD27BF9}" srcOrd="0" destOrd="0" presId="urn:microsoft.com/office/officeart/2005/8/layout/bProcess3"/>
    <dgm:cxn modelId="{43C6482B-D65F-48F5-936D-B3A12DBF1CD7}" type="presOf" srcId="{04E28970-5B45-4D5D-B960-BD1B5C6461D7}" destId="{C9067255-9253-4D57-96FD-A4A3F0489A6F}" srcOrd="0" destOrd="0" presId="urn:microsoft.com/office/officeart/2005/8/layout/bProcess3"/>
    <dgm:cxn modelId="{3BF4052D-51E1-4308-A445-96A1E8AA4D8F}" srcId="{81A47832-F02C-417E-8ADC-461A6AF1783A}" destId="{224F2D0F-D96A-4486-AB61-8EC9A9CD4725}" srcOrd="5" destOrd="0" parTransId="{CCAC8DC1-656C-4F46-BD3F-D34A4C47CF1D}" sibTransId="{B2A0F46E-D8E2-4448-B9D2-D6B605E60708}"/>
    <dgm:cxn modelId="{20D92533-CA80-4DBF-9E86-2F75EFF48F62}" type="presOf" srcId="{E2B54333-324C-4FDA-9C32-2FB794E26862}" destId="{21CF73A1-664F-4305-89D9-91FE9077DE20}" srcOrd="0" destOrd="0" presId="urn:microsoft.com/office/officeart/2005/8/layout/bProcess3"/>
    <dgm:cxn modelId="{28744C3F-12C0-48B2-92EE-F2AC330CA0A5}" type="presOf" srcId="{16147C88-2651-47C3-AF05-CF5E0B51A022}" destId="{9206492B-5BD1-4773-835D-2813E80BED0E}" srcOrd="1" destOrd="0" presId="urn:microsoft.com/office/officeart/2005/8/layout/bProcess3"/>
    <dgm:cxn modelId="{B22E5344-EB7A-4B3D-A220-BFD90608F8E7}" type="presOf" srcId="{93760509-69D4-4840-ACBB-67001C396C7A}" destId="{D2015191-3FDF-40F1-8B83-1530EFDDF27A}" srcOrd="0" destOrd="0" presId="urn:microsoft.com/office/officeart/2005/8/layout/bProcess3"/>
    <dgm:cxn modelId="{3D2D3169-C102-4883-A191-8A146C059831}" type="presOf" srcId="{E2B54333-324C-4FDA-9C32-2FB794E26862}" destId="{990B1458-A1A8-4660-88BD-2A5BE184E6CF}" srcOrd="1" destOrd="0" presId="urn:microsoft.com/office/officeart/2005/8/layout/bProcess3"/>
    <dgm:cxn modelId="{D8693E4A-BF19-4159-8671-E6AA35F9BC98}" type="presOf" srcId="{81A47832-F02C-417E-8ADC-461A6AF1783A}" destId="{B356D84E-FEEE-4E01-8780-607DF3BAD418}" srcOrd="0" destOrd="0" presId="urn:microsoft.com/office/officeart/2005/8/layout/bProcess3"/>
    <dgm:cxn modelId="{819F246F-C419-4B61-B983-C84B669D386E}" type="presOf" srcId="{6CB01957-98D2-4034-81FB-F7DC47B11085}" destId="{DDC88DA7-CF50-4079-B388-8568D45B7589}" srcOrd="0" destOrd="0" presId="urn:microsoft.com/office/officeart/2005/8/layout/bProcess3"/>
    <dgm:cxn modelId="{D2994F93-ADC6-49EE-BC18-304BA9448719}" type="presOf" srcId="{224F2D0F-D96A-4486-AB61-8EC9A9CD4725}" destId="{4E43787A-1D6A-4CC6-AF0D-E84A5EF6BBAD}" srcOrd="0" destOrd="0" presId="urn:microsoft.com/office/officeart/2005/8/layout/bProcess3"/>
    <dgm:cxn modelId="{AE7AB398-4D55-45DA-A2D3-481FF0840844}" type="presOf" srcId="{56466B77-F8FC-495E-903A-AB65574D8405}" destId="{6153A75B-21A6-4C6F-9CED-C7B6D541CBC4}" srcOrd="1" destOrd="0" presId="urn:microsoft.com/office/officeart/2005/8/layout/bProcess3"/>
    <dgm:cxn modelId="{956D3E99-AE6A-458C-BB60-4DFDD54E425E}" srcId="{81A47832-F02C-417E-8ADC-461A6AF1783A}" destId="{04E28970-5B45-4D5D-B960-BD1B5C6461D7}" srcOrd="3" destOrd="0" parTransId="{E2DAE50B-5019-4C9C-941D-BB153FEF421E}" sibTransId="{56466B77-F8FC-495E-903A-AB65574D8405}"/>
    <dgm:cxn modelId="{1D80089A-83BF-4202-AEDA-299C42651F45}" type="presOf" srcId="{C8F9B86D-0F7E-4BE9-BF45-2A40D13E8FDD}" destId="{21BC5214-68C6-4107-B1FB-E6AEA546E12D}" srcOrd="1" destOrd="0" presId="urn:microsoft.com/office/officeart/2005/8/layout/bProcess3"/>
    <dgm:cxn modelId="{BE9351A4-F29F-4646-9C32-710E8AB1B3E6}" srcId="{81A47832-F02C-417E-8ADC-461A6AF1783A}" destId="{93760509-69D4-4840-ACBB-67001C396C7A}" srcOrd="0" destOrd="0" parTransId="{A06DE641-C371-494C-ABF3-95988FD57B58}" sibTransId="{E2B54333-324C-4FDA-9C32-2FB794E26862}"/>
    <dgm:cxn modelId="{412DBCBD-A1BD-4768-8786-C8394BF54F47}" type="presOf" srcId="{56466B77-F8FC-495E-903A-AB65574D8405}" destId="{71C23D92-F88C-4B5F-A2BD-7123F798BC53}" srcOrd="0" destOrd="0" presId="urn:microsoft.com/office/officeart/2005/8/layout/bProcess3"/>
    <dgm:cxn modelId="{080709C7-0E92-4BBB-9545-7396221B77B6}" type="presOf" srcId="{6CB01957-98D2-4034-81FB-F7DC47B11085}" destId="{7FF9BB92-06EE-41C7-B16F-0784725C4B6F}" srcOrd="1" destOrd="0" presId="urn:microsoft.com/office/officeart/2005/8/layout/bProcess3"/>
    <dgm:cxn modelId="{CF0D57C7-27B3-4885-8926-C069BF1793F5}" srcId="{81A47832-F02C-417E-8ADC-461A6AF1783A}" destId="{9EB4771F-03C8-4393-88A4-1A46B02B95C2}" srcOrd="1" destOrd="0" parTransId="{2C6F205F-8921-49C2-9477-84BF411771DF}" sibTransId="{16147C88-2651-47C3-AF05-CF5E0B51A022}"/>
    <dgm:cxn modelId="{ED5D22CD-3BC9-4BB6-8092-FBC615AFEC33}" type="presOf" srcId="{16147C88-2651-47C3-AF05-CF5E0B51A022}" destId="{8C575CEB-34D9-44F9-959F-EB376D9A8341}" srcOrd="0" destOrd="0" presId="urn:microsoft.com/office/officeart/2005/8/layout/bProcess3"/>
    <dgm:cxn modelId="{F1549ED0-B487-49DF-879D-617C80CCF02F}" type="presOf" srcId="{9EB4771F-03C8-4393-88A4-1A46B02B95C2}" destId="{46820E03-EF3C-43B3-85DB-3CE5D21313D8}" srcOrd="0" destOrd="0" presId="urn:microsoft.com/office/officeart/2005/8/layout/bProcess3"/>
    <dgm:cxn modelId="{37DA25D2-0F6E-4EC7-A30C-DC7149AEF8E3}" type="presOf" srcId="{F9DE86AE-A2F5-4062-81C8-7E17A1129C84}" destId="{EF90CE2F-9F85-4DA6-ADDF-38FDC3BC1784}" srcOrd="0" destOrd="0" presId="urn:microsoft.com/office/officeart/2005/8/layout/bProcess3"/>
    <dgm:cxn modelId="{3C3DF4DB-7DA6-423A-9E8D-0D788457EACA}" srcId="{81A47832-F02C-417E-8ADC-461A6AF1783A}" destId="{4F441141-C193-4B95-84EE-2082087D2D72}" srcOrd="4" destOrd="0" parTransId="{916F95FF-D6AF-4FD2-9B59-CF78799810DA}" sibTransId="{C8F9B86D-0F7E-4BE9-BF45-2A40D13E8FDD}"/>
    <dgm:cxn modelId="{2FAE32F7-BA44-4477-9917-2238C56FCE77}" type="presOf" srcId="{C8F9B86D-0F7E-4BE9-BF45-2A40D13E8FDD}" destId="{54B9A357-D515-450D-A03C-698BD7EA86C6}" srcOrd="0" destOrd="0" presId="urn:microsoft.com/office/officeart/2005/8/layout/bProcess3"/>
    <dgm:cxn modelId="{2C208BA9-404C-4C5D-B43D-F419DDBD13DB}" type="presParOf" srcId="{B356D84E-FEEE-4E01-8780-607DF3BAD418}" destId="{D2015191-3FDF-40F1-8B83-1530EFDDF27A}" srcOrd="0" destOrd="0" presId="urn:microsoft.com/office/officeart/2005/8/layout/bProcess3"/>
    <dgm:cxn modelId="{9053D92A-159E-4A74-B651-56771EDB9EA9}" type="presParOf" srcId="{B356D84E-FEEE-4E01-8780-607DF3BAD418}" destId="{21CF73A1-664F-4305-89D9-91FE9077DE20}" srcOrd="1" destOrd="0" presId="urn:microsoft.com/office/officeart/2005/8/layout/bProcess3"/>
    <dgm:cxn modelId="{DB032D2D-D942-40EF-8D96-AB70C9927BA5}" type="presParOf" srcId="{21CF73A1-664F-4305-89D9-91FE9077DE20}" destId="{990B1458-A1A8-4660-88BD-2A5BE184E6CF}" srcOrd="0" destOrd="0" presId="urn:microsoft.com/office/officeart/2005/8/layout/bProcess3"/>
    <dgm:cxn modelId="{366A8AA3-A434-4ACD-8B32-3825EF59E437}" type="presParOf" srcId="{B356D84E-FEEE-4E01-8780-607DF3BAD418}" destId="{46820E03-EF3C-43B3-85DB-3CE5D21313D8}" srcOrd="2" destOrd="0" presId="urn:microsoft.com/office/officeart/2005/8/layout/bProcess3"/>
    <dgm:cxn modelId="{7027ABF0-1FAC-4C16-93D5-E7F21A8D7DF9}" type="presParOf" srcId="{B356D84E-FEEE-4E01-8780-607DF3BAD418}" destId="{8C575CEB-34D9-44F9-959F-EB376D9A8341}" srcOrd="3" destOrd="0" presId="urn:microsoft.com/office/officeart/2005/8/layout/bProcess3"/>
    <dgm:cxn modelId="{DD0D1E0C-3CDD-45D9-81CC-E470E7C1D1B8}" type="presParOf" srcId="{8C575CEB-34D9-44F9-959F-EB376D9A8341}" destId="{9206492B-5BD1-4773-835D-2813E80BED0E}" srcOrd="0" destOrd="0" presId="urn:microsoft.com/office/officeart/2005/8/layout/bProcess3"/>
    <dgm:cxn modelId="{899F8F4B-4FCE-422D-9CE4-9F939F9C1A42}" type="presParOf" srcId="{B356D84E-FEEE-4E01-8780-607DF3BAD418}" destId="{EF90CE2F-9F85-4DA6-ADDF-38FDC3BC1784}" srcOrd="4" destOrd="0" presId="urn:microsoft.com/office/officeart/2005/8/layout/bProcess3"/>
    <dgm:cxn modelId="{D584787B-CAED-417E-BD8F-55B4FEF1546B}" type="presParOf" srcId="{B356D84E-FEEE-4E01-8780-607DF3BAD418}" destId="{DDC88DA7-CF50-4079-B388-8568D45B7589}" srcOrd="5" destOrd="0" presId="urn:microsoft.com/office/officeart/2005/8/layout/bProcess3"/>
    <dgm:cxn modelId="{11A62959-EDDD-4714-9729-01B349625DC5}" type="presParOf" srcId="{DDC88DA7-CF50-4079-B388-8568D45B7589}" destId="{7FF9BB92-06EE-41C7-B16F-0784725C4B6F}" srcOrd="0" destOrd="0" presId="urn:microsoft.com/office/officeart/2005/8/layout/bProcess3"/>
    <dgm:cxn modelId="{817FE4F0-773E-4825-8760-7B708458A495}" type="presParOf" srcId="{B356D84E-FEEE-4E01-8780-607DF3BAD418}" destId="{C9067255-9253-4D57-96FD-A4A3F0489A6F}" srcOrd="6" destOrd="0" presId="urn:microsoft.com/office/officeart/2005/8/layout/bProcess3"/>
    <dgm:cxn modelId="{47A2EFB3-1747-4F5E-9F3C-7C3AC8451AF4}" type="presParOf" srcId="{B356D84E-FEEE-4E01-8780-607DF3BAD418}" destId="{71C23D92-F88C-4B5F-A2BD-7123F798BC53}" srcOrd="7" destOrd="0" presId="urn:microsoft.com/office/officeart/2005/8/layout/bProcess3"/>
    <dgm:cxn modelId="{1C71D5CC-162F-4F69-BD22-80D30AA00519}" type="presParOf" srcId="{71C23D92-F88C-4B5F-A2BD-7123F798BC53}" destId="{6153A75B-21A6-4C6F-9CED-C7B6D541CBC4}" srcOrd="0" destOrd="0" presId="urn:microsoft.com/office/officeart/2005/8/layout/bProcess3"/>
    <dgm:cxn modelId="{C7E7D05E-4ABA-4B05-AF08-88A2BBF59C9C}" type="presParOf" srcId="{B356D84E-FEEE-4E01-8780-607DF3BAD418}" destId="{5F84F0D1-F7EF-4D38-9896-30581AD27BF9}" srcOrd="8" destOrd="0" presId="urn:microsoft.com/office/officeart/2005/8/layout/bProcess3"/>
    <dgm:cxn modelId="{AF41D888-C552-4AE5-998D-2EAFA909D473}" type="presParOf" srcId="{B356D84E-FEEE-4E01-8780-607DF3BAD418}" destId="{54B9A357-D515-450D-A03C-698BD7EA86C6}" srcOrd="9" destOrd="0" presId="urn:microsoft.com/office/officeart/2005/8/layout/bProcess3"/>
    <dgm:cxn modelId="{BE42D363-6868-414F-BE3B-6EF88CD2C309}" type="presParOf" srcId="{54B9A357-D515-450D-A03C-698BD7EA86C6}" destId="{21BC5214-68C6-4107-B1FB-E6AEA546E12D}" srcOrd="0" destOrd="0" presId="urn:microsoft.com/office/officeart/2005/8/layout/bProcess3"/>
    <dgm:cxn modelId="{E9662C6D-A6E9-46B9-AC73-0CC3371901C4}" type="presParOf" srcId="{B356D84E-FEEE-4E01-8780-607DF3BAD418}" destId="{4E43787A-1D6A-4CC6-AF0D-E84A5EF6BBAD}" srcOrd="10"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D0D43-E81B-4E34-9600-7EAA4351C803}">
      <dsp:nvSpPr>
        <dsp:cNvPr id="0" name=""/>
        <dsp:cNvSpPr/>
      </dsp:nvSpPr>
      <dsp:spPr>
        <a:xfrm>
          <a:off x="0" y="403675"/>
          <a:ext cx="8959064" cy="5599415"/>
        </a:xfrm>
        <a:prstGeom prst="swooshArrow">
          <a:avLst>
            <a:gd name="adj1" fmla="val 25000"/>
            <a:gd name="adj2" fmla="val 2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90E56-F01A-41F0-9E71-DBA5F04DF521}">
      <dsp:nvSpPr>
        <dsp:cNvPr id="0" name=""/>
        <dsp:cNvSpPr/>
      </dsp:nvSpPr>
      <dsp:spPr>
        <a:xfrm>
          <a:off x="882467" y="4567401"/>
          <a:ext cx="206058" cy="206058"/>
        </a:xfrm>
        <a:prstGeom prst="ellipse">
          <a:avLst/>
        </a:prstGeom>
        <a:solidFill>
          <a:schemeClr val="dk2">
            <a:hueOff val="0"/>
            <a:satOff val="0"/>
            <a:lumOff val="0"/>
            <a:alphaOff val="0"/>
          </a:schemeClr>
        </a:solidFill>
        <a:ln w="1270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5597B-3B20-4F42-995E-FA8890AE83CD}">
      <dsp:nvSpPr>
        <dsp:cNvPr id="0" name=""/>
        <dsp:cNvSpPr/>
      </dsp:nvSpPr>
      <dsp:spPr>
        <a:xfrm>
          <a:off x="985497" y="4670430"/>
          <a:ext cx="1173637" cy="133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86" tIns="0" rIns="0" bIns="0" numCol="1" spcCol="1270" anchor="t" anchorCtr="0">
          <a:noAutofit/>
        </a:bodyPr>
        <a:lstStyle/>
        <a:p>
          <a:pPr marL="0" lvl="0" indent="0" algn="just" defTabSz="400050">
            <a:lnSpc>
              <a:spcPct val="90000"/>
            </a:lnSpc>
            <a:spcBef>
              <a:spcPct val="0"/>
            </a:spcBef>
            <a:spcAft>
              <a:spcPct val="35000"/>
            </a:spcAft>
            <a:buFont typeface="Arial" panose="020B0604020202020204" pitchFamily="34" charset="0"/>
            <a:buNone/>
          </a:pPr>
          <a:r>
            <a:rPr lang="es-ES" sz="900" b="1" i="0" kern="1200" dirty="0">
              <a:solidFill>
                <a:schemeClr val="bg1"/>
              </a:solidFill>
            </a:rPr>
            <a:t>Orígenes en la Segunda Guerra Mundial:</a:t>
          </a:r>
          <a:r>
            <a:rPr lang="es-ES" sz="900" b="0" i="0" kern="1200" dirty="0">
              <a:solidFill>
                <a:schemeClr val="bg1"/>
              </a:solidFill>
            </a:rPr>
            <a:t> Se comenzaron a usar para instruir al personal del ejército que no tenía la capacitación necesaria en el frente de batalla.</a:t>
          </a:r>
          <a:endParaRPr lang="es-CO" sz="900" kern="1200" dirty="0">
            <a:solidFill>
              <a:schemeClr val="bg1"/>
            </a:solidFill>
          </a:endParaRPr>
        </a:p>
      </dsp:txBody>
      <dsp:txXfrm>
        <a:off x="985497" y="4670430"/>
        <a:ext cx="1173637" cy="1332660"/>
      </dsp:txXfrm>
    </dsp:sp>
    <dsp:sp modelId="{F39F1B71-D1A4-46FC-B0DE-FD319E1FF297}">
      <dsp:nvSpPr>
        <dsp:cNvPr id="0" name=""/>
        <dsp:cNvSpPr/>
      </dsp:nvSpPr>
      <dsp:spPr>
        <a:xfrm>
          <a:off x="1997871" y="3495672"/>
          <a:ext cx="322526" cy="322526"/>
        </a:xfrm>
        <a:prstGeom prst="ellipse">
          <a:avLst/>
        </a:prstGeom>
        <a:solidFill>
          <a:schemeClr val="dk2">
            <a:hueOff val="0"/>
            <a:satOff val="0"/>
            <a:lumOff val="0"/>
            <a:alphaOff val="0"/>
          </a:schemeClr>
        </a:solidFill>
        <a:ln w="1270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A6265-01BA-4A31-B20E-71CB37F3853B}">
      <dsp:nvSpPr>
        <dsp:cNvPr id="0" name=""/>
        <dsp:cNvSpPr/>
      </dsp:nvSpPr>
      <dsp:spPr>
        <a:xfrm>
          <a:off x="2159134" y="3656936"/>
          <a:ext cx="1487204" cy="2346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00" tIns="0" rIns="0" bIns="0" numCol="1" spcCol="1270" anchor="t" anchorCtr="0">
          <a:noAutofit/>
        </a:bodyPr>
        <a:lstStyle/>
        <a:p>
          <a:pPr marL="0" lvl="0" indent="0" algn="just" defTabSz="400050">
            <a:lnSpc>
              <a:spcPct val="90000"/>
            </a:lnSpc>
            <a:spcBef>
              <a:spcPct val="0"/>
            </a:spcBef>
            <a:spcAft>
              <a:spcPct val="35000"/>
            </a:spcAft>
            <a:buFont typeface="Arial" panose="020B0604020202020204" pitchFamily="34" charset="0"/>
            <a:buNone/>
          </a:pPr>
          <a:r>
            <a:rPr lang="es-ES" sz="900" b="1" i="0" kern="1200" dirty="0">
              <a:solidFill>
                <a:schemeClr val="bg1"/>
              </a:solidFill>
            </a:rPr>
            <a:t>Primeros manuales administrativos:</a:t>
          </a:r>
          <a:r>
            <a:rPr lang="es-ES" sz="900" b="0" i="0" kern="1200" dirty="0">
              <a:solidFill>
                <a:schemeClr val="bg1"/>
              </a:solidFill>
            </a:rPr>
            <a:t> Inicialmente eran documentos sencillos como circulares, memorandos e instrucciones internas, que sentaron las bases para una documentación más técnica.</a:t>
          </a:r>
          <a:endParaRPr lang="es-CO" sz="900" kern="1200" dirty="0">
            <a:solidFill>
              <a:schemeClr val="bg1"/>
            </a:solidFill>
          </a:endParaRPr>
        </a:p>
      </dsp:txBody>
      <dsp:txXfrm>
        <a:off x="2159134" y="3656936"/>
        <a:ext cx="1487204" cy="2346155"/>
      </dsp:txXfrm>
    </dsp:sp>
    <dsp:sp modelId="{35655D64-9412-4BC4-8C14-2854CEA8CBDA}">
      <dsp:nvSpPr>
        <dsp:cNvPr id="0" name=""/>
        <dsp:cNvSpPr/>
      </dsp:nvSpPr>
      <dsp:spPr>
        <a:xfrm>
          <a:off x="3431321" y="2641202"/>
          <a:ext cx="430035" cy="430035"/>
        </a:xfrm>
        <a:prstGeom prst="ellipse">
          <a:avLst/>
        </a:prstGeom>
        <a:solidFill>
          <a:schemeClr val="dk2">
            <a:hueOff val="0"/>
            <a:satOff val="0"/>
            <a:lumOff val="0"/>
            <a:alphaOff val="0"/>
          </a:schemeClr>
        </a:solidFill>
        <a:ln w="1270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BEC3F4-1B99-42FB-9A92-25C4FCA5ED0F}">
      <dsp:nvSpPr>
        <dsp:cNvPr id="0" name=""/>
        <dsp:cNvSpPr/>
      </dsp:nvSpPr>
      <dsp:spPr>
        <a:xfrm>
          <a:off x="3646339" y="2856219"/>
          <a:ext cx="1729099" cy="3146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67" tIns="0" rIns="0" bIns="0" numCol="1" spcCol="1270" anchor="t" anchorCtr="0">
          <a:noAutofit/>
        </a:bodyPr>
        <a:lstStyle/>
        <a:p>
          <a:pPr marL="0" lvl="0" indent="0" algn="just" defTabSz="400050">
            <a:lnSpc>
              <a:spcPct val="90000"/>
            </a:lnSpc>
            <a:spcBef>
              <a:spcPct val="0"/>
            </a:spcBef>
            <a:spcAft>
              <a:spcPct val="35000"/>
            </a:spcAft>
            <a:buFont typeface="Arial" panose="020B0604020202020204" pitchFamily="34" charset="0"/>
            <a:buNone/>
          </a:pPr>
          <a:r>
            <a:rPr lang="es-ES" sz="900" b="1" i="0" kern="1200" dirty="0">
              <a:solidFill>
                <a:schemeClr val="bg1"/>
              </a:solidFill>
            </a:rPr>
            <a:t>Primeros manuales Expansión a la administración civil:</a:t>
          </a:r>
          <a:r>
            <a:rPr lang="es-ES" sz="900" b="0" i="0" kern="1200" dirty="0">
              <a:solidFill>
                <a:schemeClr val="bg1"/>
              </a:solidFill>
            </a:rPr>
            <a:t> El concepto se trasladó al mundo empresarial y público para estandarizar operaciones y guiar la conducta de los empleados en un entorno más estructurado..</a:t>
          </a:r>
          <a:endParaRPr lang="es-CO" sz="900" kern="1200" dirty="0">
            <a:solidFill>
              <a:schemeClr val="bg1"/>
            </a:solidFill>
          </a:endParaRPr>
        </a:p>
      </dsp:txBody>
      <dsp:txXfrm>
        <a:off x="3646339" y="2856219"/>
        <a:ext cx="1729099" cy="3146871"/>
      </dsp:txXfrm>
    </dsp:sp>
    <dsp:sp modelId="{C6DF9D66-7297-4CF0-A0E4-2F9858C19C3F}">
      <dsp:nvSpPr>
        <dsp:cNvPr id="0" name=""/>
        <dsp:cNvSpPr/>
      </dsp:nvSpPr>
      <dsp:spPr>
        <a:xfrm>
          <a:off x="5097707" y="1973751"/>
          <a:ext cx="555462" cy="555462"/>
        </a:xfrm>
        <a:prstGeom prst="ellipse">
          <a:avLst/>
        </a:prstGeom>
        <a:solidFill>
          <a:schemeClr val="dk2">
            <a:hueOff val="0"/>
            <a:satOff val="0"/>
            <a:lumOff val="0"/>
            <a:alphaOff val="0"/>
          </a:schemeClr>
        </a:solidFill>
        <a:ln w="1270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8968F-D2F3-4EDC-A23B-95E1701FF792}">
      <dsp:nvSpPr>
        <dsp:cNvPr id="0" name=""/>
        <dsp:cNvSpPr/>
      </dsp:nvSpPr>
      <dsp:spPr>
        <a:xfrm>
          <a:off x="5375439" y="2240790"/>
          <a:ext cx="1791813" cy="37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328" tIns="0" rIns="0" bIns="0" numCol="1" spcCol="1270" anchor="t" anchorCtr="0">
          <a:noAutofit/>
        </a:bodyPr>
        <a:lstStyle/>
        <a:p>
          <a:pPr marL="0" lvl="0" indent="0" algn="just" defTabSz="400050">
            <a:lnSpc>
              <a:spcPct val="90000"/>
            </a:lnSpc>
            <a:spcBef>
              <a:spcPct val="0"/>
            </a:spcBef>
            <a:spcAft>
              <a:spcPct val="35000"/>
            </a:spcAft>
            <a:buFont typeface="Arial" panose="020B0604020202020204" pitchFamily="34" charset="0"/>
            <a:buNone/>
          </a:pPr>
          <a:r>
            <a:rPr lang="es-ES" sz="900" b="1" i="0" kern="1200" dirty="0">
              <a:solidFill>
                <a:schemeClr val="bg1"/>
              </a:solidFill>
            </a:rPr>
            <a:t>Enfoque en la gestión de talento humano:</a:t>
          </a:r>
          <a:r>
            <a:rPr lang="es-ES" sz="900" b="0" i="0" kern="1200" dirty="0">
              <a:solidFill>
                <a:schemeClr val="bg1"/>
              </a:solidFill>
            </a:rPr>
            <a:t> Con el tiempo, los manuales evolucionaron de ser meras listas de tareas a convertirse en herramientas fundamentales para la gestión de talento humano.</a:t>
          </a:r>
          <a:endParaRPr lang="es-CO" sz="900" kern="1200" dirty="0">
            <a:solidFill>
              <a:schemeClr val="bg1"/>
            </a:solidFill>
          </a:endParaRPr>
        </a:p>
      </dsp:txBody>
      <dsp:txXfrm>
        <a:off x="5375439" y="2240790"/>
        <a:ext cx="1791813" cy="3751608"/>
      </dsp:txXfrm>
    </dsp:sp>
    <dsp:sp modelId="{A94CB453-DC6F-4C0C-AF2A-BDC08A0CA52F}">
      <dsp:nvSpPr>
        <dsp:cNvPr id="0" name=""/>
        <dsp:cNvSpPr/>
      </dsp:nvSpPr>
      <dsp:spPr>
        <a:xfrm>
          <a:off x="6813368" y="1528038"/>
          <a:ext cx="707766" cy="707766"/>
        </a:xfrm>
        <a:prstGeom prst="ellipse">
          <a:avLst/>
        </a:prstGeom>
        <a:solidFill>
          <a:schemeClr val="dk2">
            <a:hueOff val="0"/>
            <a:satOff val="0"/>
            <a:lumOff val="0"/>
            <a:alphaOff val="0"/>
          </a:schemeClr>
        </a:solidFill>
        <a:ln w="1270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B7B5EA-9221-4EB6-91F4-011A6BF704D3}">
      <dsp:nvSpPr>
        <dsp:cNvPr id="0" name=""/>
        <dsp:cNvSpPr/>
      </dsp:nvSpPr>
      <dsp:spPr>
        <a:xfrm>
          <a:off x="7167252" y="1870176"/>
          <a:ext cx="1791813" cy="412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031" tIns="0" rIns="0" bIns="0" numCol="1" spcCol="1270" anchor="t" anchorCtr="0">
          <a:noAutofit/>
        </a:bodyPr>
        <a:lstStyle/>
        <a:p>
          <a:pPr marL="0" lvl="0" indent="0" algn="just" defTabSz="400050">
            <a:lnSpc>
              <a:spcPct val="90000"/>
            </a:lnSpc>
            <a:spcBef>
              <a:spcPct val="0"/>
            </a:spcBef>
            <a:spcAft>
              <a:spcPct val="35000"/>
            </a:spcAft>
            <a:buFont typeface="Arial" panose="020B0604020202020204" pitchFamily="34" charset="0"/>
            <a:buNone/>
          </a:pPr>
          <a:r>
            <a:rPr lang="es-ES" sz="900" b="1" i="0" kern="1200" dirty="0">
              <a:solidFill>
                <a:schemeClr val="bg1"/>
              </a:solidFill>
            </a:rPr>
            <a:t>Integración y modernización:</a:t>
          </a:r>
          <a:r>
            <a:rPr lang="es-ES" sz="900" b="0" i="0" kern="1200" dirty="0">
              <a:solidFill>
                <a:schemeClr val="bg1"/>
              </a:solidFill>
            </a:rPr>
            <a:t> Se busca integrar los manuales de funciones con otros sistemas de gestión, como el Modelo Integrado de Planeación y Gestión (MIPG) en el sector público, para mejorar la articulación y la coherencia en la gestión. </a:t>
          </a:r>
          <a:endParaRPr lang="es-CO" sz="900" kern="1200" dirty="0">
            <a:solidFill>
              <a:schemeClr val="bg1"/>
            </a:solidFill>
          </a:endParaRPr>
        </a:p>
      </dsp:txBody>
      <dsp:txXfrm>
        <a:off x="7167252" y="1870176"/>
        <a:ext cx="1791813" cy="4121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4B4DB-72C7-4436-A3FC-D7517D5A988D}">
      <dsp:nvSpPr>
        <dsp:cNvPr id="0" name=""/>
        <dsp:cNvSpPr/>
      </dsp:nvSpPr>
      <dsp:spPr>
        <a:xfrm>
          <a:off x="495368" y="0"/>
          <a:ext cx="7269480" cy="4543425"/>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AC222-8A41-4FF4-A66E-6FDDE8B19C7B}">
      <dsp:nvSpPr>
        <dsp:cNvPr id="0" name=""/>
        <dsp:cNvSpPr/>
      </dsp:nvSpPr>
      <dsp:spPr>
        <a:xfrm>
          <a:off x="1418591" y="3135871"/>
          <a:ext cx="189006" cy="189006"/>
        </a:xfrm>
        <a:prstGeom prst="ellipse">
          <a:avLst/>
        </a:prstGeom>
        <a:solidFill>
          <a:schemeClr val="lt1">
            <a:hueOff val="0"/>
            <a:satOff val="0"/>
            <a:lumOff val="0"/>
            <a:alphaOff val="0"/>
          </a:schemeClr>
        </a:solidFill>
        <a:ln w="1270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EB7BD-7C0C-4C58-9756-0880039BFECB}">
      <dsp:nvSpPr>
        <dsp:cNvPr id="0" name=""/>
        <dsp:cNvSpPr/>
      </dsp:nvSpPr>
      <dsp:spPr>
        <a:xfrm>
          <a:off x="1513095" y="3230375"/>
          <a:ext cx="1693788" cy="131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51" tIns="0" rIns="0" bIns="0" numCol="1" spcCol="1270" anchor="t" anchorCtr="0">
          <a:noAutofit/>
        </a:bodyPr>
        <a:lstStyle/>
        <a:p>
          <a:pPr marL="0" lvl="0" indent="0" algn="just" defTabSz="444500">
            <a:lnSpc>
              <a:spcPct val="90000"/>
            </a:lnSpc>
            <a:spcBef>
              <a:spcPct val="0"/>
            </a:spcBef>
            <a:spcAft>
              <a:spcPct val="35000"/>
            </a:spcAft>
            <a:buNone/>
          </a:pPr>
          <a:r>
            <a:rPr lang="es-CO" sz="1000" kern="1200" dirty="0">
              <a:solidFill>
                <a:schemeClr val="bg1"/>
              </a:solidFill>
            </a:rPr>
            <a:t>Del clásico modelo burocrático, donde la gestión pública se entendía únicamente como el cumplimiento de mandatos (producción de bienes y servicios) por parte de los gestores públicos</a:t>
          </a:r>
        </a:p>
      </dsp:txBody>
      <dsp:txXfrm>
        <a:off x="1513095" y="3230375"/>
        <a:ext cx="1693788" cy="1313049"/>
      </dsp:txXfrm>
    </dsp:sp>
    <dsp:sp modelId="{A68003C1-12E6-4186-955A-D151C6C3C5E3}">
      <dsp:nvSpPr>
        <dsp:cNvPr id="0" name=""/>
        <dsp:cNvSpPr/>
      </dsp:nvSpPr>
      <dsp:spPr>
        <a:xfrm>
          <a:off x="3086937" y="1900969"/>
          <a:ext cx="341665" cy="341665"/>
        </a:xfrm>
        <a:prstGeom prst="ellipse">
          <a:avLst/>
        </a:prstGeom>
        <a:solidFill>
          <a:schemeClr val="lt1">
            <a:hueOff val="0"/>
            <a:satOff val="0"/>
            <a:lumOff val="0"/>
            <a:alphaOff val="0"/>
          </a:schemeClr>
        </a:solidFill>
        <a:ln w="1270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3D387-62F6-434A-932C-42294719A9D0}">
      <dsp:nvSpPr>
        <dsp:cNvPr id="0" name=""/>
        <dsp:cNvSpPr/>
      </dsp:nvSpPr>
      <dsp:spPr>
        <a:xfrm>
          <a:off x="3257770" y="2071801"/>
          <a:ext cx="1744675" cy="247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042" tIns="0" rIns="0" bIns="0" numCol="1" spcCol="1270" anchor="t" anchorCtr="0">
          <a:noAutofit/>
        </a:bodyPr>
        <a:lstStyle/>
        <a:p>
          <a:pPr marL="0" lvl="0" indent="0" algn="just" defTabSz="444500">
            <a:lnSpc>
              <a:spcPct val="90000"/>
            </a:lnSpc>
            <a:spcBef>
              <a:spcPct val="0"/>
            </a:spcBef>
            <a:spcAft>
              <a:spcPct val="35000"/>
            </a:spcAft>
            <a:buNone/>
          </a:pPr>
          <a:r>
            <a:rPr lang="es-CO" sz="1000" kern="1200" dirty="0">
              <a:solidFill>
                <a:schemeClr val="bg1"/>
              </a:solidFill>
            </a:rPr>
            <a:t>ha pasado por el modelo de la nueva gestión pública (NGP), que incorpora herramientas de gestión del sector privado (presupuestos, productividad, etc.), </a:t>
          </a:r>
        </a:p>
      </dsp:txBody>
      <dsp:txXfrm>
        <a:off x="3257770" y="2071801"/>
        <a:ext cx="1744675" cy="2471623"/>
      </dsp:txXfrm>
    </dsp:sp>
    <dsp:sp modelId="{5A88F5DB-7D91-4DA1-8316-4B6BA960B02D}">
      <dsp:nvSpPr>
        <dsp:cNvPr id="0" name=""/>
        <dsp:cNvSpPr/>
      </dsp:nvSpPr>
      <dsp:spPr>
        <a:xfrm>
          <a:off x="5093314" y="1149486"/>
          <a:ext cx="472516" cy="472516"/>
        </a:xfrm>
        <a:prstGeom prst="ellipse">
          <a:avLst/>
        </a:prstGeom>
        <a:blipFill rotWithShape="0">
          <a:blip xmlns:r="http://schemas.openxmlformats.org/officeDocument/2006/relationships" r:embed="rId1"/>
          <a:stretch>
            <a:fillRect/>
          </a:stretch>
        </a:blipFill>
        <a:ln w="1270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A196D8-2101-4FF5-8CA7-48D6F11D925A}">
      <dsp:nvSpPr>
        <dsp:cNvPr id="0" name=""/>
        <dsp:cNvSpPr/>
      </dsp:nvSpPr>
      <dsp:spPr>
        <a:xfrm>
          <a:off x="5329572" y="1385744"/>
          <a:ext cx="1744675" cy="315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377" tIns="0" rIns="0" bIns="0" numCol="1" spcCol="1270" anchor="t" anchorCtr="0">
          <a:noAutofit/>
        </a:bodyPr>
        <a:lstStyle/>
        <a:p>
          <a:pPr marL="0" lvl="0" indent="0" algn="just" defTabSz="444500">
            <a:lnSpc>
              <a:spcPct val="90000"/>
            </a:lnSpc>
            <a:spcBef>
              <a:spcPct val="0"/>
            </a:spcBef>
            <a:spcAft>
              <a:spcPct val="35000"/>
            </a:spcAft>
            <a:buNone/>
          </a:pPr>
          <a:r>
            <a:rPr lang="es-CO" sz="1000" kern="1200" dirty="0">
              <a:solidFill>
                <a:schemeClr val="bg1"/>
              </a:solidFill>
            </a:rPr>
            <a:t>hasta llegar al modelo de gestión para resultados, que incorpora la relación y vínculo formal entre el principal (sociedad) y el agente (Gobierno), acordando alcanzar resultados concretos con acción del agente y que influyen sobre el principal, creando valor público como fin último</a:t>
          </a:r>
        </a:p>
      </dsp:txBody>
      <dsp:txXfrm>
        <a:off x="5329572" y="1385744"/>
        <a:ext cx="1744675" cy="3157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6DDFD-21E3-45AA-80A0-1492AD962BC4}">
      <dsp:nvSpPr>
        <dsp:cNvPr id="0" name=""/>
        <dsp:cNvSpPr/>
      </dsp:nvSpPr>
      <dsp:spPr>
        <a:xfrm rot="16200000">
          <a:off x="-2786293"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44500">
            <a:lnSpc>
              <a:spcPct val="90000"/>
            </a:lnSpc>
            <a:spcBef>
              <a:spcPct val="0"/>
            </a:spcBef>
            <a:spcAft>
              <a:spcPct val="35000"/>
            </a:spcAft>
            <a:buNone/>
          </a:pPr>
          <a:r>
            <a:rPr lang="es-CO" sz="1000" b="1" i="0" kern="1200" dirty="0">
              <a:solidFill>
                <a:schemeClr val="bg1"/>
              </a:solidFill>
              <a:latin typeface="+mj-lt"/>
            </a:rPr>
            <a:t>LEY 909 DE 2004</a:t>
          </a:r>
          <a:endParaRPr lang="es-CO" sz="1000" b="0" i="0" kern="1200" dirty="0">
            <a:solidFill>
              <a:schemeClr val="bg1"/>
            </a:solidFill>
            <a:latin typeface="+mj-lt"/>
          </a:endParaRPr>
        </a:p>
        <a:p>
          <a:pPr marL="0" lvl="0" indent="0" algn="ctr" defTabSz="444500">
            <a:lnSpc>
              <a:spcPct val="90000"/>
            </a:lnSpc>
            <a:spcBef>
              <a:spcPct val="0"/>
            </a:spcBef>
            <a:spcAft>
              <a:spcPct val="35000"/>
            </a:spcAft>
            <a:buNone/>
          </a:pPr>
          <a:endParaRPr lang="es-CO" sz="1000" b="0" i="0" kern="1200" dirty="0">
            <a:solidFill>
              <a:schemeClr val="bg1"/>
            </a:solidFill>
            <a:latin typeface="+mj-lt"/>
          </a:endParaRPr>
        </a:p>
        <a:p>
          <a:pPr marL="0" lvl="0" indent="0" algn="ctr" defTabSz="444500">
            <a:lnSpc>
              <a:spcPct val="90000"/>
            </a:lnSpc>
            <a:spcBef>
              <a:spcPct val="0"/>
            </a:spcBef>
            <a:spcAft>
              <a:spcPct val="35000"/>
            </a:spcAft>
            <a:buNone/>
          </a:pPr>
          <a:r>
            <a:rPr lang="es-ES" sz="1000" b="0" i="0" kern="1200" dirty="0">
              <a:solidFill>
                <a:schemeClr val="bg1"/>
              </a:solidFill>
              <a:latin typeface="+mj-lt"/>
            </a:rPr>
            <a:t>Por la cual se expiden normas que regulan el empleo público, la carrera administrativa, gerencia pública y se dictan otras disposiciones.</a:t>
          </a:r>
        </a:p>
        <a:p>
          <a:pPr marL="0" lvl="0" indent="0" algn="ctr" defTabSz="444500">
            <a:lnSpc>
              <a:spcPct val="90000"/>
            </a:lnSpc>
            <a:spcBef>
              <a:spcPct val="0"/>
            </a:spcBef>
            <a:spcAft>
              <a:spcPct val="35000"/>
            </a:spcAft>
            <a:buNone/>
          </a:pPr>
          <a:endParaRPr lang="es-ES" sz="1000" b="0" i="0" kern="1200" dirty="0">
            <a:solidFill>
              <a:schemeClr val="bg1"/>
            </a:solidFill>
            <a:latin typeface="+mj-lt"/>
          </a:endParaRPr>
        </a:p>
        <a:p>
          <a:pPr marL="0" lvl="0" indent="0" algn="ctr" defTabSz="444500">
            <a:lnSpc>
              <a:spcPct val="90000"/>
            </a:lnSpc>
            <a:spcBef>
              <a:spcPct val="0"/>
            </a:spcBef>
            <a:spcAft>
              <a:spcPct val="35000"/>
            </a:spcAft>
            <a:buNone/>
          </a:pPr>
          <a:r>
            <a:rPr lang="es-ES" sz="1000" b="0" i="0" kern="1200" dirty="0">
              <a:solidFill>
                <a:srgbClr val="FF0000"/>
              </a:solidFill>
              <a:latin typeface="+mj-lt"/>
            </a:rPr>
            <a:t>Competencias</a:t>
          </a:r>
        </a:p>
        <a:p>
          <a:pPr marL="0" lvl="0" indent="0" algn="ctr" defTabSz="444500">
            <a:lnSpc>
              <a:spcPct val="90000"/>
            </a:lnSpc>
            <a:spcBef>
              <a:spcPct val="0"/>
            </a:spcBef>
            <a:spcAft>
              <a:spcPct val="35000"/>
            </a:spcAft>
            <a:buNone/>
          </a:pPr>
          <a:r>
            <a:rPr lang="es-ES" sz="1000" b="0" i="0" kern="1200" dirty="0">
              <a:solidFill>
                <a:srgbClr val="FF0000"/>
              </a:solidFill>
              <a:latin typeface="+mj-lt"/>
            </a:rPr>
            <a:t>-DAFP</a:t>
          </a:r>
        </a:p>
        <a:p>
          <a:pPr marL="0" lvl="0" indent="0" algn="ctr" defTabSz="444500">
            <a:lnSpc>
              <a:spcPct val="90000"/>
            </a:lnSpc>
            <a:spcBef>
              <a:spcPct val="0"/>
            </a:spcBef>
            <a:spcAft>
              <a:spcPct val="35000"/>
            </a:spcAft>
            <a:buNone/>
          </a:pPr>
          <a:r>
            <a:rPr lang="es-ES" sz="1000" b="0" i="0" kern="1200" dirty="0">
              <a:solidFill>
                <a:srgbClr val="FF0000"/>
              </a:solidFill>
              <a:latin typeface="+mj-lt"/>
            </a:rPr>
            <a:t>-Unidades de personal</a:t>
          </a:r>
        </a:p>
        <a:p>
          <a:pPr marL="0" lvl="0" indent="0" algn="ctr" defTabSz="444500">
            <a:lnSpc>
              <a:spcPct val="90000"/>
            </a:lnSpc>
            <a:spcBef>
              <a:spcPct val="0"/>
            </a:spcBef>
            <a:spcAft>
              <a:spcPct val="35000"/>
            </a:spcAft>
            <a:buNone/>
          </a:pPr>
          <a:r>
            <a:rPr lang="es-ES" sz="1000" b="0" i="0" kern="1200" dirty="0">
              <a:solidFill>
                <a:srgbClr val="FF0000"/>
              </a:solidFill>
              <a:latin typeface="+mj-lt"/>
            </a:rPr>
            <a:t>-Comisión de personal</a:t>
          </a:r>
        </a:p>
        <a:p>
          <a:pPr marL="0" lvl="0" indent="0" algn="ctr" defTabSz="444500">
            <a:lnSpc>
              <a:spcPct val="90000"/>
            </a:lnSpc>
            <a:spcBef>
              <a:spcPct val="0"/>
            </a:spcBef>
            <a:spcAft>
              <a:spcPct val="35000"/>
            </a:spcAft>
            <a:buNone/>
          </a:pPr>
          <a:r>
            <a:rPr lang="es-ES" sz="1000" b="0" i="0" kern="1200" dirty="0">
              <a:solidFill>
                <a:srgbClr val="FF0000"/>
              </a:solidFill>
              <a:latin typeface="+mj-lt"/>
            </a:rPr>
            <a:t>-Comisión Nacional del Servicio Civil</a:t>
          </a:r>
        </a:p>
        <a:p>
          <a:pPr marL="0" lvl="0" indent="0" algn="ctr" defTabSz="444500">
            <a:lnSpc>
              <a:spcPct val="90000"/>
            </a:lnSpc>
            <a:spcBef>
              <a:spcPct val="0"/>
            </a:spcBef>
            <a:spcAft>
              <a:spcPct val="35000"/>
            </a:spcAft>
            <a:buNone/>
          </a:pPr>
          <a:endParaRPr lang="es-CO" sz="1000" kern="1200" dirty="0">
            <a:solidFill>
              <a:schemeClr val="bg1"/>
            </a:solidFill>
            <a:latin typeface="+mj-lt"/>
          </a:endParaRPr>
        </a:p>
      </dsp:txBody>
      <dsp:txXfrm rot="5400000">
        <a:off x="6395" y="1353107"/>
        <a:ext cx="1180156" cy="4059319"/>
      </dsp:txXfrm>
    </dsp:sp>
    <dsp:sp modelId="{5650FBF0-3ED8-4C02-9B1B-9913CF050615}">
      <dsp:nvSpPr>
        <dsp:cNvPr id="0" name=""/>
        <dsp:cNvSpPr/>
      </dsp:nvSpPr>
      <dsp:spPr>
        <a:xfrm rot="16200000">
          <a:off x="-1517625"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44500">
            <a:lnSpc>
              <a:spcPct val="90000"/>
            </a:lnSpc>
            <a:spcBef>
              <a:spcPct val="0"/>
            </a:spcBef>
            <a:spcAft>
              <a:spcPct val="35000"/>
            </a:spcAft>
            <a:buNone/>
          </a:pPr>
          <a:r>
            <a:rPr lang="es-CO" sz="1000" b="1" i="0" kern="1200" dirty="0">
              <a:solidFill>
                <a:schemeClr val="bg1"/>
              </a:solidFill>
              <a:latin typeface="+mj-lt"/>
            </a:rPr>
            <a:t>DECRETO 770 DE 2005</a:t>
          </a:r>
          <a:endParaRPr lang="es-CO" sz="1000" b="0" i="0" kern="1200" dirty="0">
            <a:latin typeface="+mj-lt"/>
          </a:endParaRPr>
        </a:p>
        <a:p>
          <a:pPr marL="0" lvl="0" indent="0" algn="ctr" defTabSz="444500">
            <a:lnSpc>
              <a:spcPct val="90000"/>
            </a:lnSpc>
            <a:spcBef>
              <a:spcPct val="0"/>
            </a:spcBef>
            <a:spcAft>
              <a:spcPct val="35000"/>
            </a:spcAft>
            <a:buNone/>
          </a:pPr>
          <a:endParaRPr lang="es-CO" sz="1000" b="0" i="0" kern="1200" dirty="0">
            <a:latin typeface="+mj-lt"/>
          </a:endParaRPr>
        </a:p>
        <a:p>
          <a:pPr marL="0" lvl="0" indent="0" algn="ctr" defTabSz="444500">
            <a:lnSpc>
              <a:spcPct val="90000"/>
            </a:lnSpc>
            <a:spcBef>
              <a:spcPct val="0"/>
            </a:spcBef>
            <a:spcAft>
              <a:spcPct val="35000"/>
            </a:spcAft>
            <a:buNone/>
          </a:pPr>
          <a:r>
            <a:rPr lang="es-ES" sz="1000" b="0" i="0" kern="1200" dirty="0">
              <a:solidFill>
                <a:prstClr val="black"/>
              </a:solidFill>
              <a:latin typeface="+mj-lt"/>
              <a:ea typeface="+mn-ea"/>
              <a:cs typeface="+mn-cs"/>
            </a:rPr>
            <a:t>Por el cual se establece el sistema de funciones y de requisitos generales para los empleos públicos correspondientes a los niveles jerárquicos pertenecientes a los organismos y entidades del Orden Nacional, a que se refiere la Ley </a:t>
          </a:r>
          <a:r>
            <a:rPr lang="es-ES" sz="1000" b="0" i="0" kern="1200" dirty="0">
              <a:solidFill>
                <a:prstClr val="black"/>
              </a:solidFill>
              <a:latin typeface="+mj-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909</a:t>
          </a:r>
          <a:r>
            <a:rPr lang="es-ES" sz="1000" b="0" i="0" kern="1200" dirty="0">
              <a:solidFill>
                <a:prstClr val="black"/>
              </a:solidFill>
              <a:latin typeface="+mj-lt"/>
              <a:ea typeface="+mn-ea"/>
              <a:cs typeface="+mn-cs"/>
            </a:rPr>
            <a:t> de 2004.</a:t>
          </a:r>
        </a:p>
        <a:p>
          <a:pPr marL="0" lvl="0" indent="0" algn="ctr" defTabSz="444500">
            <a:lnSpc>
              <a:spcPct val="90000"/>
            </a:lnSpc>
            <a:spcBef>
              <a:spcPct val="0"/>
            </a:spcBef>
            <a:spcAft>
              <a:spcPct val="35000"/>
            </a:spcAft>
            <a:buNone/>
          </a:pPr>
          <a:endParaRPr lang="es-ES" sz="1000" b="0" i="0" kern="1200" dirty="0">
            <a:solidFill>
              <a:prstClr val="black"/>
            </a:solidFill>
            <a:latin typeface="+mj-lt"/>
            <a:ea typeface="+mn-ea"/>
            <a:cs typeface="+mn-cs"/>
          </a:endParaRPr>
        </a:p>
        <a:p>
          <a:pPr marL="0" lvl="0" indent="0" algn="ctr" defTabSz="444500">
            <a:lnSpc>
              <a:spcPct val="90000"/>
            </a:lnSpc>
            <a:spcBef>
              <a:spcPct val="0"/>
            </a:spcBef>
            <a:spcAft>
              <a:spcPct val="35000"/>
            </a:spcAft>
            <a:buNone/>
          </a:pPr>
          <a:endParaRPr lang="es-ES" sz="1000" b="1" i="1" kern="1200" dirty="0">
            <a:solidFill>
              <a:schemeClr val="bg1"/>
            </a:solidFill>
            <a:latin typeface="+mj-lt"/>
          </a:endParaRPr>
        </a:p>
        <a:p>
          <a:pPr marL="0" lvl="0" indent="0" algn="ctr" defTabSz="444500">
            <a:lnSpc>
              <a:spcPct val="90000"/>
            </a:lnSpc>
            <a:spcBef>
              <a:spcPct val="0"/>
            </a:spcBef>
            <a:spcAft>
              <a:spcPct val="35000"/>
            </a:spcAft>
            <a:buNone/>
          </a:pPr>
          <a:endParaRPr lang="es-ES" sz="1000" b="0" i="0" kern="1200" dirty="0">
            <a:solidFill>
              <a:schemeClr val="bg1"/>
            </a:solidFill>
            <a:latin typeface="+mj-lt"/>
          </a:endParaRPr>
        </a:p>
      </dsp:txBody>
      <dsp:txXfrm rot="5400000">
        <a:off x="1275063" y="1353107"/>
        <a:ext cx="1180156" cy="4059319"/>
      </dsp:txXfrm>
    </dsp:sp>
    <dsp:sp modelId="{5298E0DD-6B43-43B3-89DB-4A5FE828A18C}">
      <dsp:nvSpPr>
        <dsp:cNvPr id="0" name=""/>
        <dsp:cNvSpPr/>
      </dsp:nvSpPr>
      <dsp:spPr>
        <a:xfrm rot="16200000">
          <a:off x="-248957"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44500">
            <a:lnSpc>
              <a:spcPct val="90000"/>
            </a:lnSpc>
            <a:spcBef>
              <a:spcPct val="0"/>
            </a:spcBef>
            <a:spcAft>
              <a:spcPct val="35000"/>
            </a:spcAft>
            <a:buNone/>
          </a:pPr>
          <a:r>
            <a:rPr lang="es-CO" sz="1000" b="1" i="0" kern="1200" dirty="0">
              <a:solidFill>
                <a:schemeClr val="bg1"/>
              </a:solidFill>
              <a:latin typeface="+mj-lt"/>
            </a:rPr>
            <a:t>DECRETO 785 DE 2005</a:t>
          </a:r>
          <a:endParaRPr lang="es-CO" sz="1000" b="0" i="0" kern="1200" dirty="0">
            <a:solidFill>
              <a:schemeClr val="bg1"/>
            </a:solidFill>
            <a:latin typeface="+mj-lt"/>
          </a:endParaRPr>
        </a:p>
        <a:p>
          <a:pPr marL="0" lvl="0" indent="0" algn="ctr" defTabSz="444500">
            <a:lnSpc>
              <a:spcPct val="90000"/>
            </a:lnSpc>
            <a:spcBef>
              <a:spcPct val="0"/>
            </a:spcBef>
            <a:spcAft>
              <a:spcPct val="35000"/>
            </a:spcAft>
            <a:buNone/>
          </a:pPr>
          <a:endParaRPr lang="es-ES" sz="1000" b="0" i="0" kern="1200" dirty="0">
            <a:solidFill>
              <a:prstClr val="black"/>
            </a:solidFill>
            <a:latin typeface="+mj-lt"/>
            <a:ea typeface="+mn-ea"/>
            <a:cs typeface="+mn-cs"/>
          </a:endParaRPr>
        </a:p>
        <a:p>
          <a:pPr marL="0" lvl="0" indent="0" algn="ctr" defTabSz="444500">
            <a:lnSpc>
              <a:spcPct val="90000"/>
            </a:lnSpc>
            <a:spcBef>
              <a:spcPct val="0"/>
            </a:spcBef>
            <a:spcAft>
              <a:spcPct val="35000"/>
            </a:spcAft>
            <a:buNone/>
          </a:pPr>
          <a:endParaRPr lang="es-ES" sz="1000" b="0" i="0" kern="1200" dirty="0">
            <a:solidFill>
              <a:prstClr val="black"/>
            </a:solidFill>
            <a:latin typeface="+mj-lt"/>
            <a:ea typeface="+mn-ea"/>
            <a:cs typeface="+mn-cs"/>
          </a:endParaRPr>
        </a:p>
        <a:p>
          <a:pPr marL="0" lvl="0" indent="0" algn="ctr" defTabSz="444500">
            <a:lnSpc>
              <a:spcPct val="90000"/>
            </a:lnSpc>
            <a:spcBef>
              <a:spcPct val="0"/>
            </a:spcBef>
            <a:spcAft>
              <a:spcPct val="35000"/>
            </a:spcAft>
            <a:buNone/>
          </a:pPr>
          <a:r>
            <a:rPr lang="es-ES" sz="1000" b="0" i="0" kern="1200" dirty="0">
              <a:solidFill>
                <a:prstClr val="black"/>
              </a:solidFill>
              <a:latin typeface="+mj-lt"/>
              <a:ea typeface="+mn-ea"/>
              <a:cs typeface="+mn-cs"/>
            </a:rPr>
            <a:t>Por el cual se establece el sistema de nomenclatura y clasificación y de funciones y requisitos generales de los empleos de las entidades territoriales que se regulan por las disposiciones de la Ley </a:t>
          </a:r>
          <a:r>
            <a:rPr lang="es-ES" sz="1000" b="0" i="0" kern="1200" dirty="0">
              <a:solidFill>
                <a:prstClr val="black"/>
              </a:solidFill>
              <a:latin typeface="+mj-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909</a:t>
          </a:r>
          <a:r>
            <a:rPr lang="es-ES" sz="1000" b="0" i="0" kern="1200" dirty="0">
              <a:solidFill>
                <a:prstClr val="black"/>
              </a:solidFill>
              <a:latin typeface="+mj-lt"/>
              <a:ea typeface="+mn-ea"/>
              <a:cs typeface="+mn-cs"/>
            </a:rPr>
            <a:t> de 2004</a:t>
          </a:r>
          <a:endParaRPr lang="es-CO" sz="1000" b="1" i="0" kern="1200" dirty="0">
            <a:solidFill>
              <a:prstClr val="black"/>
            </a:solidFill>
            <a:latin typeface="+mj-lt"/>
            <a:ea typeface="+mn-ea"/>
            <a:cs typeface="+mn-cs"/>
          </a:endParaRPr>
        </a:p>
      </dsp:txBody>
      <dsp:txXfrm rot="5400000">
        <a:off x="2543731" y="1353107"/>
        <a:ext cx="1180156" cy="4059319"/>
      </dsp:txXfrm>
    </dsp:sp>
    <dsp:sp modelId="{D37A5737-BEBF-4EDC-A94D-F1E839F0A414}">
      <dsp:nvSpPr>
        <dsp:cNvPr id="0" name=""/>
        <dsp:cNvSpPr/>
      </dsp:nvSpPr>
      <dsp:spPr>
        <a:xfrm rot="16200000">
          <a:off x="1019709"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88950">
            <a:lnSpc>
              <a:spcPct val="90000"/>
            </a:lnSpc>
            <a:spcBef>
              <a:spcPct val="0"/>
            </a:spcBef>
            <a:spcAft>
              <a:spcPct val="35000"/>
            </a:spcAft>
            <a:buNone/>
          </a:pPr>
          <a:endParaRPr lang="es-ES" sz="1000" b="0" i="0" kern="1200" dirty="0">
            <a:solidFill>
              <a:prstClr val="black"/>
            </a:solidFill>
            <a:latin typeface="+mj-lt"/>
            <a:ea typeface="+mn-ea"/>
            <a:cs typeface="+mn-cs"/>
          </a:endParaRPr>
        </a:p>
        <a:p>
          <a:pPr marL="0" lvl="0" indent="0" algn="ctr" defTabSz="488950">
            <a:lnSpc>
              <a:spcPct val="90000"/>
            </a:lnSpc>
            <a:spcBef>
              <a:spcPct val="0"/>
            </a:spcBef>
            <a:spcAft>
              <a:spcPct val="35000"/>
            </a:spcAft>
            <a:buNone/>
          </a:pPr>
          <a:r>
            <a:rPr lang="es-CO" sz="1000" b="1" i="0" kern="1200" dirty="0">
              <a:solidFill>
                <a:prstClr val="black"/>
              </a:solidFill>
              <a:latin typeface="+mj-lt"/>
              <a:ea typeface="+mn-ea"/>
              <a:cs typeface="+mn-cs"/>
            </a:rPr>
            <a:t>DECRETO 1083 DE 2015</a:t>
          </a:r>
        </a:p>
        <a:p>
          <a:pPr marL="0" lvl="0" indent="0" algn="ctr" defTabSz="488950">
            <a:lnSpc>
              <a:spcPct val="90000"/>
            </a:lnSpc>
            <a:spcBef>
              <a:spcPct val="0"/>
            </a:spcBef>
            <a:spcAft>
              <a:spcPct val="35000"/>
            </a:spcAft>
            <a:buNone/>
          </a:pPr>
          <a:endParaRPr lang="es-CO" sz="1000" b="1" i="0" kern="1200" dirty="0">
            <a:solidFill>
              <a:prstClr val="black"/>
            </a:solidFill>
            <a:latin typeface="+mj-lt"/>
            <a:ea typeface="+mn-ea"/>
            <a:cs typeface="+mn-cs"/>
          </a:endParaRPr>
        </a:p>
        <a:p>
          <a:pPr marL="0" lvl="0" indent="0" algn="ctr" defTabSz="488950">
            <a:lnSpc>
              <a:spcPct val="90000"/>
            </a:lnSpc>
            <a:spcBef>
              <a:spcPct val="0"/>
            </a:spcBef>
            <a:spcAft>
              <a:spcPct val="35000"/>
            </a:spcAft>
            <a:buNone/>
          </a:pPr>
          <a:r>
            <a:rPr lang="es-ES" sz="1000" b="0" i="0" kern="1200" dirty="0">
              <a:solidFill>
                <a:prstClr val="black"/>
              </a:solidFill>
              <a:latin typeface="+mj-lt"/>
              <a:ea typeface="+mn-ea"/>
              <a:cs typeface="+mn-cs"/>
            </a:rPr>
            <a:t>Por medio del cual se expide el Decreto Único Reglamentario del Sector de Función Pública.</a:t>
          </a:r>
        </a:p>
        <a:p>
          <a:pPr marL="0" lvl="0" indent="0" algn="ctr" defTabSz="488950">
            <a:lnSpc>
              <a:spcPct val="90000"/>
            </a:lnSpc>
            <a:spcBef>
              <a:spcPct val="0"/>
            </a:spcBef>
            <a:spcAft>
              <a:spcPct val="35000"/>
            </a:spcAft>
            <a:buNone/>
          </a:pPr>
          <a:endParaRPr lang="es-ES" sz="1000" b="0" i="0" kern="1200" dirty="0">
            <a:solidFill>
              <a:srgbClr val="FF0000"/>
            </a:solidFill>
            <a:latin typeface="+mj-lt"/>
            <a:ea typeface="+mn-ea"/>
            <a:cs typeface="+mn-cs"/>
          </a:endParaRPr>
        </a:p>
        <a:p>
          <a:pPr marL="0" lvl="0" indent="0" algn="ctr" defTabSz="488950">
            <a:lnSpc>
              <a:spcPct val="90000"/>
            </a:lnSpc>
            <a:spcBef>
              <a:spcPct val="0"/>
            </a:spcBef>
            <a:spcAft>
              <a:spcPct val="35000"/>
            </a:spcAft>
            <a:buNone/>
          </a:pPr>
          <a:r>
            <a:rPr lang="es-ES" sz="1000" b="0" i="0" kern="1200" dirty="0">
              <a:solidFill>
                <a:srgbClr val="FF0000"/>
              </a:solidFill>
              <a:latin typeface="+mj-lt"/>
              <a:ea typeface="+mn-ea"/>
              <a:cs typeface="+mn-cs"/>
            </a:rPr>
            <a:t>- Requisitos y aplicabilidad</a:t>
          </a:r>
          <a:endParaRPr lang="es-CO" sz="1000" b="0" i="0" kern="1200" dirty="0">
            <a:solidFill>
              <a:srgbClr val="FF0000"/>
            </a:solidFill>
            <a:latin typeface="+mj-lt"/>
            <a:ea typeface="+mn-ea"/>
            <a:cs typeface="+mn-cs"/>
          </a:endParaRPr>
        </a:p>
      </dsp:txBody>
      <dsp:txXfrm rot="5400000">
        <a:off x="3812397" y="1353107"/>
        <a:ext cx="1180156" cy="4059319"/>
      </dsp:txXfrm>
    </dsp:sp>
    <dsp:sp modelId="{4668DE98-4FB8-4161-B299-6BF49E4CA90B}">
      <dsp:nvSpPr>
        <dsp:cNvPr id="0" name=""/>
        <dsp:cNvSpPr/>
      </dsp:nvSpPr>
      <dsp:spPr>
        <a:xfrm rot="16200000">
          <a:off x="2288377"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44500">
            <a:lnSpc>
              <a:spcPct val="90000"/>
            </a:lnSpc>
            <a:spcBef>
              <a:spcPct val="0"/>
            </a:spcBef>
            <a:spcAft>
              <a:spcPct val="35000"/>
            </a:spcAft>
            <a:buNone/>
          </a:pPr>
          <a:r>
            <a:rPr lang="es-CO" sz="1000" b="1" i="0" kern="1200" dirty="0">
              <a:solidFill>
                <a:schemeClr val="bg1"/>
              </a:solidFill>
              <a:latin typeface="+mj-lt"/>
            </a:rPr>
            <a:t>RESOLUCIÓN 0667 DE 2018</a:t>
          </a:r>
        </a:p>
        <a:p>
          <a:pPr marL="0" lvl="0" indent="0" algn="ctr" defTabSz="444500">
            <a:lnSpc>
              <a:spcPct val="90000"/>
            </a:lnSpc>
            <a:spcBef>
              <a:spcPct val="0"/>
            </a:spcBef>
            <a:spcAft>
              <a:spcPct val="35000"/>
            </a:spcAft>
            <a:buNone/>
          </a:pPr>
          <a:r>
            <a:rPr lang="es-ES" sz="1000" b="1" i="0" kern="1200" dirty="0">
              <a:solidFill>
                <a:schemeClr val="bg1"/>
              </a:solidFill>
              <a:latin typeface="+mj-lt"/>
            </a:rPr>
            <a:t>-DAFP-</a:t>
          </a:r>
          <a:endParaRPr lang="es-CO" sz="1000" b="1" i="0" kern="1200" dirty="0">
            <a:solidFill>
              <a:schemeClr val="bg1"/>
            </a:solidFill>
            <a:latin typeface="+mj-lt"/>
          </a:endParaRPr>
        </a:p>
        <a:p>
          <a:pPr marL="0" lvl="0" indent="0" algn="ctr" defTabSz="444500">
            <a:lnSpc>
              <a:spcPct val="90000"/>
            </a:lnSpc>
            <a:spcBef>
              <a:spcPct val="0"/>
            </a:spcBef>
            <a:spcAft>
              <a:spcPct val="35000"/>
            </a:spcAft>
            <a:buNone/>
          </a:pPr>
          <a:endParaRPr lang="es-CO" sz="1000" b="0" i="0" kern="1200" dirty="0">
            <a:solidFill>
              <a:prstClr val="black"/>
            </a:solidFill>
            <a:latin typeface="+mj-lt"/>
            <a:ea typeface="+mn-ea"/>
            <a:cs typeface="+mn-cs"/>
          </a:endParaRPr>
        </a:p>
        <a:p>
          <a:pPr marL="0" lvl="0" indent="0" algn="ctr" defTabSz="444500">
            <a:lnSpc>
              <a:spcPct val="90000"/>
            </a:lnSpc>
            <a:spcBef>
              <a:spcPct val="0"/>
            </a:spcBef>
            <a:spcAft>
              <a:spcPct val="35000"/>
            </a:spcAft>
            <a:buNone/>
          </a:pPr>
          <a:r>
            <a:rPr lang="es-ES" sz="1000" b="0" i="0" kern="1200" dirty="0">
              <a:solidFill>
                <a:prstClr val="black"/>
              </a:solidFill>
              <a:latin typeface="+mj-lt"/>
              <a:ea typeface="+mn-ea"/>
              <a:cs typeface="+mn-cs"/>
            </a:rPr>
            <a:t>Por medio de la cual se adopta el catálogo de competencias funcionales para las áreas o procesos transversales de las entidades públicas</a:t>
          </a:r>
        </a:p>
        <a:p>
          <a:pPr marL="0" lvl="0" indent="0" algn="ctr" defTabSz="444500">
            <a:lnSpc>
              <a:spcPct val="90000"/>
            </a:lnSpc>
            <a:spcBef>
              <a:spcPct val="0"/>
            </a:spcBef>
            <a:spcAft>
              <a:spcPct val="35000"/>
            </a:spcAft>
            <a:buNone/>
          </a:pPr>
          <a:endParaRPr lang="es-CO" sz="1000" b="0" i="0" kern="1200" dirty="0">
            <a:solidFill>
              <a:prstClr val="black"/>
            </a:solidFill>
            <a:latin typeface="+mj-lt"/>
            <a:ea typeface="+mn-ea"/>
            <a:cs typeface="+mn-cs"/>
          </a:endParaRPr>
        </a:p>
      </dsp:txBody>
      <dsp:txXfrm rot="5400000">
        <a:off x="5081065" y="1353107"/>
        <a:ext cx="1180156" cy="4059319"/>
      </dsp:txXfrm>
    </dsp:sp>
    <dsp:sp modelId="{AC5A31FA-8B6B-4AD8-8A59-D3F6B1B347E2}">
      <dsp:nvSpPr>
        <dsp:cNvPr id="0" name=""/>
        <dsp:cNvSpPr/>
      </dsp:nvSpPr>
      <dsp:spPr>
        <a:xfrm rot="16200000">
          <a:off x="3557045"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88950">
            <a:lnSpc>
              <a:spcPct val="90000"/>
            </a:lnSpc>
            <a:spcBef>
              <a:spcPct val="0"/>
            </a:spcBef>
            <a:spcAft>
              <a:spcPct val="35000"/>
            </a:spcAft>
            <a:buNone/>
          </a:pPr>
          <a:r>
            <a:rPr lang="es-CO" sz="1000" b="1" i="0" kern="1200" dirty="0">
              <a:solidFill>
                <a:schemeClr val="bg1"/>
              </a:solidFill>
              <a:latin typeface="+mj-lt"/>
              <a:ea typeface="+mn-ea"/>
              <a:cs typeface="+mn-cs"/>
            </a:rPr>
            <a:t>DECRETO 815 DE 2018</a:t>
          </a:r>
        </a:p>
        <a:p>
          <a:pPr marL="0" lvl="0" indent="0" algn="ctr" defTabSz="488950">
            <a:lnSpc>
              <a:spcPct val="90000"/>
            </a:lnSpc>
            <a:spcBef>
              <a:spcPct val="0"/>
            </a:spcBef>
            <a:spcAft>
              <a:spcPct val="35000"/>
            </a:spcAft>
            <a:buNone/>
          </a:pPr>
          <a:endParaRPr lang="es-CO" sz="1000" b="0" i="0" kern="1200" dirty="0">
            <a:solidFill>
              <a:schemeClr val="bg1"/>
            </a:solidFill>
            <a:latin typeface="+mj-lt"/>
            <a:ea typeface="+mn-ea"/>
            <a:cs typeface="+mn-cs"/>
          </a:endParaRPr>
        </a:p>
        <a:p>
          <a:pPr marL="0" lvl="0" indent="0" algn="ctr" defTabSz="488950">
            <a:lnSpc>
              <a:spcPct val="90000"/>
            </a:lnSpc>
            <a:spcBef>
              <a:spcPct val="0"/>
            </a:spcBef>
            <a:spcAft>
              <a:spcPct val="35000"/>
            </a:spcAft>
            <a:buNone/>
          </a:pPr>
          <a:r>
            <a:rPr lang="es-ES" sz="1000" b="0" i="0" kern="1200" dirty="0">
              <a:solidFill>
                <a:schemeClr val="bg1"/>
              </a:solidFill>
              <a:latin typeface="+mj-lt"/>
              <a:ea typeface="+mn-ea"/>
              <a:cs typeface="+mn-cs"/>
            </a:rPr>
            <a:t>Por el cual se modifica el Decreto </a:t>
          </a:r>
          <a:r>
            <a:rPr lang="es-ES" sz="1000" b="0" i="0" kern="1200" dirty="0">
              <a:solidFill>
                <a:schemeClr val="bg1"/>
              </a:solidFill>
              <a:latin typeface="+mj-lt"/>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1083</a:t>
          </a:r>
          <a:r>
            <a:rPr lang="es-ES" sz="1000" b="0" i="0" kern="1200" dirty="0">
              <a:solidFill>
                <a:schemeClr val="bg1"/>
              </a:solidFill>
              <a:latin typeface="+mj-lt"/>
              <a:ea typeface="+mn-ea"/>
              <a:cs typeface="+mn-cs"/>
            </a:rPr>
            <a:t> de 2015, Único Reglamentario del Sector de Función Pública, en lo relacionado con las competencias laborales generales para los empleos públicos de los distintos niveles jerárquicos</a:t>
          </a:r>
          <a:endParaRPr lang="es-CO" sz="1000" b="0" i="0" kern="1200" dirty="0">
            <a:solidFill>
              <a:schemeClr val="bg1"/>
            </a:solidFill>
            <a:latin typeface="+mj-lt"/>
            <a:ea typeface="+mn-ea"/>
            <a:cs typeface="+mn-cs"/>
          </a:endParaRPr>
        </a:p>
      </dsp:txBody>
      <dsp:txXfrm rot="5400000">
        <a:off x="6349733" y="1353107"/>
        <a:ext cx="1180156" cy="4059319"/>
      </dsp:txXfrm>
    </dsp:sp>
    <dsp:sp modelId="{37CEAE7A-D633-4E1F-921C-1D261465B00A}">
      <dsp:nvSpPr>
        <dsp:cNvPr id="0" name=""/>
        <dsp:cNvSpPr/>
      </dsp:nvSpPr>
      <dsp:spPr>
        <a:xfrm rot="16200000">
          <a:off x="4825713" y="2792688"/>
          <a:ext cx="6765533" cy="1180156"/>
        </a:xfrm>
        <a:prstGeom prst="flowChartManualOperation">
          <a:avLst/>
        </a:prstGeom>
        <a:solidFill>
          <a:schemeClr val="lt1">
            <a:hueOff val="0"/>
            <a:satOff val="0"/>
            <a:lumOff val="0"/>
            <a:alphaOff val="0"/>
          </a:schemeClr>
        </a:solidFill>
        <a:ln w="1270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ctr" anchorCtr="0">
          <a:noAutofit/>
        </a:bodyPr>
        <a:lstStyle/>
        <a:p>
          <a:pPr marL="0" lvl="0" indent="0" algn="ctr" defTabSz="444500">
            <a:lnSpc>
              <a:spcPct val="90000"/>
            </a:lnSpc>
            <a:spcBef>
              <a:spcPct val="0"/>
            </a:spcBef>
            <a:spcAft>
              <a:spcPct val="35000"/>
            </a:spcAft>
            <a:buNone/>
          </a:pPr>
          <a:r>
            <a:rPr lang="es-ES" sz="1000" b="1" i="0" kern="1200" dirty="0">
              <a:solidFill>
                <a:schemeClr val="bg1"/>
              </a:solidFill>
              <a:latin typeface="+mj-lt"/>
              <a:ea typeface="+mn-ea"/>
              <a:cs typeface="+mn-cs"/>
            </a:rPr>
            <a:t>Circular 100-006-2023</a:t>
          </a:r>
        </a:p>
        <a:p>
          <a:pPr marL="0" lvl="0" indent="0" algn="ctr" defTabSz="444500">
            <a:lnSpc>
              <a:spcPct val="90000"/>
            </a:lnSpc>
            <a:spcBef>
              <a:spcPct val="0"/>
            </a:spcBef>
            <a:spcAft>
              <a:spcPct val="35000"/>
            </a:spcAft>
            <a:buNone/>
          </a:pPr>
          <a:r>
            <a:rPr lang="es-ES" sz="1000" b="1" i="0" kern="1200" dirty="0">
              <a:solidFill>
                <a:schemeClr val="bg1"/>
              </a:solidFill>
              <a:latin typeface="+mj-lt"/>
              <a:ea typeface="+mn-ea"/>
              <a:cs typeface="+mn-cs"/>
            </a:rPr>
            <a:t>-DAFP-</a:t>
          </a:r>
        </a:p>
        <a:p>
          <a:pPr marL="0" lvl="0" indent="0" algn="ctr" defTabSz="444500">
            <a:lnSpc>
              <a:spcPct val="90000"/>
            </a:lnSpc>
            <a:spcBef>
              <a:spcPct val="0"/>
            </a:spcBef>
            <a:spcAft>
              <a:spcPct val="35000"/>
            </a:spcAft>
            <a:buNone/>
          </a:pPr>
          <a:endParaRPr lang="es-ES" sz="1000" b="1" i="0" kern="1200" dirty="0">
            <a:solidFill>
              <a:schemeClr val="bg1"/>
            </a:solidFill>
            <a:latin typeface="+mj-lt"/>
            <a:ea typeface="+mn-ea"/>
            <a:cs typeface="+mn-cs"/>
          </a:endParaRPr>
        </a:p>
        <a:p>
          <a:pPr marL="0" lvl="0" indent="0" algn="ctr" defTabSz="444500">
            <a:lnSpc>
              <a:spcPct val="90000"/>
            </a:lnSpc>
            <a:spcBef>
              <a:spcPct val="0"/>
            </a:spcBef>
            <a:spcAft>
              <a:spcPct val="35000"/>
            </a:spcAft>
            <a:buNone/>
          </a:pPr>
          <a:r>
            <a:rPr lang="es-CO" sz="1000" b="0" i="0" kern="1200" dirty="0">
              <a:solidFill>
                <a:prstClr val="black"/>
              </a:solidFill>
              <a:latin typeface="+mj-lt"/>
              <a:ea typeface="+mn-ea"/>
              <a:cs typeface="+mn-cs"/>
            </a:rPr>
            <a:t>Lineamientos para no modificar el manual especifico de funciones y de competencias laborales una vez iniciado el concurso de méritos</a:t>
          </a:r>
          <a:endParaRPr lang="es-ES" sz="1000" b="0" i="0" kern="1200" dirty="0">
            <a:solidFill>
              <a:prstClr val="black"/>
            </a:solidFill>
            <a:latin typeface="+mj-lt"/>
            <a:ea typeface="+mn-ea"/>
            <a:cs typeface="+mn-cs"/>
          </a:endParaRPr>
        </a:p>
        <a:p>
          <a:pPr marL="0" lvl="0" indent="0" algn="ctr" defTabSz="444500">
            <a:lnSpc>
              <a:spcPct val="90000"/>
            </a:lnSpc>
            <a:spcBef>
              <a:spcPct val="0"/>
            </a:spcBef>
            <a:spcAft>
              <a:spcPct val="35000"/>
            </a:spcAft>
            <a:buNone/>
          </a:pPr>
          <a:endParaRPr lang="es-ES" sz="1000" b="1" i="0" kern="1200" dirty="0">
            <a:solidFill>
              <a:schemeClr val="bg1"/>
            </a:solidFill>
            <a:latin typeface="+mj-lt"/>
            <a:ea typeface="+mn-ea"/>
            <a:cs typeface="+mn-cs"/>
          </a:endParaRPr>
        </a:p>
        <a:p>
          <a:pPr marL="0" lvl="0" indent="0" algn="ctr" defTabSz="444500">
            <a:lnSpc>
              <a:spcPct val="90000"/>
            </a:lnSpc>
            <a:spcBef>
              <a:spcPct val="0"/>
            </a:spcBef>
            <a:spcAft>
              <a:spcPct val="35000"/>
            </a:spcAft>
            <a:buNone/>
          </a:pPr>
          <a:endParaRPr lang="es-CO" sz="1000" b="0" i="0" kern="1200" dirty="0">
            <a:solidFill>
              <a:schemeClr val="bg1"/>
            </a:solidFill>
            <a:latin typeface="+mj-lt"/>
            <a:ea typeface="+mn-ea"/>
            <a:cs typeface="+mn-cs"/>
          </a:endParaRPr>
        </a:p>
      </dsp:txBody>
      <dsp:txXfrm rot="5400000">
        <a:off x="7618401" y="1353107"/>
        <a:ext cx="1180156" cy="40593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E76F-6B1A-47DE-A7FB-91B9D76AF200}">
      <dsp:nvSpPr>
        <dsp:cNvPr id="0" name=""/>
        <dsp:cNvSpPr/>
      </dsp:nvSpPr>
      <dsp:spPr>
        <a:xfrm>
          <a:off x="2519344" y="1646891"/>
          <a:ext cx="3817632" cy="3817632"/>
        </a:xfrm>
        <a:prstGeom prst="ellipse">
          <a:avLst/>
        </a:prstGeom>
        <a:solidFill>
          <a:schemeClr val="accent1">
            <a:shade val="80000"/>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CO" sz="2400" b="1" kern="1200">
              <a:latin typeface="Arial" panose="020B0604020202020204" pitchFamily="34" charset="0"/>
              <a:ea typeface="Times New Roman" panose="02020603050405020304" pitchFamily="18" charset="0"/>
              <a:cs typeface="Times New Roman" panose="02020603050405020304" pitchFamily="18" charset="0"/>
            </a:rPr>
            <a:t>Pasos para el Diseño o modificación de un Manual Especifico de funciones y competencias Laborales</a:t>
          </a:r>
          <a:endParaRPr lang="es-CO" sz="2400" kern="1200" dirty="0"/>
        </a:p>
      </dsp:txBody>
      <dsp:txXfrm>
        <a:off x="3078423" y="2205970"/>
        <a:ext cx="2699474" cy="2699474"/>
      </dsp:txXfrm>
    </dsp:sp>
    <dsp:sp modelId="{BD9C808A-25FD-463B-99C0-0C65A508556E}">
      <dsp:nvSpPr>
        <dsp:cNvPr id="0" name=""/>
        <dsp:cNvSpPr/>
      </dsp:nvSpPr>
      <dsp:spPr>
        <a:xfrm>
          <a:off x="3473752" y="117783"/>
          <a:ext cx="1908816" cy="1908816"/>
        </a:xfrm>
        <a:prstGeom prst="ellipse">
          <a:avLst/>
        </a:prstGeom>
        <a:solidFill>
          <a:schemeClr val="accent1">
            <a:shade val="80000"/>
            <a:alpha val="50000"/>
            <a:hueOff val="-3334"/>
            <a:satOff val="-200"/>
            <a:lumOff val="425"/>
            <a:alphaOff val="6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mj-lt"/>
            <a:buNone/>
          </a:pPr>
          <a:r>
            <a:rPr lang="es-CO" sz="1500" kern="1200" dirty="0"/>
            <a:t>1. Identificar el alcance</a:t>
          </a:r>
        </a:p>
      </dsp:txBody>
      <dsp:txXfrm>
        <a:off x="3753292" y="397323"/>
        <a:ext cx="1349736" cy="1349736"/>
      </dsp:txXfrm>
    </dsp:sp>
    <dsp:sp modelId="{D791A096-DECD-494E-8C32-7FEDF4475C5D}">
      <dsp:nvSpPr>
        <dsp:cNvPr id="0" name=""/>
        <dsp:cNvSpPr/>
      </dsp:nvSpPr>
      <dsp:spPr>
        <a:xfrm>
          <a:off x="5835717" y="1833850"/>
          <a:ext cx="1908816" cy="1908816"/>
        </a:xfrm>
        <a:prstGeom prst="ellipse">
          <a:avLst/>
        </a:prstGeom>
        <a:solidFill>
          <a:schemeClr val="accent1">
            <a:shade val="80000"/>
            <a:alpha val="50000"/>
            <a:hueOff val="-6668"/>
            <a:satOff val="-400"/>
            <a:lumOff val="851"/>
            <a:alphaOff val="1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mj-lt"/>
            <a:buNone/>
          </a:pPr>
          <a:r>
            <a:rPr lang="es-CO" sz="1500" kern="1200" dirty="0"/>
            <a:t>2. Conformar un equipo técnico y elaborar un cronograma de trabajo.</a:t>
          </a:r>
        </a:p>
      </dsp:txBody>
      <dsp:txXfrm>
        <a:off x="6115257" y="2113390"/>
        <a:ext cx="1349736" cy="1349736"/>
      </dsp:txXfrm>
    </dsp:sp>
    <dsp:sp modelId="{16F56674-C178-4396-AEC7-7BE3B59958DF}">
      <dsp:nvSpPr>
        <dsp:cNvPr id="0" name=""/>
        <dsp:cNvSpPr/>
      </dsp:nvSpPr>
      <dsp:spPr>
        <a:xfrm>
          <a:off x="4933527" y="4610506"/>
          <a:ext cx="1908816" cy="1908816"/>
        </a:xfrm>
        <a:prstGeom prst="ellipse">
          <a:avLst/>
        </a:prstGeom>
        <a:solidFill>
          <a:schemeClr val="accent1">
            <a:shade val="80000"/>
            <a:alpha val="50000"/>
            <a:hueOff val="-10002"/>
            <a:satOff val="-600"/>
            <a:lumOff val="1276"/>
            <a:alphaOff val="18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mj-lt"/>
            <a:buNone/>
          </a:pPr>
          <a:r>
            <a:rPr lang="es-CO" sz="1500" kern="1200" dirty="0"/>
            <a:t>3. Realizar un diagnóstico</a:t>
          </a:r>
        </a:p>
      </dsp:txBody>
      <dsp:txXfrm>
        <a:off x="5213067" y="4890046"/>
        <a:ext cx="1349736" cy="1349736"/>
      </dsp:txXfrm>
    </dsp:sp>
    <dsp:sp modelId="{EDBC7116-DCF9-4507-BCF7-E491876DB105}">
      <dsp:nvSpPr>
        <dsp:cNvPr id="0" name=""/>
        <dsp:cNvSpPr/>
      </dsp:nvSpPr>
      <dsp:spPr>
        <a:xfrm>
          <a:off x="2013978" y="4610506"/>
          <a:ext cx="1908816" cy="1908816"/>
        </a:xfrm>
        <a:prstGeom prst="ellipse">
          <a:avLst/>
        </a:prstGeom>
        <a:solidFill>
          <a:schemeClr val="accent1">
            <a:shade val="80000"/>
            <a:alpha val="50000"/>
            <a:hueOff val="-13336"/>
            <a:satOff val="-800"/>
            <a:lumOff val="1702"/>
            <a:alphaOff val="24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mj-lt"/>
            <a:buNone/>
          </a:pPr>
          <a:r>
            <a:rPr lang="es-CO" sz="1500" kern="1200" dirty="0"/>
            <a:t>4. Elaboración</a:t>
          </a:r>
        </a:p>
      </dsp:txBody>
      <dsp:txXfrm>
        <a:off x="2293518" y="4890046"/>
        <a:ext cx="1349736" cy="1349736"/>
      </dsp:txXfrm>
    </dsp:sp>
    <dsp:sp modelId="{78F9A47B-21FA-46C7-8AD0-994D5A55D3C3}">
      <dsp:nvSpPr>
        <dsp:cNvPr id="0" name=""/>
        <dsp:cNvSpPr/>
      </dsp:nvSpPr>
      <dsp:spPr>
        <a:xfrm>
          <a:off x="1111788" y="1833850"/>
          <a:ext cx="1908816" cy="1908816"/>
        </a:xfrm>
        <a:prstGeom prst="ellipse">
          <a:avLst/>
        </a:prstGeom>
        <a:solidFill>
          <a:schemeClr val="accent1">
            <a:shade val="80000"/>
            <a:alpha val="50000"/>
            <a:hueOff val="-16670"/>
            <a:satOff val="-1000"/>
            <a:lumOff val="2127"/>
            <a:alphaOff val="3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mj-lt"/>
            <a:buNone/>
          </a:pPr>
          <a:r>
            <a:rPr lang="es-CO" sz="1500" kern="1200" dirty="0"/>
            <a:t>5. Aprobación y expedición </a:t>
          </a:r>
        </a:p>
      </dsp:txBody>
      <dsp:txXfrm>
        <a:off x="1391328" y="2113390"/>
        <a:ext cx="1349736" cy="1349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9E9ED-7F14-4B4E-8E00-5B188FE876BB}">
      <dsp:nvSpPr>
        <dsp:cNvPr id="0" name=""/>
        <dsp:cNvSpPr/>
      </dsp:nvSpPr>
      <dsp:spPr>
        <a:xfrm rot="5400000">
          <a:off x="414924" y="1634196"/>
          <a:ext cx="1236130" cy="2056892"/>
        </a:xfrm>
        <a:prstGeom prst="corner">
          <a:avLst>
            <a:gd name="adj1" fmla="val 16120"/>
            <a:gd name="adj2" fmla="val 1611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E47DF-9BA7-4B35-BC52-D133367666F8}">
      <dsp:nvSpPr>
        <dsp:cNvPr id="0" name=""/>
        <dsp:cNvSpPr/>
      </dsp:nvSpPr>
      <dsp:spPr>
        <a:xfrm>
          <a:off x="208584" y="2248764"/>
          <a:ext cx="1856974" cy="162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Definir</a:t>
          </a:r>
          <a:endParaRPr lang="es-CO" sz="2500" kern="1200" dirty="0">
            <a:solidFill>
              <a:schemeClr val="bg1"/>
            </a:solidFill>
            <a:latin typeface="Arial" panose="020B0604020202020204" pitchFamily="34" charset="0"/>
            <a:cs typeface="Arial" panose="020B0604020202020204" pitchFamily="34" charset="0"/>
          </a:endParaRPr>
        </a:p>
      </dsp:txBody>
      <dsp:txXfrm>
        <a:off x="208584" y="2248764"/>
        <a:ext cx="1856974" cy="1627746"/>
      </dsp:txXfrm>
    </dsp:sp>
    <dsp:sp modelId="{046B0B6B-B8B5-41C7-A6F8-0EDB648A8430}">
      <dsp:nvSpPr>
        <dsp:cNvPr id="0" name=""/>
        <dsp:cNvSpPr/>
      </dsp:nvSpPr>
      <dsp:spPr>
        <a:xfrm>
          <a:off x="1715185" y="1482765"/>
          <a:ext cx="350372" cy="350372"/>
        </a:xfrm>
        <a:prstGeom prst="triangle">
          <a:avLst>
            <a:gd name="adj" fmla="val 10000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5880BB-CDC3-4005-9716-CC657ED9582C}">
      <dsp:nvSpPr>
        <dsp:cNvPr id="0" name=""/>
        <dsp:cNvSpPr/>
      </dsp:nvSpPr>
      <dsp:spPr>
        <a:xfrm rot="5400000">
          <a:off x="2688224" y="1071666"/>
          <a:ext cx="1236130" cy="2056892"/>
        </a:xfrm>
        <a:prstGeom prst="corner">
          <a:avLst>
            <a:gd name="adj1" fmla="val 16120"/>
            <a:gd name="adj2" fmla="val 1611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ED889-11E7-43F0-843A-39A562701C28}">
      <dsp:nvSpPr>
        <dsp:cNvPr id="0" name=""/>
        <dsp:cNvSpPr/>
      </dsp:nvSpPr>
      <dsp:spPr>
        <a:xfrm>
          <a:off x="2481883" y="1686233"/>
          <a:ext cx="1856974" cy="162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Conceptuar</a:t>
          </a:r>
          <a:endParaRPr lang="es-CO" sz="2500" kern="1200" dirty="0">
            <a:solidFill>
              <a:schemeClr val="bg1"/>
            </a:solidFill>
            <a:latin typeface="Arial" panose="020B0604020202020204" pitchFamily="34" charset="0"/>
            <a:cs typeface="Arial" panose="020B0604020202020204" pitchFamily="34" charset="0"/>
          </a:endParaRPr>
        </a:p>
      </dsp:txBody>
      <dsp:txXfrm>
        <a:off x="2481883" y="1686233"/>
        <a:ext cx="1856974" cy="1627746"/>
      </dsp:txXfrm>
    </dsp:sp>
    <dsp:sp modelId="{AFF83BB5-EB42-42D3-B1AD-A74C1E584C35}">
      <dsp:nvSpPr>
        <dsp:cNvPr id="0" name=""/>
        <dsp:cNvSpPr/>
      </dsp:nvSpPr>
      <dsp:spPr>
        <a:xfrm>
          <a:off x="3988485" y="920235"/>
          <a:ext cx="350372" cy="350372"/>
        </a:xfrm>
        <a:prstGeom prst="triangle">
          <a:avLst>
            <a:gd name="adj" fmla="val 10000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544E6-5B20-44CE-8298-35C943998CEE}">
      <dsp:nvSpPr>
        <dsp:cNvPr id="0" name=""/>
        <dsp:cNvSpPr/>
      </dsp:nvSpPr>
      <dsp:spPr>
        <a:xfrm rot="5400000">
          <a:off x="4961523" y="509135"/>
          <a:ext cx="1236130" cy="2056892"/>
        </a:xfrm>
        <a:prstGeom prst="corner">
          <a:avLst>
            <a:gd name="adj1" fmla="val 16120"/>
            <a:gd name="adj2" fmla="val 1611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1F952A-775E-471E-BEFD-65DD0D68713C}">
      <dsp:nvSpPr>
        <dsp:cNvPr id="0" name=""/>
        <dsp:cNvSpPr/>
      </dsp:nvSpPr>
      <dsp:spPr>
        <a:xfrm>
          <a:off x="4755182" y="1123703"/>
          <a:ext cx="1856974" cy="162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Analizar</a:t>
          </a:r>
          <a:endParaRPr lang="es-CO" sz="2500" kern="1200" dirty="0">
            <a:solidFill>
              <a:schemeClr val="bg1"/>
            </a:solidFill>
            <a:latin typeface="Arial" panose="020B0604020202020204" pitchFamily="34" charset="0"/>
            <a:cs typeface="Arial" panose="020B0604020202020204" pitchFamily="34" charset="0"/>
          </a:endParaRPr>
        </a:p>
      </dsp:txBody>
      <dsp:txXfrm>
        <a:off x="4755182" y="1123703"/>
        <a:ext cx="1856974" cy="1627746"/>
      </dsp:txXfrm>
    </dsp:sp>
    <dsp:sp modelId="{B164368E-9315-4E1C-9B2E-2AAD69660E1B}">
      <dsp:nvSpPr>
        <dsp:cNvPr id="0" name=""/>
        <dsp:cNvSpPr/>
      </dsp:nvSpPr>
      <dsp:spPr>
        <a:xfrm>
          <a:off x="6261784" y="357705"/>
          <a:ext cx="350372" cy="350372"/>
        </a:xfrm>
        <a:prstGeom prst="triangle">
          <a:avLst>
            <a:gd name="adj" fmla="val 10000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7BBF5-3FB3-4F5A-9A26-681CF78C4237}">
      <dsp:nvSpPr>
        <dsp:cNvPr id="0" name=""/>
        <dsp:cNvSpPr/>
      </dsp:nvSpPr>
      <dsp:spPr>
        <a:xfrm rot="5400000">
          <a:off x="7234822" y="-53394"/>
          <a:ext cx="1236130" cy="2056892"/>
        </a:xfrm>
        <a:prstGeom prst="corner">
          <a:avLst>
            <a:gd name="adj1" fmla="val 16120"/>
            <a:gd name="adj2" fmla="val 16110"/>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A346E-1F28-4F6C-A266-CE091AE1CD05}">
      <dsp:nvSpPr>
        <dsp:cNvPr id="0" name=""/>
        <dsp:cNvSpPr/>
      </dsp:nvSpPr>
      <dsp:spPr>
        <a:xfrm>
          <a:off x="7028482" y="561173"/>
          <a:ext cx="1856974" cy="162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Consolidar</a:t>
          </a:r>
          <a:endParaRPr lang="es-CO" sz="2500" kern="1200" dirty="0">
            <a:solidFill>
              <a:schemeClr val="bg1"/>
            </a:solidFill>
            <a:latin typeface="Arial" panose="020B0604020202020204" pitchFamily="34" charset="0"/>
            <a:cs typeface="Arial" panose="020B0604020202020204" pitchFamily="34" charset="0"/>
          </a:endParaRPr>
        </a:p>
      </dsp:txBody>
      <dsp:txXfrm>
        <a:off x="7028482" y="561173"/>
        <a:ext cx="1856974" cy="1627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D2496-0CA7-409D-AD5D-99DF1040EF32}">
      <dsp:nvSpPr>
        <dsp:cNvPr id="0" name=""/>
        <dsp:cNvSpPr/>
      </dsp:nvSpPr>
      <dsp:spPr>
        <a:xfrm>
          <a:off x="4041535" y="2502116"/>
          <a:ext cx="1900901" cy="1900901"/>
        </a:xfrm>
        <a:prstGeom prst="ellipse">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CO" sz="800" b="1" i="1" kern="1200"/>
            <a:t>DECRETO 1083 DE 2015</a:t>
          </a:r>
        </a:p>
        <a:p>
          <a:pPr marL="0" lvl="0" indent="0" algn="ctr" defTabSz="355600">
            <a:lnSpc>
              <a:spcPct val="90000"/>
            </a:lnSpc>
            <a:spcBef>
              <a:spcPct val="0"/>
            </a:spcBef>
            <a:spcAft>
              <a:spcPct val="35000"/>
            </a:spcAft>
            <a:buNone/>
          </a:pPr>
          <a:endParaRPr lang="es-CO" sz="800" b="1" i="1" kern="1200"/>
        </a:p>
        <a:p>
          <a:pPr marL="0" lvl="0" indent="0" algn="ctr" defTabSz="355600">
            <a:lnSpc>
              <a:spcPct val="90000"/>
            </a:lnSpc>
            <a:spcBef>
              <a:spcPct val="0"/>
            </a:spcBef>
            <a:spcAft>
              <a:spcPct val="35000"/>
            </a:spcAft>
            <a:buNone/>
          </a:pPr>
          <a:r>
            <a:rPr lang="es-CO" sz="800" b="1" i="1" kern="1200"/>
            <a:t>ARTÍCULO 2.2.2.3.7</a:t>
          </a:r>
          <a:r>
            <a:rPr lang="es-CO" sz="800" i="1" kern="1200"/>
            <a:t> </a:t>
          </a:r>
          <a:r>
            <a:rPr lang="es-CO" sz="800" b="1" i="1" kern="1200"/>
            <a:t>Experiencia</a:t>
          </a:r>
          <a:r>
            <a:rPr lang="es-CO" sz="800" i="1" kern="1200"/>
            <a:t>. Se entiende por experiencia los conocimientos, las habilidades y las destrezas adquiridas o desarrolladas mediante el ejercicio de una profesión, arte u oficio.</a:t>
          </a:r>
          <a:endParaRPr lang="es-CO" sz="800" kern="1200" dirty="0"/>
        </a:p>
      </dsp:txBody>
      <dsp:txXfrm>
        <a:off x="4319916" y="2780497"/>
        <a:ext cx="1344139" cy="1344139"/>
      </dsp:txXfrm>
    </dsp:sp>
    <dsp:sp modelId="{026E077F-E052-4830-B169-E7D4F7CE0E2F}">
      <dsp:nvSpPr>
        <dsp:cNvPr id="0" name=""/>
        <dsp:cNvSpPr/>
      </dsp:nvSpPr>
      <dsp:spPr>
        <a:xfrm rot="16200000">
          <a:off x="4763957" y="2256952"/>
          <a:ext cx="456056" cy="34271"/>
        </a:xfrm>
        <a:custGeom>
          <a:avLst/>
          <a:gdLst/>
          <a:ahLst/>
          <a:cxnLst/>
          <a:rect l="0" t="0" r="0" b="0"/>
          <a:pathLst>
            <a:path>
              <a:moveTo>
                <a:pt x="0" y="17135"/>
              </a:moveTo>
              <a:lnTo>
                <a:pt x="456056" y="17135"/>
              </a:lnTo>
            </a:path>
          </a:pathLst>
        </a:custGeom>
        <a:noFill/>
        <a:ln w="1270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solidFill>
              <a:schemeClr val="bg1"/>
            </a:solidFill>
          </a:endParaRPr>
        </a:p>
      </dsp:txBody>
      <dsp:txXfrm>
        <a:off x="4980584" y="2262686"/>
        <a:ext cx="22802" cy="22802"/>
      </dsp:txXfrm>
    </dsp:sp>
    <dsp:sp modelId="{E8361327-AF09-45E4-8A68-CE6B1B265625}">
      <dsp:nvSpPr>
        <dsp:cNvPr id="0" name=""/>
        <dsp:cNvSpPr/>
      </dsp:nvSpPr>
      <dsp:spPr>
        <a:xfrm>
          <a:off x="3758604" y="-90705"/>
          <a:ext cx="2466762" cy="2136765"/>
        </a:xfrm>
        <a:prstGeom prst="ellipse">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i="1" kern="1200" dirty="0"/>
            <a:t>Experiencia Profesional.</a:t>
          </a:r>
          <a:r>
            <a:rPr lang="es-CO" sz="1000" i="1" kern="1200" dirty="0"/>
            <a:t> Es la adquirida a partir de la terminación y aprobación del pensum académico de la respectiva formación profesional, en el ejercicio de las actividades propias de la profesión o disciplina académica exigida para el desempeño del empleo.</a:t>
          </a:r>
          <a:endParaRPr lang="es-CO" sz="1000" kern="1200" dirty="0"/>
        </a:p>
      </dsp:txBody>
      <dsp:txXfrm>
        <a:off x="4119853" y="222217"/>
        <a:ext cx="1744264" cy="1510921"/>
      </dsp:txXfrm>
    </dsp:sp>
    <dsp:sp modelId="{426FE2DA-C681-4469-AD7C-44D5CBFAE98D}">
      <dsp:nvSpPr>
        <dsp:cNvPr id="0" name=""/>
        <dsp:cNvSpPr/>
      </dsp:nvSpPr>
      <dsp:spPr>
        <a:xfrm>
          <a:off x="5942436" y="3435431"/>
          <a:ext cx="291057" cy="34271"/>
        </a:xfrm>
        <a:custGeom>
          <a:avLst/>
          <a:gdLst/>
          <a:ahLst/>
          <a:cxnLst/>
          <a:rect l="0" t="0" r="0" b="0"/>
          <a:pathLst>
            <a:path>
              <a:moveTo>
                <a:pt x="0" y="17135"/>
              </a:moveTo>
              <a:lnTo>
                <a:pt x="291057" y="17135"/>
              </a:lnTo>
            </a:path>
          </a:pathLst>
        </a:custGeom>
        <a:noFill/>
        <a:ln w="1270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solidFill>
              <a:schemeClr val="bg1"/>
            </a:solidFill>
          </a:endParaRPr>
        </a:p>
      </dsp:txBody>
      <dsp:txXfrm>
        <a:off x="6080689" y="3445290"/>
        <a:ext cx="14552" cy="14552"/>
      </dsp:txXfrm>
    </dsp:sp>
    <dsp:sp modelId="{32FAFED4-3F60-41BF-A1A5-067D06693F3E}">
      <dsp:nvSpPr>
        <dsp:cNvPr id="0" name=""/>
        <dsp:cNvSpPr/>
      </dsp:nvSpPr>
      <dsp:spPr>
        <a:xfrm>
          <a:off x="6233494" y="2384184"/>
          <a:ext cx="2466762" cy="2136765"/>
        </a:xfrm>
        <a:prstGeom prst="ellipse">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i="1" kern="1200" dirty="0"/>
            <a:t>Experiencia Relacionada. </a:t>
          </a:r>
          <a:r>
            <a:rPr lang="es-CO" sz="1000" i="1" kern="1200" dirty="0"/>
            <a:t>Es la adquirida en el ejercicio de empleos o actividades que tengan funciones similares a las del cargo a proveer.</a:t>
          </a:r>
          <a:endParaRPr lang="es-CO" sz="1000" kern="1200" dirty="0">
            <a:solidFill>
              <a:schemeClr val="bg1"/>
            </a:solidFill>
          </a:endParaRPr>
        </a:p>
      </dsp:txBody>
      <dsp:txXfrm>
        <a:off x="6594743" y="2697106"/>
        <a:ext cx="1744264" cy="1510921"/>
      </dsp:txXfrm>
    </dsp:sp>
    <dsp:sp modelId="{7B2BB7B9-AC6C-424C-883A-B05483961F3C}">
      <dsp:nvSpPr>
        <dsp:cNvPr id="0" name=""/>
        <dsp:cNvSpPr/>
      </dsp:nvSpPr>
      <dsp:spPr>
        <a:xfrm rot="5400000">
          <a:off x="4763957" y="4613910"/>
          <a:ext cx="456056" cy="34271"/>
        </a:xfrm>
        <a:custGeom>
          <a:avLst/>
          <a:gdLst/>
          <a:ahLst/>
          <a:cxnLst/>
          <a:rect l="0" t="0" r="0" b="0"/>
          <a:pathLst>
            <a:path>
              <a:moveTo>
                <a:pt x="0" y="17135"/>
              </a:moveTo>
              <a:lnTo>
                <a:pt x="456056" y="17135"/>
              </a:lnTo>
            </a:path>
          </a:pathLst>
        </a:custGeom>
        <a:noFill/>
        <a:ln w="1270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solidFill>
              <a:schemeClr val="bg1"/>
            </a:solidFill>
          </a:endParaRPr>
        </a:p>
      </dsp:txBody>
      <dsp:txXfrm>
        <a:off x="4980584" y="4619644"/>
        <a:ext cx="22802" cy="22802"/>
      </dsp:txXfrm>
    </dsp:sp>
    <dsp:sp modelId="{681AB46F-349F-436D-88B0-A5AA475026E9}">
      <dsp:nvSpPr>
        <dsp:cNvPr id="0" name=""/>
        <dsp:cNvSpPr/>
      </dsp:nvSpPr>
      <dsp:spPr>
        <a:xfrm>
          <a:off x="3758604" y="4859074"/>
          <a:ext cx="2466762" cy="2136765"/>
        </a:xfrm>
        <a:prstGeom prst="ellipse">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i="1" kern="1200" dirty="0"/>
            <a:t>Experiencia Laboral. </a:t>
          </a:r>
          <a:r>
            <a:rPr lang="es-CO" sz="1000" i="1" kern="1200" dirty="0"/>
            <a:t>Es la adquirida con el ejercicio de cualquier empleo, ocupación, arte u oficio.</a:t>
          </a:r>
          <a:endParaRPr lang="es-CO" sz="1000" kern="1200" dirty="0">
            <a:solidFill>
              <a:schemeClr val="bg1"/>
            </a:solidFill>
          </a:endParaRPr>
        </a:p>
      </dsp:txBody>
      <dsp:txXfrm>
        <a:off x="4119853" y="5171996"/>
        <a:ext cx="1744264" cy="1510921"/>
      </dsp:txXfrm>
    </dsp:sp>
    <dsp:sp modelId="{D77475DF-E5DC-4B12-9114-BD659A65825B}">
      <dsp:nvSpPr>
        <dsp:cNvPr id="0" name=""/>
        <dsp:cNvSpPr/>
      </dsp:nvSpPr>
      <dsp:spPr>
        <a:xfrm rot="10800000">
          <a:off x="3750477" y="3435431"/>
          <a:ext cx="291057" cy="34271"/>
        </a:xfrm>
        <a:custGeom>
          <a:avLst/>
          <a:gdLst/>
          <a:ahLst/>
          <a:cxnLst/>
          <a:rect l="0" t="0" r="0" b="0"/>
          <a:pathLst>
            <a:path>
              <a:moveTo>
                <a:pt x="0" y="17135"/>
              </a:moveTo>
              <a:lnTo>
                <a:pt x="291057" y="17135"/>
              </a:lnTo>
            </a:path>
          </a:pathLst>
        </a:custGeom>
        <a:noFill/>
        <a:ln w="1270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CO" sz="800" kern="1200">
            <a:solidFill>
              <a:schemeClr val="bg1"/>
            </a:solidFill>
          </a:endParaRPr>
        </a:p>
      </dsp:txBody>
      <dsp:txXfrm rot="10800000">
        <a:off x="3888729" y="3445290"/>
        <a:ext cx="14552" cy="14552"/>
      </dsp:txXfrm>
    </dsp:sp>
    <dsp:sp modelId="{75F8049D-2F10-4674-BD2E-DE5D275B2924}">
      <dsp:nvSpPr>
        <dsp:cNvPr id="0" name=""/>
        <dsp:cNvSpPr/>
      </dsp:nvSpPr>
      <dsp:spPr>
        <a:xfrm>
          <a:off x="1283714" y="2384184"/>
          <a:ext cx="2466762" cy="2136765"/>
        </a:xfrm>
        <a:prstGeom prst="ellipse">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i="1" kern="1200" dirty="0"/>
            <a:t>Experiencia Docente. </a:t>
          </a:r>
          <a:r>
            <a:rPr lang="es-CO" sz="1000" i="1" kern="1200" dirty="0"/>
            <a:t>Es la adquirida en el ejercicio de las actividades de divulgación del conocimiento obtenida en instituciones educativas debidamente reconocidas.</a:t>
          </a:r>
          <a:endParaRPr lang="es-CO" sz="1000" kern="1200" dirty="0">
            <a:solidFill>
              <a:schemeClr val="bg1"/>
            </a:solidFill>
          </a:endParaRPr>
        </a:p>
      </dsp:txBody>
      <dsp:txXfrm>
        <a:off x="1644963" y="2697106"/>
        <a:ext cx="1744264" cy="15109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F73A1-664F-4305-89D9-91FE9077DE20}">
      <dsp:nvSpPr>
        <dsp:cNvPr id="0" name=""/>
        <dsp:cNvSpPr/>
      </dsp:nvSpPr>
      <dsp:spPr>
        <a:xfrm>
          <a:off x="2643932" y="1513881"/>
          <a:ext cx="576306" cy="91440"/>
        </a:xfrm>
        <a:custGeom>
          <a:avLst/>
          <a:gdLst/>
          <a:ahLst/>
          <a:cxnLst/>
          <a:rect l="0" t="0" r="0" b="0"/>
          <a:pathLst>
            <a:path>
              <a:moveTo>
                <a:pt x="0" y="45720"/>
              </a:moveTo>
              <a:lnTo>
                <a:pt x="576306" y="45720"/>
              </a:lnTo>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916912" y="1556567"/>
        <a:ext cx="30345" cy="6069"/>
      </dsp:txXfrm>
    </dsp:sp>
    <dsp:sp modelId="{D2015191-3FDF-40F1-8B83-1530EFDDF27A}">
      <dsp:nvSpPr>
        <dsp:cNvPr id="0" name=""/>
        <dsp:cNvSpPr/>
      </dsp:nvSpPr>
      <dsp:spPr>
        <a:xfrm>
          <a:off x="7009" y="767985"/>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1. Verificar el manual de funciones (Actualización / ajuste)(Estructura / Planta / Nuevas funciones entidad / ajuste modelo operación procesos)</a:t>
          </a:r>
          <a:endParaRPr lang="es-CO" sz="1300" kern="1200" dirty="0"/>
        </a:p>
      </dsp:txBody>
      <dsp:txXfrm>
        <a:off x="7009" y="767985"/>
        <a:ext cx="2638722" cy="1583233"/>
      </dsp:txXfrm>
    </dsp:sp>
    <dsp:sp modelId="{8C575CEB-34D9-44F9-959F-EB376D9A8341}">
      <dsp:nvSpPr>
        <dsp:cNvPr id="0" name=""/>
        <dsp:cNvSpPr/>
      </dsp:nvSpPr>
      <dsp:spPr>
        <a:xfrm>
          <a:off x="5889560" y="1513881"/>
          <a:ext cx="576306" cy="91440"/>
        </a:xfrm>
        <a:custGeom>
          <a:avLst/>
          <a:gdLst/>
          <a:ahLst/>
          <a:cxnLst/>
          <a:rect l="0" t="0" r="0" b="0"/>
          <a:pathLst>
            <a:path>
              <a:moveTo>
                <a:pt x="0" y="45720"/>
              </a:moveTo>
              <a:lnTo>
                <a:pt x="576306" y="45720"/>
              </a:lnTo>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162541" y="1556567"/>
        <a:ext cx="30345" cy="6069"/>
      </dsp:txXfrm>
    </dsp:sp>
    <dsp:sp modelId="{46820E03-EF3C-43B3-85DB-3CE5D21313D8}">
      <dsp:nvSpPr>
        <dsp:cNvPr id="0" name=""/>
        <dsp:cNvSpPr/>
      </dsp:nvSpPr>
      <dsp:spPr>
        <a:xfrm>
          <a:off x="3252638" y="767985"/>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2. Estudio técnico</a:t>
          </a:r>
        </a:p>
        <a:p>
          <a:pPr marL="0" lvl="0" indent="0" algn="ctr" defTabSz="577850">
            <a:lnSpc>
              <a:spcPct val="90000"/>
            </a:lnSpc>
            <a:spcBef>
              <a:spcPct val="0"/>
            </a:spcBef>
            <a:spcAft>
              <a:spcPct val="35000"/>
            </a:spcAft>
            <a:buNone/>
          </a:pPr>
          <a:r>
            <a:rPr lang="es-ES" sz="1300" kern="1200" dirty="0"/>
            <a:t>(Asistencia técnica nación/ territorio)</a:t>
          </a:r>
        </a:p>
        <a:p>
          <a:pPr marL="0" lvl="0" indent="0" algn="ctr" defTabSz="577850">
            <a:lnSpc>
              <a:spcPct val="90000"/>
            </a:lnSpc>
            <a:spcBef>
              <a:spcPct val="0"/>
            </a:spcBef>
            <a:spcAft>
              <a:spcPct val="35000"/>
            </a:spcAft>
            <a:buNone/>
          </a:pPr>
          <a:r>
            <a:rPr lang="es-ES" sz="1300" kern="1200" dirty="0"/>
            <a:t>(Situación actual / situación propuesta justificar cambios)</a:t>
          </a:r>
        </a:p>
        <a:p>
          <a:pPr marL="0" lvl="0" indent="0" algn="ctr" defTabSz="577850">
            <a:lnSpc>
              <a:spcPct val="90000"/>
            </a:lnSpc>
            <a:spcBef>
              <a:spcPct val="0"/>
            </a:spcBef>
            <a:spcAft>
              <a:spcPct val="35000"/>
            </a:spcAft>
            <a:buNone/>
          </a:pPr>
          <a:endParaRPr lang="es-CO" sz="1300" kern="1200" dirty="0"/>
        </a:p>
      </dsp:txBody>
      <dsp:txXfrm>
        <a:off x="3252638" y="767985"/>
        <a:ext cx="2638722" cy="1583233"/>
      </dsp:txXfrm>
    </dsp:sp>
    <dsp:sp modelId="{DDC88DA7-CF50-4079-B388-8568D45B7589}">
      <dsp:nvSpPr>
        <dsp:cNvPr id="0" name=""/>
        <dsp:cNvSpPr/>
      </dsp:nvSpPr>
      <dsp:spPr>
        <a:xfrm>
          <a:off x="1326370" y="2349418"/>
          <a:ext cx="6491257" cy="576306"/>
        </a:xfrm>
        <a:custGeom>
          <a:avLst/>
          <a:gdLst/>
          <a:ahLst/>
          <a:cxnLst/>
          <a:rect l="0" t="0" r="0" b="0"/>
          <a:pathLst>
            <a:path>
              <a:moveTo>
                <a:pt x="6491257" y="0"/>
              </a:moveTo>
              <a:lnTo>
                <a:pt x="6491257" y="305253"/>
              </a:lnTo>
              <a:lnTo>
                <a:pt x="0" y="305253"/>
              </a:lnTo>
              <a:lnTo>
                <a:pt x="0" y="576306"/>
              </a:lnTo>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409010" y="2634536"/>
        <a:ext cx="325978" cy="6069"/>
      </dsp:txXfrm>
    </dsp:sp>
    <dsp:sp modelId="{EF90CE2F-9F85-4DA6-ADDF-38FDC3BC1784}">
      <dsp:nvSpPr>
        <dsp:cNvPr id="0" name=""/>
        <dsp:cNvSpPr/>
      </dsp:nvSpPr>
      <dsp:spPr>
        <a:xfrm>
          <a:off x="6498266" y="767985"/>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3. Elaboración del acto administrativo</a:t>
          </a:r>
          <a:endParaRPr lang="es-CO" sz="1300" kern="1200" dirty="0"/>
        </a:p>
      </dsp:txBody>
      <dsp:txXfrm>
        <a:off x="6498266" y="767985"/>
        <a:ext cx="2638722" cy="1583233"/>
      </dsp:txXfrm>
    </dsp:sp>
    <dsp:sp modelId="{71C23D92-F88C-4B5F-A2BD-7123F798BC53}">
      <dsp:nvSpPr>
        <dsp:cNvPr id="0" name=""/>
        <dsp:cNvSpPr/>
      </dsp:nvSpPr>
      <dsp:spPr>
        <a:xfrm>
          <a:off x="2643932" y="3704021"/>
          <a:ext cx="576306" cy="91440"/>
        </a:xfrm>
        <a:custGeom>
          <a:avLst/>
          <a:gdLst/>
          <a:ahLst/>
          <a:cxnLst/>
          <a:rect l="0" t="0" r="0" b="0"/>
          <a:pathLst>
            <a:path>
              <a:moveTo>
                <a:pt x="0" y="45720"/>
              </a:moveTo>
              <a:lnTo>
                <a:pt x="576306" y="45720"/>
              </a:lnTo>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916912" y="3746706"/>
        <a:ext cx="30345" cy="6069"/>
      </dsp:txXfrm>
    </dsp:sp>
    <dsp:sp modelId="{C9067255-9253-4D57-96FD-A4A3F0489A6F}">
      <dsp:nvSpPr>
        <dsp:cNvPr id="0" name=""/>
        <dsp:cNvSpPr/>
      </dsp:nvSpPr>
      <dsp:spPr>
        <a:xfrm>
          <a:off x="7009" y="2958124"/>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4. Socialización organizaciones sindicales (observaciones)</a:t>
          </a:r>
          <a:endParaRPr lang="es-CO" sz="1300" kern="1200" dirty="0"/>
        </a:p>
      </dsp:txBody>
      <dsp:txXfrm>
        <a:off x="7009" y="2958124"/>
        <a:ext cx="2638722" cy="1583233"/>
      </dsp:txXfrm>
    </dsp:sp>
    <dsp:sp modelId="{54B9A357-D515-450D-A03C-698BD7EA86C6}">
      <dsp:nvSpPr>
        <dsp:cNvPr id="0" name=""/>
        <dsp:cNvSpPr/>
      </dsp:nvSpPr>
      <dsp:spPr>
        <a:xfrm>
          <a:off x="5889560" y="3704021"/>
          <a:ext cx="576306" cy="91440"/>
        </a:xfrm>
        <a:custGeom>
          <a:avLst/>
          <a:gdLst/>
          <a:ahLst/>
          <a:cxnLst/>
          <a:rect l="0" t="0" r="0" b="0"/>
          <a:pathLst>
            <a:path>
              <a:moveTo>
                <a:pt x="0" y="45720"/>
              </a:moveTo>
              <a:lnTo>
                <a:pt x="576306" y="45720"/>
              </a:lnTo>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162541" y="3746706"/>
        <a:ext cx="30345" cy="6069"/>
      </dsp:txXfrm>
    </dsp:sp>
    <dsp:sp modelId="{5F84F0D1-F7EF-4D38-9896-30581AD27BF9}">
      <dsp:nvSpPr>
        <dsp:cNvPr id="0" name=""/>
        <dsp:cNvSpPr/>
      </dsp:nvSpPr>
      <dsp:spPr>
        <a:xfrm>
          <a:off x="3252638" y="2958124"/>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5. Adopción mediante acto administrativo</a:t>
          </a:r>
          <a:endParaRPr lang="es-CO" sz="1300" kern="1200" dirty="0"/>
        </a:p>
      </dsp:txBody>
      <dsp:txXfrm>
        <a:off x="3252638" y="2958124"/>
        <a:ext cx="2638722" cy="1583233"/>
      </dsp:txXfrm>
    </dsp:sp>
    <dsp:sp modelId="{4E43787A-1D6A-4CC6-AF0D-E84A5EF6BBAD}">
      <dsp:nvSpPr>
        <dsp:cNvPr id="0" name=""/>
        <dsp:cNvSpPr/>
      </dsp:nvSpPr>
      <dsp:spPr>
        <a:xfrm>
          <a:off x="6498266" y="2958124"/>
          <a:ext cx="2638722" cy="1583233"/>
        </a:xfrm>
        <a:prstGeom prst="rect">
          <a:avLst/>
        </a:prstGeom>
        <a:solidFill>
          <a:schemeClr val="lt1">
            <a:hueOff val="0"/>
            <a:satOff val="0"/>
            <a:lumOff val="0"/>
            <a:alphaOff val="0"/>
          </a:schemeClr>
        </a:solidFill>
        <a:ln w="1270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6. Divulgación y publicación</a:t>
          </a:r>
          <a:endParaRPr lang="es-CO" sz="1300" kern="1200" dirty="0"/>
        </a:p>
      </dsp:txBody>
      <dsp:txXfrm>
        <a:off x="6498266" y="2958124"/>
        <a:ext cx="2638722" cy="158323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BD19F-BB54-4B90-AB7B-11946BDA5947}" type="datetimeFigureOut">
              <a:rPr lang="es-ES" smtClean="0"/>
              <a:t>21/10/2025</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32EDE-AE53-44B0-B0B1-A76443344148}" type="slidenum">
              <a:rPr lang="es-ES" smtClean="0"/>
              <a:t>‹Nº›</a:t>
            </a:fld>
            <a:endParaRPr lang="es-ES"/>
          </a:p>
        </p:txBody>
      </p:sp>
    </p:spTree>
    <p:extLst>
      <p:ext uri="{BB962C8B-B14F-4D97-AF65-F5344CB8AC3E}">
        <p14:creationId xmlns:p14="http://schemas.microsoft.com/office/powerpoint/2010/main" val="289115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3A32EDE-AE53-44B0-B0B1-A76443344148}" type="slidenum">
              <a:rPr lang="es-ES" smtClean="0"/>
              <a:t>86</a:t>
            </a:fld>
            <a:endParaRPr lang="es-ES"/>
          </a:p>
        </p:txBody>
      </p:sp>
    </p:spTree>
    <p:extLst>
      <p:ext uri="{BB962C8B-B14F-4D97-AF65-F5344CB8AC3E}">
        <p14:creationId xmlns:p14="http://schemas.microsoft.com/office/powerpoint/2010/main" val="98570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51895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97F300EE-A8E4-4BA6-AD77-325F5A8DE3EC}" type="datetimeFigureOut">
              <a:rPr lang="es-CO" smtClean="0"/>
              <a:t>21/10/2025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79540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628878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6263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166538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42632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77418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367267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340315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266377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F300EE-A8E4-4BA6-AD77-325F5A8DE3EC}" type="datetimeFigureOut">
              <a:rPr lang="es-CO" smtClean="0"/>
              <a:t>21/10/2025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405030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F300EE-A8E4-4BA6-AD77-325F5A8DE3EC}" type="datetimeFigureOut">
              <a:rPr lang="es-CO" smtClean="0"/>
              <a:t>21/10/2025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151071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F300EE-A8E4-4BA6-AD77-325F5A8DE3EC}" type="datetimeFigureOut">
              <a:rPr lang="es-CO" smtClean="0"/>
              <a:t>21/10/2025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397182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7F300EE-A8E4-4BA6-AD77-325F5A8DE3EC}" type="datetimeFigureOut">
              <a:rPr lang="es-CO" smtClean="0"/>
              <a:t>21/10/2025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54797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300EE-A8E4-4BA6-AD77-325F5A8DE3EC}" type="datetimeFigureOut">
              <a:rPr lang="es-CO" smtClean="0"/>
              <a:t>21/10/2025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369482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7F300EE-A8E4-4BA6-AD77-325F5A8DE3EC}" type="datetimeFigureOut">
              <a:rPr lang="es-CO" smtClean="0"/>
              <a:t>21/10/2025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35849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7F300EE-A8E4-4BA6-AD77-325F5A8DE3EC}" type="datetimeFigureOut">
              <a:rPr lang="es-CO" smtClean="0"/>
              <a:t>21/10/2025</a:t>
            </a:fld>
            <a:endParaRPr lang="es-CO"/>
          </a:p>
        </p:txBody>
      </p:sp>
      <p:sp>
        <p:nvSpPr>
          <p:cNvPr id="6" name="Footer Placeholder 5"/>
          <p:cNvSpPr>
            <a:spLocks noGrp="1"/>
          </p:cNvSpPr>
          <p:nvPr>
            <p:ph type="ftr" sz="quarter" idx="11"/>
          </p:nvPr>
        </p:nvSpPr>
        <p:spPr>
          <a:xfrm>
            <a:off x="533400" y="6172200"/>
            <a:ext cx="5811724" cy="365125"/>
          </a:xfrm>
        </p:spPr>
        <p:txBody>
          <a:bodyPr/>
          <a:lstStyle/>
          <a:p>
            <a:endParaRPr lang="es-CO"/>
          </a:p>
        </p:txBody>
      </p:sp>
      <p:sp>
        <p:nvSpPr>
          <p:cNvPr id="7" name="Slide Number Placeholder 6"/>
          <p:cNvSpPr>
            <a:spLocks noGrp="1"/>
          </p:cNvSpPr>
          <p:nvPr>
            <p:ph type="sldNum" sz="quarter" idx="12"/>
          </p:nvPr>
        </p:nvSpPr>
        <p:spPr/>
        <p:txBody>
          <a:bodyPr/>
          <a:lstStyle/>
          <a:p>
            <a:fld id="{8C5B6992-47F9-4CCB-892F-1B6ABA2A8242}" type="slidenum">
              <a:rPr lang="es-CO" smtClean="0"/>
              <a:t>‹Nº›</a:t>
            </a:fld>
            <a:endParaRPr lang="es-CO"/>
          </a:p>
        </p:txBody>
      </p:sp>
    </p:spTree>
    <p:extLst>
      <p:ext uri="{BB962C8B-B14F-4D97-AF65-F5344CB8AC3E}">
        <p14:creationId xmlns:p14="http://schemas.microsoft.com/office/powerpoint/2010/main" val="198006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7F300EE-A8E4-4BA6-AD77-325F5A8DE3EC}" type="datetimeFigureOut">
              <a:rPr lang="es-CO" smtClean="0"/>
              <a:t>21/10/2025</a:t>
            </a:fld>
            <a:endParaRPr lang="es-CO"/>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CO"/>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C5B6992-47F9-4CCB-892F-1B6ABA2A8242}" type="slidenum">
              <a:rPr lang="es-CO" smtClean="0"/>
              <a:t>‹Nº›</a:t>
            </a:fld>
            <a:endParaRPr lang="es-CO"/>
          </a:p>
        </p:txBody>
      </p:sp>
    </p:spTree>
    <p:extLst>
      <p:ext uri="{BB962C8B-B14F-4D97-AF65-F5344CB8AC3E}">
        <p14:creationId xmlns:p14="http://schemas.microsoft.com/office/powerpoint/2010/main" val="1685772013"/>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1.wdp"/><Relationship Id="rId7" Type="http://schemas.openxmlformats.org/officeDocument/2006/relationships/hyperlink" Target="http://1.bp.blogspot.com/-qHgrxWySHBA/T44ewSjr-vI/AAAAAAAATRU/lP38v8K5K7U/s1600/mapa+de+colombia.jp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hdphoto" Target="../media/hdphoto1.wdp"/><Relationship Id="rId7" Type="http://schemas.openxmlformats.org/officeDocument/2006/relationships/diagramData" Target="../diagrams/data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07/relationships/hdphoto" Target="../media/hdphoto1.wdp"/><Relationship Id="rId7"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image" Target="../media/image2.png"/><Relationship Id="rId9"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microsoft.com/office/2007/relationships/hdphoto" Target="../media/hdphoto1.wdp"/><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6.jpeg"/><Relationship Id="rId4" Type="http://schemas.openxmlformats.org/officeDocument/2006/relationships/image" Target="../media/image2.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hdphoto" Target="../media/hdphoto1.wdp"/><Relationship Id="rId7" Type="http://schemas.openxmlformats.org/officeDocument/2006/relationships/diagramData" Target="../diagrams/data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image" Target="../media/image2.png"/><Relationship Id="rId9"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4.xml"/><Relationship Id="rId3" Type="http://schemas.microsoft.com/office/2007/relationships/hdphoto" Target="../media/hdphoto1.wdp"/><Relationship Id="rId7" Type="http://schemas.openxmlformats.org/officeDocument/2006/relationships/diagramData" Target="../diagrams/data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image" Target="../media/image2.png"/><Relationship Id="rId9"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funcionpublica.gov.co/eva/gestornormativo/norma.php?i=14861#0"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funcionpublica.gov.co/eva/gestornormativo/norma.php?i=14861#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hyperlink" Target="file:///\\commons.wikimedia.org\wiki\File:Hubble_Spies_Jupiter_Eclipses.jp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hyperlink" Target="file:///\\commons.wikimedia.org\wiki\File:TheSun.pn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5.xml"/><Relationship Id="rId3" Type="http://schemas.microsoft.com/office/2007/relationships/hdphoto" Target="../media/hdphoto1.wdp"/><Relationship Id="rId7" Type="http://schemas.openxmlformats.org/officeDocument/2006/relationships/diagramData" Target="../diagrams/data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0" Type="http://schemas.openxmlformats.org/officeDocument/2006/relationships/diagramColors" Target="../diagrams/colors5.xml"/><Relationship Id="rId4" Type="http://schemas.openxmlformats.org/officeDocument/2006/relationships/image" Target="../media/image2.png"/><Relationship Id="rId9"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1.wdp"/><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hyperlink" Target="https://www.alcaldiabogota.gov.co/sisjur/normas/Norma1.jsp?i=62518" TargetMode="External"/><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wdp"/><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7.xml"/><Relationship Id="rId3" Type="http://schemas.microsoft.com/office/2007/relationships/hdphoto" Target="../media/hdphoto1.wdp"/><Relationship Id="rId7" Type="http://schemas.openxmlformats.org/officeDocument/2006/relationships/diagramData" Target="../diagrams/data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image" Target="../media/image2.png"/><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0D51BCA3-52A5-D880-4D05-0C2F598D545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7BC6D45-A8D5-3BD3-020E-AC9F015E6F3B}"/>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063D56FD-40DF-FDC5-F039-B67604FEFC0F}"/>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D539421A-758C-BF1F-0680-BA9CEF236E3F}"/>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033685AC-D792-57A5-8E0F-0709CD65C937}"/>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51E7C46A-F05F-430C-AE08-CA3BDF2B7ABA}"/>
              </a:ext>
            </a:extLst>
          </p:cNvPr>
          <p:cNvSpPr txBox="1"/>
          <p:nvPr/>
        </p:nvSpPr>
        <p:spPr>
          <a:xfrm>
            <a:off x="400828" y="2377985"/>
            <a:ext cx="8342347" cy="2246769"/>
          </a:xfrm>
          <a:prstGeom prst="rect">
            <a:avLst/>
          </a:prstGeom>
          <a:solidFill>
            <a:srgbClr val="002060"/>
          </a:solidFill>
        </p:spPr>
        <p:txBody>
          <a:bodyPr wrap="none" rtlCol="0">
            <a:spAutoFit/>
          </a:bodyPr>
          <a:lstStyle/>
          <a:p>
            <a:pPr algn="ctr"/>
            <a:r>
              <a:rPr lang="es-ES" sz="2800" b="1" dirty="0"/>
              <a:t>LOS MANUALES ESPECIFICO DE FUNCIONES</a:t>
            </a:r>
          </a:p>
          <a:p>
            <a:pPr algn="ctr"/>
            <a:r>
              <a:rPr lang="es-ES" sz="2800" b="1" dirty="0"/>
              <a:t> Y COMPETENCIAS LABORALES</a:t>
            </a:r>
          </a:p>
          <a:p>
            <a:pPr algn="ctr"/>
            <a:r>
              <a:rPr lang="es-ES" sz="2800" b="1" dirty="0"/>
              <a:t> COMO HERRAMIENTA DE GESTIÓN</a:t>
            </a:r>
          </a:p>
          <a:p>
            <a:pPr algn="ctr"/>
            <a:r>
              <a:rPr lang="es-ES" sz="2800" b="1" dirty="0"/>
              <a:t>DEL TALENTO HUMANO EN LA ADMINISTRACIÓN</a:t>
            </a:r>
          </a:p>
          <a:p>
            <a:pPr algn="ctr"/>
            <a:r>
              <a:rPr lang="es-ES" sz="2800" b="1" dirty="0"/>
              <a:t>PÚBLICA</a:t>
            </a:r>
            <a:endParaRPr lang="es-CO" sz="2800" b="1" dirty="0"/>
          </a:p>
        </p:txBody>
      </p:sp>
      <p:sp>
        <p:nvSpPr>
          <p:cNvPr id="8" name="CuadroTexto 7">
            <a:extLst>
              <a:ext uri="{FF2B5EF4-FFF2-40B4-BE49-F238E27FC236}">
                <a16:creationId xmlns:a16="http://schemas.microsoft.com/office/drawing/2014/main" id="{92F218D2-605A-4B40-9225-9AC7B7BEEED2}"/>
              </a:ext>
            </a:extLst>
          </p:cNvPr>
          <p:cNvSpPr txBox="1"/>
          <p:nvPr/>
        </p:nvSpPr>
        <p:spPr>
          <a:xfrm>
            <a:off x="3209038" y="1392050"/>
            <a:ext cx="2452916" cy="523220"/>
          </a:xfrm>
          <a:prstGeom prst="rect">
            <a:avLst/>
          </a:prstGeom>
          <a:noFill/>
        </p:spPr>
        <p:txBody>
          <a:bodyPr wrap="none" rtlCol="0">
            <a:spAutoFit/>
          </a:bodyPr>
          <a:lstStyle/>
          <a:p>
            <a:pPr algn="ctr"/>
            <a:r>
              <a:rPr lang="es-ES" sz="2800" b="1" dirty="0">
                <a:solidFill>
                  <a:schemeClr val="bg1"/>
                </a:solidFill>
              </a:rPr>
              <a:t>Conferencia </a:t>
            </a:r>
            <a:endParaRPr lang="es-CO" sz="2800" b="1" dirty="0">
              <a:solidFill>
                <a:schemeClr val="bg1"/>
              </a:solidFill>
            </a:endParaRPr>
          </a:p>
        </p:txBody>
      </p:sp>
      <p:sp>
        <p:nvSpPr>
          <p:cNvPr id="9" name="CuadroTexto 8">
            <a:extLst>
              <a:ext uri="{FF2B5EF4-FFF2-40B4-BE49-F238E27FC236}">
                <a16:creationId xmlns:a16="http://schemas.microsoft.com/office/drawing/2014/main" id="{C93AD0E0-5E7E-48C5-8C7C-2C7668129F69}"/>
              </a:ext>
            </a:extLst>
          </p:cNvPr>
          <p:cNvSpPr txBox="1"/>
          <p:nvPr/>
        </p:nvSpPr>
        <p:spPr>
          <a:xfrm>
            <a:off x="3209038" y="5465950"/>
            <a:ext cx="2377574" cy="369332"/>
          </a:xfrm>
          <a:prstGeom prst="rect">
            <a:avLst/>
          </a:prstGeom>
          <a:noFill/>
        </p:spPr>
        <p:txBody>
          <a:bodyPr wrap="none" rtlCol="0">
            <a:spAutoFit/>
          </a:bodyPr>
          <a:lstStyle/>
          <a:p>
            <a:pPr algn="ctr"/>
            <a:r>
              <a:rPr lang="es-ES" b="1" dirty="0">
                <a:solidFill>
                  <a:schemeClr val="bg1"/>
                </a:solidFill>
              </a:rPr>
              <a:t>Octubre 23 de 2025</a:t>
            </a:r>
            <a:endParaRPr lang="es-CO" b="1" dirty="0">
              <a:solidFill>
                <a:schemeClr val="bg1"/>
              </a:solidFill>
            </a:endParaRPr>
          </a:p>
        </p:txBody>
      </p:sp>
      <p:sp>
        <p:nvSpPr>
          <p:cNvPr id="10" name="CuadroTexto 9">
            <a:extLst>
              <a:ext uri="{FF2B5EF4-FFF2-40B4-BE49-F238E27FC236}">
                <a16:creationId xmlns:a16="http://schemas.microsoft.com/office/drawing/2014/main" id="{65D45910-6C80-43A7-B21A-A36EE963218C}"/>
              </a:ext>
            </a:extLst>
          </p:cNvPr>
          <p:cNvSpPr txBox="1"/>
          <p:nvPr/>
        </p:nvSpPr>
        <p:spPr>
          <a:xfrm>
            <a:off x="2429177" y="4609773"/>
            <a:ext cx="3937295" cy="461665"/>
          </a:xfrm>
          <a:prstGeom prst="rect">
            <a:avLst/>
          </a:prstGeom>
          <a:noFill/>
        </p:spPr>
        <p:txBody>
          <a:bodyPr wrap="none" rtlCol="0">
            <a:spAutoFit/>
          </a:bodyPr>
          <a:lstStyle/>
          <a:p>
            <a:pPr algn="ctr"/>
            <a:r>
              <a:rPr lang="es-ES" sz="2400" b="1" dirty="0">
                <a:solidFill>
                  <a:schemeClr val="bg1"/>
                </a:solidFill>
              </a:rPr>
              <a:t>Gerardo Duque Gutiérrez</a:t>
            </a:r>
            <a:endParaRPr lang="es-CO" sz="2400" b="1" dirty="0">
              <a:solidFill>
                <a:schemeClr val="bg1"/>
              </a:solidFill>
            </a:endParaRPr>
          </a:p>
        </p:txBody>
      </p:sp>
    </p:spTree>
    <p:extLst>
      <p:ext uri="{BB962C8B-B14F-4D97-AF65-F5344CB8AC3E}">
        <p14:creationId xmlns:p14="http://schemas.microsoft.com/office/powerpoint/2010/main" val="327489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2">
            <a:extLst>
              <a:ext uri="{FF2B5EF4-FFF2-40B4-BE49-F238E27FC236}">
                <a16:creationId xmlns:a16="http://schemas.microsoft.com/office/drawing/2014/main" id="{429091B5-6BA7-4BC2-87EE-97E544B2DBF9}"/>
              </a:ext>
            </a:extLst>
          </p:cNvPr>
          <p:cNvPicPr>
            <a:picLocks noChangeAspect="1" noChangeArrowheads="1"/>
          </p:cNvPicPr>
          <p:nvPr/>
        </p:nvPicPr>
        <p:blipFill>
          <a:blip r:embed="rId7" cstate="print"/>
          <a:srcRect/>
          <a:stretch>
            <a:fillRect/>
          </a:stretch>
        </p:blipFill>
        <p:spPr bwMode="auto">
          <a:xfrm>
            <a:off x="1735931" y="1503761"/>
            <a:ext cx="5672138" cy="3850481"/>
          </a:xfrm>
          <a:prstGeom prst="rect">
            <a:avLst/>
          </a:prstGeom>
          <a:noFill/>
          <a:ln w="9525">
            <a:noFill/>
            <a:miter lim="800000"/>
            <a:headEnd/>
            <a:tailEnd/>
          </a:ln>
          <a:effectLst/>
        </p:spPr>
      </p:pic>
    </p:spTree>
    <p:extLst>
      <p:ext uri="{BB962C8B-B14F-4D97-AF65-F5344CB8AC3E}">
        <p14:creationId xmlns:p14="http://schemas.microsoft.com/office/powerpoint/2010/main" val="19277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2" descr="J0174012">
            <a:extLst>
              <a:ext uri="{FF2B5EF4-FFF2-40B4-BE49-F238E27FC236}">
                <a16:creationId xmlns:a16="http://schemas.microsoft.com/office/drawing/2014/main" id="{E393E627-C511-426F-816D-F5471D12AD3C}"/>
              </a:ext>
            </a:extLst>
          </p:cNvPr>
          <p:cNvPicPr>
            <a:picLocks noChangeAspect="1" noChangeArrowheads="1" noCrop="1"/>
          </p:cNvPicPr>
          <p:nvPr/>
        </p:nvPicPr>
        <p:blipFill>
          <a:blip r:embed="rId7" cstate="print"/>
          <a:srcRect/>
          <a:stretch>
            <a:fillRect/>
          </a:stretch>
        </p:blipFill>
        <p:spPr bwMode="auto">
          <a:xfrm>
            <a:off x="3005826" y="1808820"/>
            <a:ext cx="3240360" cy="3240360"/>
          </a:xfrm>
          <a:prstGeom prst="rect">
            <a:avLst/>
          </a:prstGeom>
          <a:noFill/>
          <a:ln w="9525">
            <a:noFill/>
            <a:miter lim="800000"/>
            <a:headEnd/>
            <a:tailEnd/>
          </a:ln>
        </p:spPr>
      </p:pic>
    </p:spTree>
    <p:extLst>
      <p:ext uri="{BB962C8B-B14F-4D97-AF65-F5344CB8AC3E}">
        <p14:creationId xmlns:p14="http://schemas.microsoft.com/office/powerpoint/2010/main" val="396510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3" descr="Mapa de Colombia">
            <a:hlinkClick r:id="rId7"/>
            <a:extLst>
              <a:ext uri="{FF2B5EF4-FFF2-40B4-BE49-F238E27FC236}">
                <a16:creationId xmlns:a16="http://schemas.microsoft.com/office/drawing/2014/main" id="{4FF44AF1-C1C7-4C30-8A6C-61A5DAB25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831" y="1484710"/>
            <a:ext cx="2449116"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CuadroTexto">
            <a:extLst>
              <a:ext uri="{FF2B5EF4-FFF2-40B4-BE49-F238E27FC236}">
                <a16:creationId xmlns:a16="http://schemas.microsoft.com/office/drawing/2014/main" id="{84379CA1-F048-4046-8DAC-11F0ADC9FFE6}"/>
              </a:ext>
            </a:extLst>
          </p:cNvPr>
          <p:cNvSpPr txBox="1">
            <a:spLocks noChangeArrowheads="1"/>
          </p:cNvSpPr>
          <p:nvPr/>
        </p:nvSpPr>
        <p:spPr bwMode="auto">
          <a:xfrm>
            <a:off x="1967556" y="1005484"/>
            <a:ext cx="1127425" cy="923330"/>
          </a:xfrm>
          <a:prstGeom prst="rect">
            <a:avLst/>
          </a:prstGeom>
          <a:noFill/>
          <a:ln>
            <a:noFill/>
          </a:ln>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Primer país</a:t>
            </a:r>
          </a:p>
          <a:p>
            <a:pPr algn="ctr" eaLnBrk="1" hangingPunct="1"/>
            <a:r>
              <a:rPr lang="es-CO" altLang="es-CO" sz="1350" dirty="0">
                <a:solidFill>
                  <a:schemeClr val="bg1"/>
                </a:solidFill>
              </a:rPr>
              <a:t>en diversidad</a:t>
            </a:r>
          </a:p>
          <a:p>
            <a:pPr algn="ctr" eaLnBrk="1" hangingPunct="1"/>
            <a:r>
              <a:rPr lang="es-CO" altLang="es-CO" sz="1350" dirty="0">
                <a:solidFill>
                  <a:schemeClr val="bg1"/>
                </a:solidFill>
              </a:rPr>
              <a:t>en pájaros y </a:t>
            </a:r>
          </a:p>
          <a:p>
            <a:pPr algn="ctr" eaLnBrk="1" hangingPunct="1"/>
            <a:r>
              <a:rPr lang="es-CO" altLang="es-CO" sz="1350" dirty="0">
                <a:solidFill>
                  <a:schemeClr val="bg1"/>
                </a:solidFill>
              </a:rPr>
              <a:t>orquídeas</a:t>
            </a:r>
          </a:p>
        </p:txBody>
      </p:sp>
      <p:sp>
        <p:nvSpPr>
          <p:cNvPr id="10" name="3 CuadroTexto">
            <a:extLst>
              <a:ext uri="{FF2B5EF4-FFF2-40B4-BE49-F238E27FC236}">
                <a16:creationId xmlns:a16="http://schemas.microsoft.com/office/drawing/2014/main" id="{27422AE2-61B0-43CE-9D9E-787A599995D0}"/>
              </a:ext>
            </a:extLst>
          </p:cNvPr>
          <p:cNvSpPr txBox="1">
            <a:spLocks noChangeArrowheads="1"/>
          </p:cNvSpPr>
          <p:nvPr/>
        </p:nvSpPr>
        <p:spPr bwMode="auto">
          <a:xfrm>
            <a:off x="1158243" y="2303860"/>
            <a:ext cx="19364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a:solidFill>
                  <a:schemeClr val="bg1"/>
                </a:solidFill>
              </a:rPr>
              <a:t>Segundo país</a:t>
            </a:r>
          </a:p>
          <a:p>
            <a:pPr algn="ctr" eaLnBrk="1" hangingPunct="1"/>
            <a:r>
              <a:rPr lang="es-CO" altLang="es-CO" sz="1350">
                <a:solidFill>
                  <a:schemeClr val="bg1"/>
                </a:solidFill>
              </a:rPr>
              <a:t>en diversidad de plantas.</a:t>
            </a:r>
          </a:p>
          <a:p>
            <a:pPr algn="ctr" eaLnBrk="1" hangingPunct="1"/>
            <a:r>
              <a:rPr lang="es-CO" altLang="es-CO" sz="1350">
                <a:solidFill>
                  <a:schemeClr val="bg1"/>
                </a:solidFill>
              </a:rPr>
              <a:t>anfibios, peces de</a:t>
            </a:r>
          </a:p>
          <a:p>
            <a:pPr algn="ctr" eaLnBrk="1" hangingPunct="1"/>
            <a:r>
              <a:rPr lang="es-CO" altLang="es-CO" sz="1350">
                <a:solidFill>
                  <a:schemeClr val="bg1"/>
                </a:solidFill>
              </a:rPr>
              <a:t>agua dulce y mariposas</a:t>
            </a:r>
          </a:p>
        </p:txBody>
      </p:sp>
      <p:sp>
        <p:nvSpPr>
          <p:cNvPr id="11" name="5 CuadroTexto">
            <a:extLst>
              <a:ext uri="{FF2B5EF4-FFF2-40B4-BE49-F238E27FC236}">
                <a16:creationId xmlns:a16="http://schemas.microsoft.com/office/drawing/2014/main" id="{D9FDCEFB-A3C0-48AB-993E-BF3AE2FC5CD8}"/>
              </a:ext>
            </a:extLst>
          </p:cNvPr>
          <p:cNvSpPr txBox="1">
            <a:spLocks noChangeArrowheads="1"/>
          </p:cNvSpPr>
          <p:nvPr/>
        </p:nvSpPr>
        <p:spPr bwMode="auto">
          <a:xfrm>
            <a:off x="1449879" y="3699273"/>
            <a:ext cx="137101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a:solidFill>
                  <a:schemeClr val="bg1"/>
                </a:solidFill>
              </a:rPr>
              <a:t>Tercer país en</a:t>
            </a:r>
          </a:p>
          <a:p>
            <a:pPr algn="ctr" eaLnBrk="1" hangingPunct="1"/>
            <a:r>
              <a:rPr lang="es-CO" altLang="es-CO" sz="1350">
                <a:solidFill>
                  <a:schemeClr val="bg1"/>
                </a:solidFill>
              </a:rPr>
              <a:t>diversidad de</a:t>
            </a:r>
          </a:p>
          <a:p>
            <a:pPr algn="ctr" eaLnBrk="1" hangingPunct="1"/>
            <a:r>
              <a:rPr lang="es-CO" altLang="es-CO" sz="1350">
                <a:solidFill>
                  <a:schemeClr val="bg1"/>
                </a:solidFill>
              </a:rPr>
              <a:t>reptiles y palmas</a:t>
            </a:r>
          </a:p>
        </p:txBody>
      </p:sp>
      <p:sp>
        <p:nvSpPr>
          <p:cNvPr id="12" name="6 CuadroTexto">
            <a:extLst>
              <a:ext uri="{FF2B5EF4-FFF2-40B4-BE49-F238E27FC236}">
                <a16:creationId xmlns:a16="http://schemas.microsoft.com/office/drawing/2014/main" id="{6FEFF4E5-113B-4427-BCDF-D7AE9ADDC567}"/>
              </a:ext>
            </a:extLst>
          </p:cNvPr>
          <p:cNvSpPr txBox="1">
            <a:spLocks noChangeArrowheads="1"/>
          </p:cNvSpPr>
          <p:nvPr/>
        </p:nvSpPr>
        <p:spPr bwMode="auto">
          <a:xfrm>
            <a:off x="2047315" y="4877874"/>
            <a:ext cx="1197700" cy="715581"/>
          </a:xfrm>
          <a:prstGeom prst="rect">
            <a:avLst/>
          </a:prstGeom>
          <a:noFill/>
          <a:ln>
            <a:noFill/>
          </a:ln>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Cuarto país en</a:t>
            </a:r>
          </a:p>
          <a:p>
            <a:pPr algn="ctr" eaLnBrk="1" hangingPunct="1"/>
            <a:r>
              <a:rPr lang="es-CO" altLang="es-CO" sz="1350" dirty="0">
                <a:solidFill>
                  <a:schemeClr val="bg1"/>
                </a:solidFill>
              </a:rPr>
              <a:t>diversidad de</a:t>
            </a:r>
          </a:p>
          <a:p>
            <a:pPr algn="ctr" eaLnBrk="1" hangingPunct="1"/>
            <a:r>
              <a:rPr lang="es-CO" altLang="es-CO" sz="1350" dirty="0">
                <a:solidFill>
                  <a:schemeClr val="bg1"/>
                </a:solidFill>
              </a:rPr>
              <a:t>mamíferos</a:t>
            </a:r>
          </a:p>
        </p:txBody>
      </p:sp>
      <p:sp>
        <p:nvSpPr>
          <p:cNvPr id="13" name="9 CuadroTexto">
            <a:extLst>
              <a:ext uri="{FF2B5EF4-FFF2-40B4-BE49-F238E27FC236}">
                <a16:creationId xmlns:a16="http://schemas.microsoft.com/office/drawing/2014/main" id="{F14BB65D-657C-4D9A-9DC5-7B7E398F3F20}"/>
              </a:ext>
            </a:extLst>
          </p:cNvPr>
          <p:cNvSpPr txBox="1">
            <a:spLocks noChangeArrowheads="1"/>
          </p:cNvSpPr>
          <p:nvPr/>
        </p:nvSpPr>
        <p:spPr bwMode="auto">
          <a:xfrm>
            <a:off x="5677018" y="2719387"/>
            <a:ext cx="207383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52 millones de habitantes|</a:t>
            </a:r>
          </a:p>
        </p:txBody>
      </p:sp>
      <p:sp>
        <p:nvSpPr>
          <p:cNvPr id="14" name="9 CuadroTexto">
            <a:extLst>
              <a:ext uri="{FF2B5EF4-FFF2-40B4-BE49-F238E27FC236}">
                <a16:creationId xmlns:a16="http://schemas.microsoft.com/office/drawing/2014/main" id="{C5440686-C048-47DC-A439-FC98ED26EA4A}"/>
              </a:ext>
            </a:extLst>
          </p:cNvPr>
          <p:cNvSpPr txBox="1">
            <a:spLocks noChangeArrowheads="1"/>
          </p:cNvSpPr>
          <p:nvPr/>
        </p:nvSpPr>
        <p:spPr bwMode="auto">
          <a:xfrm>
            <a:off x="6540919" y="3376639"/>
            <a:ext cx="134043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1102 municipios</a:t>
            </a:r>
          </a:p>
        </p:txBody>
      </p:sp>
      <p:sp>
        <p:nvSpPr>
          <p:cNvPr id="15" name="9 CuadroTexto">
            <a:extLst>
              <a:ext uri="{FF2B5EF4-FFF2-40B4-BE49-F238E27FC236}">
                <a16:creationId xmlns:a16="http://schemas.microsoft.com/office/drawing/2014/main" id="{0867A087-29AB-4989-9222-60BD7FA434DC}"/>
              </a:ext>
            </a:extLst>
          </p:cNvPr>
          <p:cNvSpPr txBox="1">
            <a:spLocks noChangeArrowheads="1"/>
          </p:cNvSpPr>
          <p:nvPr/>
        </p:nvSpPr>
        <p:spPr bwMode="auto">
          <a:xfrm>
            <a:off x="5943327" y="3838532"/>
            <a:ext cx="14135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32 departamento</a:t>
            </a:r>
          </a:p>
        </p:txBody>
      </p:sp>
      <p:sp>
        <p:nvSpPr>
          <p:cNvPr id="16" name="9 CuadroTexto">
            <a:extLst>
              <a:ext uri="{FF2B5EF4-FFF2-40B4-BE49-F238E27FC236}">
                <a16:creationId xmlns:a16="http://schemas.microsoft.com/office/drawing/2014/main" id="{A2DABED7-64FF-4D6A-899C-636A3BDE6446}"/>
              </a:ext>
            </a:extLst>
          </p:cNvPr>
          <p:cNvSpPr txBox="1">
            <a:spLocks noChangeArrowheads="1"/>
          </p:cNvSpPr>
          <p:nvPr/>
        </p:nvSpPr>
        <p:spPr bwMode="auto">
          <a:xfrm>
            <a:off x="5742797" y="4215075"/>
            <a:ext cx="12698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es-CO" sz="1350" dirty="0">
                <a:solidFill>
                  <a:schemeClr val="bg1"/>
                </a:solidFill>
              </a:rPr>
              <a:t>6200 entidades</a:t>
            </a:r>
          </a:p>
        </p:txBody>
      </p:sp>
    </p:spTree>
    <p:extLst>
      <p:ext uri="{BB962C8B-B14F-4D97-AF65-F5344CB8AC3E}">
        <p14:creationId xmlns:p14="http://schemas.microsoft.com/office/powerpoint/2010/main" val="20878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cxnSp>
        <p:nvCxnSpPr>
          <p:cNvPr id="5" name="Conector recto 4">
            <a:extLst>
              <a:ext uri="{FF2B5EF4-FFF2-40B4-BE49-F238E27FC236}">
                <a16:creationId xmlns:a16="http://schemas.microsoft.com/office/drawing/2014/main" id="{2B283A92-D848-4C17-8015-8FC1A9755D48}"/>
              </a:ext>
            </a:extLst>
          </p:cNvPr>
          <p:cNvCxnSpPr/>
          <p:nvPr/>
        </p:nvCxnSpPr>
        <p:spPr>
          <a:xfrm>
            <a:off x="2120423" y="5075434"/>
            <a:ext cx="4921322" cy="0"/>
          </a:xfrm>
          <a:prstGeom prst="line">
            <a:avLst/>
          </a:prstGeom>
          <a:ln w="57150"/>
        </p:spPr>
        <p:style>
          <a:lnRef idx="1">
            <a:schemeClr val="dk1"/>
          </a:lnRef>
          <a:fillRef idx="0">
            <a:schemeClr val="dk1"/>
          </a:fillRef>
          <a:effectRef idx="0">
            <a:schemeClr val="dk1"/>
          </a:effectRef>
          <a:fontRef idx="minor">
            <a:schemeClr val="tx1"/>
          </a:fontRef>
        </p:style>
      </p:cxnSp>
      <p:sp>
        <p:nvSpPr>
          <p:cNvPr id="12" name="Rectángulo 11">
            <a:extLst>
              <a:ext uri="{FF2B5EF4-FFF2-40B4-BE49-F238E27FC236}">
                <a16:creationId xmlns:a16="http://schemas.microsoft.com/office/drawing/2014/main" id="{5AF1ABFE-3580-40F8-831A-C816C4B0E8D0}"/>
              </a:ext>
            </a:extLst>
          </p:cNvPr>
          <p:cNvSpPr/>
          <p:nvPr/>
        </p:nvSpPr>
        <p:spPr>
          <a:xfrm>
            <a:off x="2476072" y="1325366"/>
            <a:ext cx="1695236" cy="371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80%</a:t>
            </a:r>
            <a:endParaRPr lang="es-CO" dirty="0"/>
          </a:p>
        </p:txBody>
      </p:sp>
      <p:sp>
        <p:nvSpPr>
          <p:cNvPr id="14" name="Rectángulo 13">
            <a:extLst>
              <a:ext uri="{FF2B5EF4-FFF2-40B4-BE49-F238E27FC236}">
                <a16:creationId xmlns:a16="http://schemas.microsoft.com/office/drawing/2014/main" id="{A28B7E2E-9616-4110-88C7-3FB2D57573EC}"/>
              </a:ext>
            </a:extLst>
          </p:cNvPr>
          <p:cNvSpPr/>
          <p:nvPr/>
        </p:nvSpPr>
        <p:spPr>
          <a:xfrm>
            <a:off x="4886218" y="4037751"/>
            <a:ext cx="1695236" cy="103768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20%</a:t>
            </a:r>
            <a:endParaRPr lang="es-CO" dirty="0"/>
          </a:p>
        </p:txBody>
      </p:sp>
      <p:sp>
        <p:nvSpPr>
          <p:cNvPr id="15" name="CuadroTexto 14">
            <a:extLst>
              <a:ext uri="{FF2B5EF4-FFF2-40B4-BE49-F238E27FC236}">
                <a16:creationId xmlns:a16="http://schemas.microsoft.com/office/drawing/2014/main" id="{7085C258-154F-477D-97B1-CC48E40F3DA2}"/>
              </a:ext>
            </a:extLst>
          </p:cNvPr>
          <p:cNvSpPr txBox="1"/>
          <p:nvPr/>
        </p:nvSpPr>
        <p:spPr>
          <a:xfrm>
            <a:off x="2599362" y="5095445"/>
            <a:ext cx="1479478" cy="369332"/>
          </a:xfrm>
          <a:prstGeom prst="rect">
            <a:avLst/>
          </a:prstGeom>
          <a:noFill/>
        </p:spPr>
        <p:txBody>
          <a:bodyPr wrap="square" rtlCol="0">
            <a:spAutoFit/>
          </a:bodyPr>
          <a:lstStyle/>
          <a:p>
            <a:r>
              <a:rPr lang="es-ES" dirty="0">
                <a:solidFill>
                  <a:schemeClr val="bg1"/>
                </a:solidFill>
              </a:rPr>
              <a:t>Estratégico</a:t>
            </a:r>
            <a:endParaRPr lang="es-CO" dirty="0">
              <a:solidFill>
                <a:schemeClr val="bg1"/>
              </a:solidFill>
            </a:endParaRPr>
          </a:p>
        </p:txBody>
      </p:sp>
      <p:sp>
        <p:nvSpPr>
          <p:cNvPr id="16" name="CuadroTexto 15">
            <a:extLst>
              <a:ext uri="{FF2B5EF4-FFF2-40B4-BE49-F238E27FC236}">
                <a16:creationId xmlns:a16="http://schemas.microsoft.com/office/drawing/2014/main" id="{6FFC33BB-E7E9-4D47-9A0E-8A57CB4479E9}"/>
              </a:ext>
            </a:extLst>
          </p:cNvPr>
          <p:cNvSpPr txBox="1"/>
          <p:nvPr/>
        </p:nvSpPr>
        <p:spPr>
          <a:xfrm>
            <a:off x="4994097" y="5095445"/>
            <a:ext cx="1479478" cy="369332"/>
          </a:xfrm>
          <a:prstGeom prst="rect">
            <a:avLst/>
          </a:prstGeom>
          <a:noFill/>
        </p:spPr>
        <p:txBody>
          <a:bodyPr wrap="square" rtlCol="0">
            <a:spAutoFit/>
          </a:bodyPr>
          <a:lstStyle/>
          <a:p>
            <a:pPr algn="ctr"/>
            <a:r>
              <a:rPr lang="es-ES" dirty="0">
                <a:solidFill>
                  <a:schemeClr val="bg1"/>
                </a:solidFill>
              </a:rPr>
              <a:t>Minucia</a:t>
            </a:r>
            <a:endParaRPr lang="es-CO" dirty="0">
              <a:solidFill>
                <a:schemeClr val="bg1"/>
              </a:solidFill>
            </a:endParaRPr>
          </a:p>
        </p:txBody>
      </p:sp>
    </p:spTree>
    <p:extLst>
      <p:ext uri="{BB962C8B-B14F-4D97-AF65-F5344CB8AC3E}">
        <p14:creationId xmlns:p14="http://schemas.microsoft.com/office/powerpoint/2010/main" val="202202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CuadroTexto 7">
            <a:extLst>
              <a:ext uri="{FF2B5EF4-FFF2-40B4-BE49-F238E27FC236}">
                <a16:creationId xmlns:a16="http://schemas.microsoft.com/office/drawing/2014/main" id="{49468AC6-260D-4D2B-B1E6-D090F8C131DF}"/>
              </a:ext>
            </a:extLst>
          </p:cNvPr>
          <p:cNvSpPr txBox="1"/>
          <p:nvPr/>
        </p:nvSpPr>
        <p:spPr>
          <a:xfrm>
            <a:off x="3350379" y="1130312"/>
            <a:ext cx="2701381" cy="646331"/>
          </a:xfrm>
          <a:prstGeom prst="rect">
            <a:avLst/>
          </a:prstGeom>
          <a:noFill/>
        </p:spPr>
        <p:txBody>
          <a:bodyPr wrap="none" rtlCol="0">
            <a:spAutoFit/>
          </a:bodyPr>
          <a:lstStyle/>
          <a:p>
            <a:pPr algn="ctr"/>
            <a:r>
              <a:rPr lang="es-ES" b="1" dirty="0">
                <a:solidFill>
                  <a:schemeClr val="bg1"/>
                </a:solidFill>
              </a:rPr>
              <a:t>Función administrativa</a:t>
            </a:r>
          </a:p>
          <a:p>
            <a:pPr algn="ctr"/>
            <a:r>
              <a:rPr lang="es-ES" b="1" dirty="0">
                <a:solidFill>
                  <a:schemeClr val="bg1"/>
                </a:solidFill>
              </a:rPr>
              <a:t>(Estructura)</a:t>
            </a:r>
            <a:endParaRPr lang="es-CO" b="1" dirty="0">
              <a:solidFill>
                <a:schemeClr val="bg1"/>
              </a:solidFill>
            </a:endParaRPr>
          </a:p>
        </p:txBody>
      </p:sp>
      <p:sp>
        <p:nvSpPr>
          <p:cNvPr id="9" name="CuadroTexto 8">
            <a:extLst>
              <a:ext uri="{FF2B5EF4-FFF2-40B4-BE49-F238E27FC236}">
                <a16:creationId xmlns:a16="http://schemas.microsoft.com/office/drawing/2014/main" id="{53778E07-2234-4396-AA5F-3A6480D093A4}"/>
              </a:ext>
            </a:extLst>
          </p:cNvPr>
          <p:cNvSpPr txBox="1"/>
          <p:nvPr/>
        </p:nvSpPr>
        <p:spPr>
          <a:xfrm>
            <a:off x="740525" y="4892791"/>
            <a:ext cx="1968809" cy="646331"/>
          </a:xfrm>
          <a:prstGeom prst="rect">
            <a:avLst/>
          </a:prstGeom>
          <a:noFill/>
        </p:spPr>
        <p:txBody>
          <a:bodyPr wrap="none" rtlCol="0">
            <a:spAutoFit/>
          </a:bodyPr>
          <a:lstStyle/>
          <a:p>
            <a:pPr algn="ctr"/>
            <a:r>
              <a:rPr lang="es-ES" b="1" dirty="0">
                <a:solidFill>
                  <a:schemeClr val="bg1"/>
                </a:solidFill>
              </a:rPr>
              <a:t>Función Pública</a:t>
            </a:r>
          </a:p>
          <a:p>
            <a:pPr algn="ctr"/>
            <a:r>
              <a:rPr lang="es-ES" b="1" dirty="0">
                <a:solidFill>
                  <a:schemeClr val="bg1"/>
                </a:solidFill>
              </a:rPr>
              <a:t>(Personas)</a:t>
            </a:r>
            <a:endParaRPr lang="es-CO" b="1" dirty="0">
              <a:solidFill>
                <a:schemeClr val="bg1"/>
              </a:solidFill>
            </a:endParaRPr>
          </a:p>
        </p:txBody>
      </p:sp>
      <p:sp>
        <p:nvSpPr>
          <p:cNvPr id="10" name="CuadroTexto 9">
            <a:extLst>
              <a:ext uri="{FF2B5EF4-FFF2-40B4-BE49-F238E27FC236}">
                <a16:creationId xmlns:a16="http://schemas.microsoft.com/office/drawing/2014/main" id="{3E77866E-9A7E-475E-B151-47DA070FA5BC}"/>
              </a:ext>
            </a:extLst>
          </p:cNvPr>
          <p:cNvSpPr txBox="1"/>
          <p:nvPr/>
        </p:nvSpPr>
        <p:spPr>
          <a:xfrm>
            <a:off x="6933332" y="4922938"/>
            <a:ext cx="1941557" cy="646331"/>
          </a:xfrm>
          <a:prstGeom prst="rect">
            <a:avLst/>
          </a:prstGeom>
          <a:noFill/>
        </p:spPr>
        <p:txBody>
          <a:bodyPr wrap="none" rtlCol="0">
            <a:spAutoFit/>
          </a:bodyPr>
          <a:lstStyle/>
          <a:p>
            <a:pPr algn="ctr"/>
            <a:r>
              <a:rPr lang="es-ES" b="1" dirty="0">
                <a:solidFill>
                  <a:schemeClr val="bg1"/>
                </a:solidFill>
              </a:rPr>
              <a:t>Gestión Pública</a:t>
            </a:r>
          </a:p>
          <a:p>
            <a:pPr algn="ctr"/>
            <a:r>
              <a:rPr lang="es-ES" b="1" dirty="0">
                <a:solidFill>
                  <a:schemeClr val="bg1"/>
                </a:solidFill>
              </a:rPr>
              <a:t>(Herramientas)</a:t>
            </a:r>
            <a:endParaRPr lang="es-CO" b="1" dirty="0">
              <a:solidFill>
                <a:schemeClr val="bg1"/>
              </a:solidFill>
            </a:endParaRPr>
          </a:p>
        </p:txBody>
      </p:sp>
      <p:sp>
        <p:nvSpPr>
          <p:cNvPr id="11" name="Triángulo isósceles 10">
            <a:extLst>
              <a:ext uri="{FF2B5EF4-FFF2-40B4-BE49-F238E27FC236}">
                <a16:creationId xmlns:a16="http://schemas.microsoft.com/office/drawing/2014/main" id="{464AEB27-00D3-4B08-B4F6-266E72B16C21}"/>
              </a:ext>
            </a:extLst>
          </p:cNvPr>
          <p:cNvSpPr/>
          <p:nvPr/>
        </p:nvSpPr>
        <p:spPr>
          <a:xfrm>
            <a:off x="2709334" y="1776643"/>
            <a:ext cx="4223998" cy="34694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Administración Pública</a:t>
            </a:r>
            <a:endParaRPr lang="es-CO" b="1" dirty="0"/>
          </a:p>
        </p:txBody>
      </p:sp>
      <p:sp>
        <p:nvSpPr>
          <p:cNvPr id="13" name="Elipse 12">
            <a:extLst>
              <a:ext uri="{FF2B5EF4-FFF2-40B4-BE49-F238E27FC236}">
                <a16:creationId xmlns:a16="http://schemas.microsoft.com/office/drawing/2014/main" id="{4D66BC7C-46EB-4942-8C99-90534288A6E7}"/>
              </a:ext>
            </a:extLst>
          </p:cNvPr>
          <p:cNvSpPr/>
          <p:nvPr/>
        </p:nvSpPr>
        <p:spPr>
          <a:xfrm>
            <a:off x="636998" y="4486099"/>
            <a:ext cx="2147299" cy="1493461"/>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27894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1A4903E0-D27D-8AB4-54D4-CD4877E0ECC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65D6E0E-232C-72BE-1F43-653B6C0A9AF3}"/>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accent2"/>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15FB85BA-95DA-74B4-47B5-4FA3E2B5F0F3}"/>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E9A812FB-859B-5BE4-A4A3-B590D42D9EAB}"/>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06B0A1AF-E69B-90C6-6C25-41B035207746}"/>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CuadroTexto 7">
            <a:extLst>
              <a:ext uri="{FF2B5EF4-FFF2-40B4-BE49-F238E27FC236}">
                <a16:creationId xmlns:a16="http://schemas.microsoft.com/office/drawing/2014/main" id="{79D4BF18-F059-4140-8D93-B1E6E5A7F33B}"/>
              </a:ext>
            </a:extLst>
          </p:cNvPr>
          <p:cNvSpPr txBox="1"/>
          <p:nvPr/>
        </p:nvSpPr>
        <p:spPr>
          <a:xfrm>
            <a:off x="613873" y="2845313"/>
            <a:ext cx="1463862" cy="707886"/>
          </a:xfrm>
          <a:prstGeom prst="rect">
            <a:avLst/>
          </a:prstGeom>
          <a:noFill/>
        </p:spPr>
        <p:txBody>
          <a:bodyPr wrap="none" rtlCol="0">
            <a:spAutoFit/>
          </a:bodyPr>
          <a:lstStyle/>
          <a:p>
            <a:r>
              <a:rPr lang="es-ES" sz="4000" b="1" dirty="0">
                <a:solidFill>
                  <a:schemeClr val="bg1"/>
                </a:solidFill>
              </a:rPr>
              <a:t>GUÍA</a:t>
            </a:r>
          </a:p>
        </p:txBody>
      </p:sp>
      <p:sp>
        <p:nvSpPr>
          <p:cNvPr id="9" name="CuadroTexto 8">
            <a:extLst>
              <a:ext uri="{FF2B5EF4-FFF2-40B4-BE49-F238E27FC236}">
                <a16:creationId xmlns:a16="http://schemas.microsoft.com/office/drawing/2014/main" id="{278FDF28-FD02-4783-8678-66196E62FE8F}"/>
              </a:ext>
            </a:extLst>
          </p:cNvPr>
          <p:cNvSpPr txBox="1"/>
          <p:nvPr/>
        </p:nvSpPr>
        <p:spPr>
          <a:xfrm>
            <a:off x="6657021" y="2919080"/>
            <a:ext cx="2369559" cy="707886"/>
          </a:xfrm>
          <a:prstGeom prst="rect">
            <a:avLst/>
          </a:prstGeom>
          <a:noFill/>
        </p:spPr>
        <p:txBody>
          <a:bodyPr wrap="none" rtlCol="0">
            <a:spAutoFit/>
          </a:bodyPr>
          <a:lstStyle/>
          <a:p>
            <a:r>
              <a:rPr lang="es-ES" sz="4000" b="1" dirty="0">
                <a:solidFill>
                  <a:schemeClr val="bg1"/>
                </a:solidFill>
              </a:rPr>
              <a:t>MANUAL</a:t>
            </a:r>
            <a:endParaRPr lang="es-CO" sz="4000" b="1" dirty="0">
              <a:solidFill>
                <a:schemeClr val="bg1"/>
              </a:solidFill>
            </a:endParaRPr>
          </a:p>
        </p:txBody>
      </p:sp>
      <p:pic>
        <p:nvPicPr>
          <p:cNvPr id="10" name="Imagen 9">
            <a:extLst>
              <a:ext uri="{FF2B5EF4-FFF2-40B4-BE49-F238E27FC236}">
                <a16:creationId xmlns:a16="http://schemas.microsoft.com/office/drawing/2014/main" id="{35F2E0C9-FF4F-4918-A034-E021294CBA4F}"/>
              </a:ext>
            </a:extLst>
          </p:cNvPr>
          <p:cNvPicPr>
            <a:picLocks noChangeAspect="1"/>
          </p:cNvPicPr>
          <p:nvPr/>
        </p:nvPicPr>
        <p:blipFill>
          <a:blip r:embed="rId7"/>
          <a:stretch>
            <a:fillRect/>
          </a:stretch>
        </p:blipFill>
        <p:spPr>
          <a:xfrm>
            <a:off x="2712430" y="2154436"/>
            <a:ext cx="3735560" cy="3735560"/>
          </a:xfrm>
          <a:prstGeom prst="rect">
            <a:avLst/>
          </a:prstGeom>
        </p:spPr>
      </p:pic>
      <p:sp>
        <p:nvSpPr>
          <p:cNvPr id="11" name="CuadroTexto 10">
            <a:extLst>
              <a:ext uri="{FF2B5EF4-FFF2-40B4-BE49-F238E27FC236}">
                <a16:creationId xmlns:a16="http://schemas.microsoft.com/office/drawing/2014/main" id="{5EBFA473-70BD-4F1B-8150-7ED5A6CB5596}"/>
              </a:ext>
            </a:extLst>
          </p:cNvPr>
          <p:cNvSpPr txBox="1"/>
          <p:nvPr/>
        </p:nvSpPr>
        <p:spPr>
          <a:xfrm>
            <a:off x="110893" y="3695303"/>
            <a:ext cx="2480166" cy="769441"/>
          </a:xfrm>
          <a:prstGeom prst="rect">
            <a:avLst/>
          </a:prstGeom>
          <a:solidFill>
            <a:schemeClr val="accent3">
              <a:lumMod val="50000"/>
            </a:schemeClr>
          </a:solidFill>
        </p:spPr>
        <p:txBody>
          <a:bodyPr wrap="none" rtlCol="0">
            <a:spAutoFit/>
          </a:bodyPr>
          <a:lstStyle/>
          <a:p>
            <a:pPr algn="ctr"/>
            <a:r>
              <a:rPr lang="es-ES" sz="1100" dirty="0"/>
              <a:t>Refuerzo técnico de un actividad</a:t>
            </a:r>
          </a:p>
          <a:p>
            <a:pPr algn="ctr"/>
            <a:r>
              <a:rPr lang="es-ES" sz="1100" dirty="0"/>
              <a:t>que se expresa  en termino de </a:t>
            </a:r>
          </a:p>
          <a:p>
            <a:pPr algn="ctr"/>
            <a:r>
              <a:rPr lang="es-ES" sz="1100" dirty="0"/>
              <a:t>tareas, recursos, tiempos, </a:t>
            </a:r>
          </a:p>
          <a:p>
            <a:pPr algn="ctr"/>
            <a:r>
              <a:rPr lang="es-ES" sz="1100" dirty="0"/>
              <a:t>responsables</a:t>
            </a:r>
            <a:endParaRPr lang="es-CO" sz="1100" dirty="0"/>
          </a:p>
        </p:txBody>
      </p:sp>
      <p:sp>
        <p:nvSpPr>
          <p:cNvPr id="12" name="CuadroTexto 11">
            <a:extLst>
              <a:ext uri="{FF2B5EF4-FFF2-40B4-BE49-F238E27FC236}">
                <a16:creationId xmlns:a16="http://schemas.microsoft.com/office/drawing/2014/main" id="{5EDC4F1F-3980-4ED5-B700-45EDC34BE048}"/>
              </a:ext>
            </a:extLst>
          </p:cNvPr>
          <p:cNvSpPr txBox="1"/>
          <p:nvPr/>
        </p:nvSpPr>
        <p:spPr>
          <a:xfrm>
            <a:off x="6495311" y="3883716"/>
            <a:ext cx="2662908" cy="261610"/>
          </a:xfrm>
          <a:prstGeom prst="rect">
            <a:avLst/>
          </a:prstGeom>
          <a:solidFill>
            <a:schemeClr val="accent3">
              <a:lumMod val="50000"/>
            </a:schemeClr>
          </a:solidFill>
        </p:spPr>
        <p:txBody>
          <a:bodyPr wrap="none" rtlCol="0">
            <a:spAutoFit/>
          </a:bodyPr>
          <a:lstStyle/>
          <a:p>
            <a:pPr algn="just"/>
            <a:r>
              <a:rPr lang="es-ES" sz="1100" dirty="0"/>
              <a:t>Compilador de elementos comunes</a:t>
            </a:r>
          </a:p>
        </p:txBody>
      </p:sp>
      <p:sp>
        <p:nvSpPr>
          <p:cNvPr id="13" name="Rectángulo 12">
            <a:extLst>
              <a:ext uri="{FF2B5EF4-FFF2-40B4-BE49-F238E27FC236}">
                <a16:creationId xmlns:a16="http://schemas.microsoft.com/office/drawing/2014/main" id="{B42C8F2E-F1A0-4C4D-829B-D579B07F2D97}"/>
              </a:ext>
            </a:extLst>
          </p:cNvPr>
          <p:cNvSpPr/>
          <p:nvPr/>
        </p:nvSpPr>
        <p:spPr>
          <a:xfrm>
            <a:off x="6509529" y="2845313"/>
            <a:ext cx="2634471" cy="16325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14" name="CuadroTexto 13">
            <a:extLst>
              <a:ext uri="{FF2B5EF4-FFF2-40B4-BE49-F238E27FC236}">
                <a16:creationId xmlns:a16="http://schemas.microsoft.com/office/drawing/2014/main" id="{488D8531-E3CD-4204-9919-4CB6E4D18B85}"/>
              </a:ext>
            </a:extLst>
          </p:cNvPr>
          <p:cNvSpPr txBox="1"/>
          <p:nvPr/>
        </p:nvSpPr>
        <p:spPr>
          <a:xfrm>
            <a:off x="315066" y="910371"/>
            <a:ext cx="8513869" cy="1077218"/>
          </a:xfrm>
          <a:prstGeom prst="rect">
            <a:avLst/>
          </a:prstGeom>
          <a:solidFill>
            <a:schemeClr val="accent3">
              <a:lumMod val="50000"/>
            </a:schemeClr>
          </a:solidFill>
        </p:spPr>
        <p:txBody>
          <a:bodyPr wrap="none" rtlCol="0">
            <a:spAutoFit/>
          </a:bodyPr>
          <a:lstStyle/>
          <a:p>
            <a:pPr algn="ctr"/>
            <a:r>
              <a:rPr lang="es-ES" sz="3200" b="1" dirty="0"/>
              <a:t>MANUAL DE FUNCIONES Y COMPETENCIAS</a:t>
            </a:r>
          </a:p>
          <a:p>
            <a:pPr algn="ctr"/>
            <a:r>
              <a:rPr lang="es-ES" sz="3200" b="1" dirty="0"/>
              <a:t>LABORALES</a:t>
            </a:r>
            <a:endParaRPr lang="es-CO" sz="3200" b="1" dirty="0"/>
          </a:p>
        </p:txBody>
      </p:sp>
    </p:spTree>
    <p:extLst>
      <p:ext uri="{BB962C8B-B14F-4D97-AF65-F5344CB8AC3E}">
        <p14:creationId xmlns:p14="http://schemas.microsoft.com/office/powerpoint/2010/main" val="10996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3A08E5AE-1CBC-8643-2381-7B36C7CFB38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E10ADA4-3277-9A47-5A61-E53C10066431}"/>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A84DDB73-EBD9-25D2-F5BF-5E06E29461AF}"/>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F1E4744-4797-B4AB-9911-488B8B62F6B6}"/>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732FA62D-701A-926D-4320-48BD7375D200}"/>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a:extLst>
              <a:ext uri="{FF2B5EF4-FFF2-40B4-BE49-F238E27FC236}">
                <a16:creationId xmlns:a16="http://schemas.microsoft.com/office/drawing/2014/main" id="{4AC332B9-FDA5-414F-BE7A-898081D67409}"/>
              </a:ext>
            </a:extLst>
          </p:cNvPr>
          <p:cNvPicPr>
            <a:picLocks noChangeAspect="1"/>
          </p:cNvPicPr>
          <p:nvPr/>
        </p:nvPicPr>
        <p:blipFill rotWithShape="1">
          <a:blip r:embed="rId7"/>
          <a:srcRect t="25507" b="11304"/>
          <a:stretch/>
        </p:blipFill>
        <p:spPr>
          <a:xfrm>
            <a:off x="2592870" y="2119580"/>
            <a:ext cx="4365762" cy="2758656"/>
          </a:xfrm>
          <a:prstGeom prst="rect">
            <a:avLst/>
          </a:prstGeom>
        </p:spPr>
      </p:pic>
      <p:sp>
        <p:nvSpPr>
          <p:cNvPr id="9" name="CuadroTexto 8">
            <a:extLst>
              <a:ext uri="{FF2B5EF4-FFF2-40B4-BE49-F238E27FC236}">
                <a16:creationId xmlns:a16="http://schemas.microsoft.com/office/drawing/2014/main" id="{3DD13FD2-EFAD-42FA-AB58-0D8A1C511F37}"/>
              </a:ext>
            </a:extLst>
          </p:cNvPr>
          <p:cNvSpPr txBox="1"/>
          <p:nvPr/>
        </p:nvSpPr>
        <p:spPr>
          <a:xfrm flipH="1">
            <a:off x="141633" y="1073426"/>
            <a:ext cx="2392846" cy="507831"/>
          </a:xfrm>
          <a:prstGeom prst="rect">
            <a:avLst/>
          </a:prstGeom>
          <a:solidFill>
            <a:srgbClr val="002060"/>
          </a:solidFill>
        </p:spPr>
        <p:txBody>
          <a:bodyPr wrap="square" rtlCol="0">
            <a:spAutoFit/>
          </a:bodyPr>
          <a:lstStyle/>
          <a:p>
            <a:pPr algn="ctr"/>
            <a:r>
              <a:rPr lang="es-ES" sz="1350" b="1" dirty="0">
                <a:latin typeface="Book Antiqua" panose="02040602050305030304" pitchFamily="18" charset="0"/>
              </a:rPr>
              <a:t>En el sector privado suele denominarse</a:t>
            </a:r>
            <a:endParaRPr lang="es-CO" sz="1350" b="1" dirty="0">
              <a:latin typeface="Book Antiqua" panose="02040602050305030304" pitchFamily="18" charset="0"/>
            </a:endParaRPr>
          </a:p>
        </p:txBody>
      </p:sp>
      <p:sp>
        <p:nvSpPr>
          <p:cNvPr id="10" name="Rectángulo 9">
            <a:extLst>
              <a:ext uri="{FF2B5EF4-FFF2-40B4-BE49-F238E27FC236}">
                <a16:creationId xmlns:a16="http://schemas.microsoft.com/office/drawing/2014/main" id="{7CC1E321-4871-4A7A-8ADB-1142AB4DF771}"/>
              </a:ext>
            </a:extLst>
          </p:cNvPr>
          <p:cNvSpPr/>
          <p:nvPr/>
        </p:nvSpPr>
        <p:spPr>
          <a:xfrm>
            <a:off x="7113932" y="4878236"/>
            <a:ext cx="1160394" cy="507831"/>
          </a:xfrm>
          <a:prstGeom prst="rect">
            <a:avLst/>
          </a:prstGeom>
        </p:spPr>
        <p:txBody>
          <a:bodyPr wrap="square">
            <a:spAutoFit/>
          </a:bodyPr>
          <a:lstStyle/>
          <a:p>
            <a:pPr algn="ctr"/>
            <a:r>
              <a:rPr lang="es-ES" sz="1350" b="1" dirty="0">
                <a:solidFill>
                  <a:srgbClr val="001D35"/>
                </a:solidFill>
                <a:latin typeface="Google Sans"/>
              </a:rPr>
              <a:t>Manual de</a:t>
            </a:r>
          </a:p>
          <a:p>
            <a:pPr algn="ctr"/>
            <a:r>
              <a:rPr lang="es-ES" sz="1350" b="1" dirty="0">
                <a:solidFill>
                  <a:srgbClr val="001D35"/>
                </a:solidFill>
                <a:latin typeface="Google Sans"/>
              </a:rPr>
              <a:t>perfiles</a:t>
            </a:r>
            <a:endParaRPr lang="es-CO" sz="1350" dirty="0"/>
          </a:p>
        </p:txBody>
      </p:sp>
      <p:sp>
        <p:nvSpPr>
          <p:cNvPr id="11" name="Rectángulo 10">
            <a:extLst>
              <a:ext uri="{FF2B5EF4-FFF2-40B4-BE49-F238E27FC236}">
                <a16:creationId xmlns:a16="http://schemas.microsoft.com/office/drawing/2014/main" id="{E5FAEB39-529E-409D-99CF-BC5E08E30360}"/>
              </a:ext>
            </a:extLst>
          </p:cNvPr>
          <p:cNvSpPr/>
          <p:nvPr/>
        </p:nvSpPr>
        <p:spPr>
          <a:xfrm>
            <a:off x="901976" y="4431724"/>
            <a:ext cx="1160394" cy="507831"/>
          </a:xfrm>
          <a:prstGeom prst="rect">
            <a:avLst/>
          </a:prstGeom>
        </p:spPr>
        <p:txBody>
          <a:bodyPr wrap="square">
            <a:spAutoFit/>
          </a:bodyPr>
          <a:lstStyle/>
          <a:p>
            <a:pPr algn="ctr"/>
            <a:r>
              <a:rPr lang="es-ES" sz="1350" dirty="0">
                <a:solidFill>
                  <a:srgbClr val="001D35"/>
                </a:solidFill>
                <a:latin typeface="Google Sans"/>
              </a:rPr>
              <a:t> </a:t>
            </a:r>
            <a:r>
              <a:rPr lang="es-ES" sz="1350" b="1" dirty="0">
                <a:solidFill>
                  <a:srgbClr val="001D35"/>
                </a:solidFill>
                <a:latin typeface="Google Sans"/>
              </a:rPr>
              <a:t>Manual de cargos</a:t>
            </a:r>
            <a:endParaRPr lang="es-CO" sz="1350" dirty="0"/>
          </a:p>
        </p:txBody>
      </p:sp>
      <p:sp>
        <p:nvSpPr>
          <p:cNvPr id="12" name="Rectángulo 11">
            <a:extLst>
              <a:ext uri="{FF2B5EF4-FFF2-40B4-BE49-F238E27FC236}">
                <a16:creationId xmlns:a16="http://schemas.microsoft.com/office/drawing/2014/main" id="{A3279F9D-EB41-4C73-A72C-5F46D50F7A98}"/>
              </a:ext>
            </a:extLst>
          </p:cNvPr>
          <p:cNvSpPr/>
          <p:nvPr/>
        </p:nvSpPr>
        <p:spPr>
          <a:xfrm>
            <a:off x="3980623" y="1073426"/>
            <a:ext cx="1423780" cy="715581"/>
          </a:xfrm>
          <a:prstGeom prst="rect">
            <a:avLst/>
          </a:prstGeom>
        </p:spPr>
        <p:txBody>
          <a:bodyPr wrap="square">
            <a:spAutoFit/>
          </a:bodyPr>
          <a:lstStyle/>
          <a:p>
            <a:pPr algn="ctr"/>
            <a:r>
              <a:rPr lang="es-ES" sz="1350" b="1" dirty="0">
                <a:solidFill>
                  <a:srgbClr val="001D35"/>
                </a:solidFill>
                <a:latin typeface="Google Sans"/>
              </a:rPr>
              <a:t>Manual de organización y funciones (MOF)</a:t>
            </a:r>
            <a:r>
              <a:rPr lang="es-ES" sz="1350" dirty="0">
                <a:solidFill>
                  <a:srgbClr val="001D35"/>
                </a:solidFill>
                <a:latin typeface="Google Sans"/>
              </a:rPr>
              <a:t> </a:t>
            </a:r>
            <a:endParaRPr lang="es-CO" sz="1350" dirty="0"/>
          </a:p>
        </p:txBody>
      </p:sp>
      <p:sp>
        <p:nvSpPr>
          <p:cNvPr id="13" name="Rectángulo 12">
            <a:extLst>
              <a:ext uri="{FF2B5EF4-FFF2-40B4-BE49-F238E27FC236}">
                <a16:creationId xmlns:a16="http://schemas.microsoft.com/office/drawing/2014/main" id="{39BA9A7B-2C3B-4FA5-901F-728CF44738B3}"/>
              </a:ext>
            </a:extLst>
          </p:cNvPr>
          <p:cNvSpPr/>
          <p:nvPr/>
        </p:nvSpPr>
        <p:spPr>
          <a:xfrm>
            <a:off x="757858" y="2316235"/>
            <a:ext cx="1160394" cy="507831"/>
          </a:xfrm>
          <a:prstGeom prst="rect">
            <a:avLst/>
          </a:prstGeom>
        </p:spPr>
        <p:txBody>
          <a:bodyPr wrap="square">
            <a:spAutoFit/>
          </a:bodyPr>
          <a:lstStyle/>
          <a:p>
            <a:pPr algn="ctr"/>
            <a:r>
              <a:rPr lang="es-ES" sz="1350" dirty="0">
                <a:solidFill>
                  <a:srgbClr val="001D35"/>
                </a:solidFill>
                <a:latin typeface="Google Sans"/>
              </a:rPr>
              <a:t> </a:t>
            </a:r>
            <a:r>
              <a:rPr lang="es-ES" sz="1350" b="1" dirty="0">
                <a:solidFill>
                  <a:srgbClr val="001D35"/>
                </a:solidFill>
                <a:latin typeface="Google Sans"/>
              </a:rPr>
              <a:t>Manual de puestos</a:t>
            </a:r>
            <a:r>
              <a:rPr lang="es-ES" sz="1350" dirty="0">
                <a:solidFill>
                  <a:srgbClr val="001D35"/>
                </a:solidFill>
                <a:latin typeface="Google Sans"/>
              </a:rPr>
              <a:t> </a:t>
            </a:r>
            <a:endParaRPr lang="es-CO" sz="1350" dirty="0"/>
          </a:p>
        </p:txBody>
      </p:sp>
      <p:sp>
        <p:nvSpPr>
          <p:cNvPr id="14" name="Rectángulo 13">
            <a:extLst>
              <a:ext uri="{FF2B5EF4-FFF2-40B4-BE49-F238E27FC236}">
                <a16:creationId xmlns:a16="http://schemas.microsoft.com/office/drawing/2014/main" id="{1E182FB6-4A00-44A2-A257-CE8E303272ED}"/>
              </a:ext>
            </a:extLst>
          </p:cNvPr>
          <p:cNvSpPr/>
          <p:nvPr/>
        </p:nvSpPr>
        <p:spPr>
          <a:xfrm>
            <a:off x="4244009" y="5231893"/>
            <a:ext cx="1160394" cy="507831"/>
          </a:xfrm>
          <a:prstGeom prst="rect">
            <a:avLst/>
          </a:prstGeom>
        </p:spPr>
        <p:txBody>
          <a:bodyPr wrap="square">
            <a:spAutoFit/>
          </a:bodyPr>
          <a:lstStyle/>
          <a:p>
            <a:pPr algn="ctr"/>
            <a:r>
              <a:rPr lang="es-ES" sz="1350" dirty="0">
                <a:solidFill>
                  <a:srgbClr val="001D35"/>
                </a:solidFill>
                <a:latin typeface="Google Sans"/>
              </a:rPr>
              <a:t> </a:t>
            </a:r>
            <a:r>
              <a:rPr lang="es-ES" sz="1350" b="1" dirty="0">
                <a:solidFill>
                  <a:srgbClr val="001D35"/>
                </a:solidFill>
                <a:latin typeface="Google Sans"/>
              </a:rPr>
              <a:t>Manual del empleado</a:t>
            </a:r>
            <a:endParaRPr lang="es-CO" sz="1350" dirty="0"/>
          </a:p>
        </p:txBody>
      </p:sp>
      <p:sp>
        <p:nvSpPr>
          <p:cNvPr id="15" name="Rectángulo 14">
            <a:extLst>
              <a:ext uri="{FF2B5EF4-FFF2-40B4-BE49-F238E27FC236}">
                <a16:creationId xmlns:a16="http://schemas.microsoft.com/office/drawing/2014/main" id="{2660912C-82B5-4A52-A398-82D4623C6627}"/>
              </a:ext>
            </a:extLst>
          </p:cNvPr>
          <p:cNvSpPr/>
          <p:nvPr/>
        </p:nvSpPr>
        <p:spPr>
          <a:xfrm>
            <a:off x="7225747" y="2558610"/>
            <a:ext cx="1048579" cy="507831"/>
          </a:xfrm>
          <a:prstGeom prst="rect">
            <a:avLst/>
          </a:prstGeom>
        </p:spPr>
        <p:txBody>
          <a:bodyPr wrap="square">
            <a:spAutoFit/>
          </a:bodyPr>
          <a:lstStyle/>
          <a:p>
            <a:pPr algn="ctr"/>
            <a:r>
              <a:rPr lang="es-ES" sz="1350" b="1" dirty="0">
                <a:solidFill>
                  <a:srgbClr val="001D35"/>
                </a:solidFill>
                <a:latin typeface="Google Sans"/>
              </a:rPr>
              <a:t>Manual de funciones</a:t>
            </a:r>
            <a:endParaRPr lang="es-CO" sz="1350" dirty="0"/>
          </a:p>
        </p:txBody>
      </p:sp>
    </p:spTree>
    <p:extLst>
      <p:ext uri="{BB962C8B-B14F-4D97-AF65-F5344CB8AC3E}">
        <p14:creationId xmlns:p14="http://schemas.microsoft.com/office/powerpoint/2010/main" val="16346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FFEEC4E1-CAD2-32CD-CB28-37CC6138845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5D8782C-046A-1CD2-DC62-A7B0E1B21475}"/>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9F12F57F-9215-40F2-042A-F9977C82B644}"/>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FCE7D659-D212-3EA8-A9D6-80850E574DD0}"/>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857B3092-6F91-9E51-6200-AD05559E4518}"/>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AutoShape 2" descr="Papyrus inscribed with an account and a religious text - Middle Kingdom -  The Metropolitan Museum of Art">
            <a:extLst>
              <a:ext uri="{FF2B5EF4-FFF2-40B4-BE49-F238E27FC236}">
                <a16:creationId xmlns:a16="http://schemas.microsoft.com/office/drawing/2014/main" id="{D55050A2-8A2B-400B-9002-E41C7468F2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Papyrus inscribed with an account and a religious text - Middle Kingdom -  The Metropolitan Museum of Art">
            <a:extLst>
              <a:ext uri="{FF2B5EF4-FFF2-40B4-BE49-F238E27FC236}">
                <a16:creationId xmlns:a16="http://schemas.microsoft.com/office/drawing/2014/main" id="{B8F24DDB-87C2-47E3-8805-D6DDD7C8C4A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 name="Imagen 9">
            <a:extLst>
              <a:ext uri="{FF2B5EF4-FFF2-40B4-BE49-F238E27FC236}">
                <a16:creationId xmlns:a16="http://schemas.microsoft.com/office/drawing/2014/main" id="{F6D4E5B6-DFD9-4046-B4F0-E1E5CF0813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8499" y="764407"/>
            <a:ext cx="6918328" cy="5597241"/>
          </a:xfrm>
          <a:prstGeom prst="rect">
            <a:avLst/>
          </a:prstGeom>
        </p:spPr>
      </p:pic>
    </p:spTree>
    <p:extLst>
      <p:ext uri="{BB962C8B-B14F-4D97-AF65-F5344CB8AC3E}">
        <p14:creationId xmlns:p14="http://schemas.microsoft.com/office/powerpoint/2010/main" val="325802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C4E1-CAD2-32CD-CB28-37CC6138845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5D8782C-046A-1CD2-DC62-A7B0E1B21475}"/>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9F12F57F-9215-40F2-042A-F9977C82B644}"/>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FCE7D659-D212-3EA8-A9D6-80850E574DD0}"/>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857B3092-6F91-9E51-6200-AD05559E4518}"/>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8" name="Diagrama 7">
            <a:extLst>
              <a:ext uri="{FF2B5EF4-FFF2-40B4-BE49-F238E27FC236}">
                <a16:creationId xmlns:a16="http://schemas.microsoft.com/office/drawing/2014/main" id="{FCF0901A-4DC1-4506-8982-125A9CF865B5}"/>
              </a:ext>
            </a:extLst>
          </p:cNvPr>
          <p:cNvGraphicFramePr/>
          <p:nvPr>
            <p:extLst>
              <p:ext uri="{D42A27DB-BD31-4B8C-83A1-F6EECF244321}">
                <p14:modId xmlns:p14="http://schemas.microsoft.com/office/powerpoint/2010/main" val="3079195234"/>
              </p:ext>
            </p:extLst>
          </p:nvPr>
        </p:nvGraphicFramePr>
        <p:xfrm>
          <a:off x="71919" y="363902"/>
          <a:ext cx="8959065" cy="6406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604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2F7D0D43-E81B-4E34-9600-7EAA4351C8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96490E56-F01A-41F0-9E71-DBA5F04DF52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E0D5597B-3B20-4F42-995E-FA8890AE83C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F39F1B71-D1A4-46FC-B0DE-FD319E1FF29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E11A6265-01BA-4A31-B20E-71CB37F3853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35655D64-9412-4BC4-8C14-2854CEA8CBD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06BEC3F4-1B99-42FB-9A92-25C4FCA5ED0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C6DF9D66-7297-4CF0-A0E4-2F9858C19C3F}"/>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29D8968F-D2F3-4EDC-A23B-95E1701FF79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A94CB453-DC6F-4C0C-AF2A-BDC08A0CA52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graphicEl>
                                              <a:dgm id="{45B7B5EA-9221-4EB6-91F4-011A6BF704D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DB4A5423-8846-AFFA-1B86-507EBB4AD2FF}"/>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9EE6B80-FF1E-8872-EC64-752CC9EBF4E2}"/>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D4E21995-6642-5AD6-90FE-920ADCFFDDB7}"/>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7B9668A5-A572-353B-DCA4-29ECC589F54F}"/>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C2525199-1EA0-86C1-18E6-B38526D6B4A8}"/>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8" name="Diagrama 7">
            <a:extLst>
              <a:ext uri="{FF2B5EF4-FFF2-40B4-BE49-F238E27FC236}">
                <a16:creationId xmlns:a16="http://schemas.microsoft.com/office/drawing/2014/main" id="{E855AE49-75BA-4DC1-A26A-A5453877F5AD}"/>
              </a:ext>
            </a:extLst>
          </p:cNvPr>
          <p:cNvGraphicFramePr/>
          <p:nvPr>
            <p:extLst>
              <p:ext uri="{D42A27DB-BD31-4B8C-83A1-F6EECF244321}">
                <p14:modId xmlns:p14="http://schemas.microsoft.com/office/powerpoint/2010/main" val="2789926339"/>
              </p:ext>
            </p:extLst>
          </p:nvPr>
        </p:nvGraphicFramePr>
        <p:xfrm>
          <a:off x="685800" y="1279752"/>
          <a:ext cx="8260216" cy="45434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uadroTexto 8">
            <a:extLst>
              <a:ext uri="{FF2B5EF4-FFF2-40B4-BE49-F238E27FC236}">
                <a16:creationId xmlns:a16="http://schemas.microsoft.com/office/drawing/2014/main" id="{F7E1A577-893F-423C-A916-661C26981351}"/>
              </a:ext>
            </a:extLst>
          </p:cNvPr>
          <p:cNvSpPr txBox="1">
            <a:spLocks noChangeArrowheads="1"/>
          </p:cNvSpPr>
          <p:nvPr/>
        </p:nvSpPr>
        <p:spPr bwMode="auto">
          <a:xfrm>
            <a:off x="6229660" y="5083712"/>
            <a:ext cx="24479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ES_tradnl"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2010</a:t>
            </a:r>
          </a:p>
          <a:p>
            <a:pPr algn="just">
              <a:spcBef>
                <a:spcPct val="0"/>
              </a:spcBef>
              <a:buFontTx/>
              <a:buNone/>
            </a:pPr>
            <a:r>
              <a:rPr lang="es-ES_tradnl" altLang="es-CO" sz="1100" b="1" dirty="0">
                <a:solidFill>
                  <a:schemeClr val="bg1"/>
                </a:solidFill>
                <a:latin typeface="Century Gothic" panose="020B0502020202020204" pitchFamily="34" charset="0"/>
                <a:ea typeface="Verdana" panose="020B0604030504040204" pitchFamily="34" charset="0"/>
                <a:cs typeface="Verdana" panose="020B0604030504040204" pitchFamily="34" charset="0"/>
              </a:rPr>
              <a:t>Gerencia colaborativa, </a:t>
            </a:r>
          </a:p>
          <a:p>
            <a:pPr algn="just">
              <a:spcBef>
                <a:spcPct val="0"/>
              </a:spcBef>
              <a:buFontTx/>
              <a:buNone/>
            </a:pPr>
            <a:r>
              <a:rPr lang="es-ES_tradnl" altLang="es-CO" sz="1100" i="1" dirty="0">
                <a:solidFill>
                  <a:schemeClr val="bg1"/>
                </a:solidFill>
                <a:latin typeface="Century Gothic" panose="020B0502020202020204" pitchFamily="34" charset="0"/>
                <a:ea typeface="Verdana" panose="020B0604030504040204" pitchFamily="34" charset="0"/>
                <a:cs typeface="Verdana" panose="020B0604030504040204" pitchFamily="34" charset="0"/>
              </a:rPr>
              <a:t>Ciudadano socio y cliente</a:t>
            </a:r>
          </a:p>
          <a:p>
            <a:pPr algn="just">
              <a:spcBef>
                <a:spcPct val="0"/>
              </a:spcBef>
              <a:buFontTx/>
              <a:buNone/>
            </a:pPr>
            <a:r>
              <a:rPr lang="es-ES_tradnl"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Rapidez y precisión depende </a:t>
            </a:r>
          </a:p>
          <a:p>
            <a:pPr algn="just">
              <a:spcBef>
                <a:spcPct val="0"/>
              </a:spcBef>
              <a:buFontTx/>
              <a:buNone/>
            </a:pPr>
            <a:r>
              <a:rPr lang="es-ES_tradnl"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de la colaboración entre Estado </a:t>
            </a:r>
          </a:p>
          <a:p>
            <a:pPr algn="just">
              <a:spcBef>
                <a:spcPct val="0"/>
              </a:spcBef>
              <a:buFontTx/>
              <a:buNone/>
            </a:pPr>
            <a:r>
              <a:rPr lang="es-ES_tradnl"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y  </a:t>
            </a:r>
            <a:r>
              <a:rPr lang="es-ES"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ciudadanos</a:t>
            </a:r>
            <a:endParaRPr lang="es-ES_tradnl" altLang="es-CO" sz="1100" dirty="0">
              <a:solidFill>
                <a:schemeClr val="bg1"/>
              </a:solidFill>
              <a:latin typeface="Century Gothic" panose="020B0502020202020204" pitchFamily="34" charset="0"/>
              <a:ea typeface="Verdana" panose="020B0604030504040204" pitchFamily="34" charset="0"/>
              <a:cs typeface="Verdana" panose="020B0604030504040204" pitchFamily="34" charset="0"/>
            </a:endParaRPr>
          </a:p>
          <a:p>
            <a:pPr algn="just">
              <a:spcBef>
                <a:spcPct val="0"/>
              </a:spcBef>
              <a:buFontTx/>
              <a:buNone/>
            </a:pPr>
            <a:endParaRPr lang="es-CO" altLang="es-CO"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5841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7054B4DB-72C7-4436-A3FC-D7517D5A988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EC1AC222-8A41-4FF4-A66E-6FDDE8B19C7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2E2EB7BD-7C0C-4C58-9756-0880039BFEC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A68003C1-12E6-4186-955A-D151C6C3C5E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1A13D387-62F6-434A-932C-42294719A9D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5A88F5DB-7D91-4DA1-8316-4B6BA960B02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8BA196D8-2101-4FF5-8CA7-48D6F11D925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17" name="Título 1">
            <a:extLst>
              <a:ext uri="{FF2B5EF4-FFF2-40B4-BE49-F238E27FC236}">
                <a16:creationId xmlns:a16="http://schemas.microsoft.com/office/drawing/2014/main" id="{2967B54E-9CD4-4D24-A4D8-A7A99D1E0218}"/>
              </a:ext>
            </a:extLst>
          </p:cNvPr>
          <p:cNvSpPr txBox="1">
            <a:spLocks/>
          </p:cNvSpPr>
          <p:nvPr/>
        </p:nvSpPr>
        <p:spPr>
          <a:xfrm>
            <a:off x="1723818" y="2843834"/>
            <a:ext cx="5915025" cy="745331"/>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3600" b="1" dirty="0">
                <a:solidFill>
                  <a:schemeClr val="bg1"/>
                </a:solidFill>
              </a:rPr>
              <a:t>REFLEXIONEMOS</a:t>
            </a:r>
          </a:p>
        </p:txBody>
      </p:sp>
    </p:spTree>
    <p:extLst>
      <p:ext uri="{BB962C8B-B14F-4D97-AF65-F5344CB8AC3E}">
        <p14:creationId xmlns:p14="http://schemas.microsoft.com/office/powerpoint/2010/main" val="239002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2BC8CF37-0DEF-44B0-B58E-6C61214C9AF0}"/>
              </a:ext>
            </a:extLst>
          </p:cNvPr>
          <p:cNvGrpSpPr>
            <a:grpSpLocks/>
          </p:cNvGrpSpPr>
          <p:nvPr/>
        </p:nvGrpSpPr>
        <p:grpSpPr bwMode="auto">
          <a:xfrm>
            <a:off x="3300414" y="1522811"/>
            <a:ext cx="2459831" cy="2449115"/>
            <a:chOff x="2895600" y="480325"/>
            <a:chExt cx="5708987" cy="5510167"/>
          </a:xfrm>
        </p:grpSpPr>
        <p:pic>
          <p:nvPicPr>
            <p:cNvPr id="9" name="Imagen 1">
              <a:extLst>
                <a:ext uri="{FF2B5EF4-FFF2-40B4-BE49-F238E27FC236}">
                  <a16:creationId xmlns:a16="http://schemas.microsoft.com/office/drawing/2014/main" id="{B04D7CBD-35FD-46CB-89C9-411F8A34B6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80325"/>
              <a:ext cx="5708987" cy="55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a:extLst>
                <a:ext uri="{FF2B5EF4-FFF2-40B4-BE49-F238E27FC236}">
                  <a16:creationId xmlns:a16="http://schemas.microsoft.com/office/drawing/2014/main" id="{59A817BC-4977-4A68-9A77-6503371B00C5}"/>
                </a:ext>
              </a:extLst>
            </p:cNvPr>
            <p:cNvPicPr>
              <a:picLocks noChangeAspect="1"/>
            </p:cNvPicPr>
            <p:nvPr/>
          </p:nvPicPr>
          <p:blipFill>
            <a:blip r:embed="rId8">
              <a:extLst>
                <a:ext uri="{28A0092B-C50C-407E-A947-70E740481C1C}">
                  <a14:useLocalDpi xmlns:a14="http://schemas.microsoft.com/office/drawing/2010/main" val="0"/>
                </a:ext>
              </a:extLst>
            </a:blip>
            <a:srcRect l="35866" t="30417" r="37402" b="23747"/>
            <a:stretch>
              <a:fillRect/>
            </a:stretch>
          </p:blipFill>
          <p:spPr bwMode="auto">
            <a:xfrm>
              <a:off x="5750093" y="1125415"/>
              <a:ext cx="2063348" cy="19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upo 10">
            <a:extLst>
              <a:ext uri="{FF2B5EF4-FFF2-40B4-BE49-F238E27FC236}">
                <a16:creationId xmlns:a16="http://schemas.microsoft.com/office/drawing/2014/main" id="{D227E2A9-8A9A-4E22-A901-F08855EF61B3}"/>
              </a:ext>
            </a:extLst>
          </p:cNvPr>
          <p:cNvGrpSpPr>
            <a:grpSpLocks/>
          </p:cNvGrpSpPr>
          <p:nvPr/>
        </p:nvGrpSpPr>
        <p:grpSpPr bwMode="auto">
          <a:xfrm>
            <a:off x="1550195" y="2069306"/>
            <a:ext cx="827471" cy="567929"/>
            <a:chOff x="589264" y="1399870"/>
            <a:chExt cx="1469761" cy="1009329"/>
          </a:xfrm>
        </p:grpSpPr>
        <p:pic>
          <p:nvPicPr>
            <p:cNvPr id="12" name="Imagen 5">
              <a:extLst>
                <a:ext uri="{FF2B5EF4-FFF2-40B4-BE49-F238E27FC236}">
                  <a16:creationId xmlns:a16="http://schemas.microsoft.com/office/drawing/2014/main" id="{26D42CAF-BFDE-42A5-A94A-E036E8994DB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3141" y="1707647"/>
              <a:ext cx="1069310" cy="70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0A141F14-FEA6-4562-B65A-2A3136B49A19}"/>
                </a:ext>
              </a:extLst>
            </p:cNvPr>
            <p:cNvSpPr txBox="1"/>
            <p:nvPr/>
          </p:nvSpPr>
          <p:spPr>
            <a:xfrm>
              <a:off x="589264" y="1399870"/>
              <a:ext cx="1469761" cy="379585"/>
            </a:xfrm>
            <a:prstGeom prst="rect">
              <a:avLst/>
            </a:prstGeom>
            <a:noFill/>
          </p:spPr>
          <p:txBody>
            <a:bodyPr wrap="none">
              <a:spAutoFit/>
            </a:bodyPr>
            <a:lstStyle/>
            <a:p>
              <a:pPr>
                <a:defRPr/>
              </a:pPr>
              <a:r>
                <a:rPr lang="es-CO" sz="788" dirty="0"/>
                <a:t>Necesidades</a:t>
              </a:r>
            </a:p>
          </p:txBody>
        </p:sp>
      </p:grpSp>
      <p:grpSp>
        <p:nvGrpSpPr>
          <p:cNvPr id="14" name="Grupo 13">
            <a:extLst>
              <a:ext uri="{FF2B5EF4-FFF2-40B4-BE49-F238E27FC236}">
                <a16:creationId xmlns:a16="http://schemas.microsoft.com/office/drawing/2014/main" id="{9BBB2B36-940A-4D37-8C64-07EAA666BF47}"/>
              </a:ext>
            </a:extLst>
          </p:cNvPr>
          <p:cNvGrpSpPr>
            <a:grpSpLocks/>
          </p:cNvGrpSpPr>
          <p:nvPr/>
        </p:nvGrpSpPr>
        <p:grpSpPr bwMode="auto">
          <a:xfrm>
            <a:off x="1518047" y="2672955"/>
            <a:ext cx="761921" cy="611981"/>
            <a:chOff x="623141" y="2472998"/>
            <a:chExt cx="1190066" cy="997089"/>
          </a:xfrm>
        </p:grpSpPr>
        <p:pic>
          <p:nvPicPr>
            <p:cNvPr id="15" name="Imagen 8">
              <a:extLst>
                <a:ext uri="{FF2B5EF4-FFF2-40B4-BE49-F238E27FC236}">
                  <a16:creationId xmlns:a16="http://schemas.microsoft.com/office/drawing/2014/main" id="{5833C48B-9A79-4F8D-9DD1-7E2F5DEC01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3141" y="2758996"/>
              <a:ext cx="1069310" cy="71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a:extLst>
                <a:ext uri="{FF2B5EF4-FFF2-40B4-BE49-F238E27FC236}">
                  <a16:creationId xmlns:a16="http://schemas.microsoft.com/office/drawing/2014/main" id="{17208C7C-1115-4C42-B756-0D303C8B2A07}"/>
                </a:ext>
              </a:extLst>
            </p:cNvPr>
            <p:cNvSpPr txBox="1"/>
            <p:nvPr/>
          </p:nvSpPr>
          <p:spPr>
            <a:xfrm>
              <a:off x="723564" y="2472998"/>
              <a:ext cx="1089643" cy="347990"/>
            </a:xfrm>
            <a:prstGeom prst="rect">
              <a:avLst/>
            </a:prstGeom>
            <a:noFill/>
          </p:spPr>
          <p:txBody>
            <a:bodyPr wrap="none">
              <a:spAutoFit/>
            </a:bodyPr>
            <a:lstStyle/>
            <a:p>
              <a:pPr>
                <a:defRPr/>
              </a:pPr>
              <a:r>
                <a:rPr lang="es-CO" sz="788" dirty="0"/>
                <a:t>Problemas</a:t>
              </a:r>
            </a:p>
          </p:txBody>
        </p:sp>
      </p:grpSp>
      <p:grpSp>
        <p:nvGrpSpPr>
          <p:cNvPr id="17" name="Grupo 16">
            <a:extLst>
              <a:ext uri="{FF2B5EF4-FFF2-40B4-BE49-F238E27FC236}">
                <a16:creationId xmlns:a16="http://schemas.microsoft.com/office/drawing/2014/main" id="{64479A6A-BF5E-414E-A072-591927AA2603}"/>
              </a:ext>
            </a:extLst>
          </p:cNvPr>
          <p:cNvGrpSpPr>
            <a:grpSpLocks/>
          </p:cNvGrpSpPr>
          <p:nvPr/>
        </p:nvGrpSpPr>
        <p:grpSpPr bwMode="auto">
          <a:xfrm>
            <a:off x="1582341" y="3461149"/>
            <a:ext cx="705131" cy="667940"/>
            <a:chOff x="570196" y="4301617"/>
            <a:chExt cx="1253519" cy="1187374"/>
          </a:xfrm>
        </p:grpSpPr>
        <p:pic>
          <p:nvPicPr>
            <p:cNvPr id="18" name="Imagen 11">
              <a:extLst>
                <a:ext uri="{FF2B5EF4-FFF2-40B4-BE49-F238E27FC236}">
                  <a16:creationId xmlns:a16="http://schemas.microsoft.com/office/drawing/2014/main" id="{BFD867A0-A4DB-49E7-9E04-6A2B1AAB16E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70196" y="4609394"/>
              <a:ext cx="1056177" cy="87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a:extLst>
                <a:ext uri="{FF2B5EF4-FFF2-40B4-BE49-F238E27FC236}">
                  <a16:creationId xmlns:a16="http://schemas.microsoft.com/office/drawing/2014/main" id="{192A1760-45B0-4D03-BDB2-FA60AE73B4A7}"/>
                </a:ext>
              </a:extLst>
            </p:cNvPr>
            <p:cNvSpPr txBox="1"/>
            <p:nvPr/>
          </p:nvSpPr>
          <p:spPr>
            <a:xfrm>
              <a:off x="663327" y="4301617"/>
              <a:ext cx="1160388" cy="379683"/>
            </a:xfrm>
            <a:prstGeom prst="rect">
              <a:avLst/>
            </a:prstGeom>
            <a:noFill/>
          </p:spPr>
          <p:txBody>
            <a:bodyPr wrap="none">
              <a:spAutoFit/>
            </a:bodyPr>
            <a:lstStyle/>
            <a:p>
              <a:pPr>
                <a:defRPr/>
              </a:pPr>
              <a:r>
                <a:rPr lang="es-CO" sz="788" dirty="0"/>
                <a:t>Derechos</a:t>
              </a:r>
            </a:p>
          </p:txBody>
        </p:sp>
      </p:grpSp>
      <p:sp>
        <p:nvSpPr>
          <p:cNvPr id="20" name="CuadroTexto 19">
            <a:extLst>
              <a:ext uri="{FF2B5EF4-FFF2-40B4-BE49-F238E27FC236}">
                <a16:creationId xmlns:a16="http://schemas.microsoft.com/office/drawing/2014/main" id="{8766F406-D9C9-4F26-9504-5A1BE6C9223F}"/>
              </a:ext>
            </a:extLst>
          </p:cNvPr>
          <p:cNvSpPr txBox="1"/>
          <p:nvPr/>
        </p:nvSpPr>
        <p:spPr>
          <a:xfrm>
            <a:off x="3399235" y="4024313"/>
            <a:ext cx="2634054" cy="248209"/>
          </a:xfrm>
          <a:prstGeom prst="rect">
            <a:avLst/>
          </a:prstGeom>
          <a:solidFill>
            <a:schemeClr val="accent1">
              <a:lumMod val="60000"/>
              <a:lumOff val="40000"/>
            </a:schemeClr>
          </a:solidFill>
        </p:spPr>
        <p:txBody>
          <a:bodyPr wrap="none">
            <a:spAutoFit/>
          </a:bodyPr>
          <a:lstStyle/>
          <a:p>
            <a:pPr>
              <a:defRPr/>
            </a:pPr>
            <a:r>
              <a:rPr lang="es-CO" sz="1013" dirty="0"/>
              <a:t>INTEGRAS Y TRANSPARENTES (VALORES)</a:t>
            </a:r>
          </a:p>
        </p:txBody>
      </p:sp>
      <p:sp>
        <p:nvSpPr>
          <p:cNvPr id="21" name="CuadroTexto 20">
            <a:extLst>
              <a:ext uri="{FF2B5EF4-FFF2-40B4-BE49-F238E27FC236}">
                <a16:creationId xmlns:a16="http://schemas.microsoft.com/office/drawing/2014/main" id="{399BAD05-3431-4DB3-B20A-5B96CE485867}"/>
              </a:ext>
            </a:extLst>
          </p:cNvPr>
          <p:cNvSpPr txBox="1"/>
          <p:nvPr/>
        </p:nvSpPr>
        <p:spPr>
          <a:xfrm>
            <a:off x="4019550" y="4260057"/>
            <a:ext cx="1152880" cy="248209"/>
          </a:xfrm>
          <a:prstGeom prst="rect">
            <a:avLst/>
          </a:prstGeom>
          <a:solidFill>
            <a:schemeClr val="accent1">
              <a:lumMod val="60000"/>
              <a:lumOff val="40000"/>
            </a:schemeClr>
          </a:solidFill>
        </p:spPr>
        <p:txBody>
          <a:bodyPr wrap="none">
            <a:spAutoFit/>
          </a:bodyPr>
          <a:lstStyle/>
          <a:p>
            <a:pPr>
              <a:defRPr/>
            </a:pPr>
            <a:r>
              <a:rPr lang="es-CO" sz="1013" dirty="0"/>
              <a:t>INNOVADORAS</a:t>
            </a:r>
          </a:p>
        </p:txBody>
      </p:sp>
      <p:sp>
        <p:nvSpPr>
          <p:cNvPr id="22" name="CuadroTexto 21">
            <a:extLst>
              <a:ext uri="{FF2B5EF4-FFF2-40B4-BE49-F238E27FC236}">
                <a16:creationId xmlns:a16="http://schemas.microsoft.com/office/drawing/2014/main" id="{BC0445CC-D44E-4720-8638-A2AB78600FE3}"/>
              </a:ext>
            </a:extLst>
          </p:cNvPr>
          <p:cNvSpPr txBox="1"/>
          <p:nvPr/>
        </p:nvSpPr>
        <p:spPr>
          <a:xfrm>
            <a:off x="5717395" y="4661298"/>
            <a:ext cx="827471" cy="248209"/>
          </a:xfrm>
          <a:prstGeom prst="rect">
            <a:avLst/>
          </a:prstGeom>
          <a:solidFill>
            <a:schemeClr val="accent1">
              <a:lumMod val="75000"/>
            </a:schemeClr>
          </a:solidFill>
        </p:spPr>
        <p:txBody>
          <a:bodyPr wrap="none">
            <a:spAutoFit/>
          </a:bodyPr>
          <a:lstStyle/>
          <a:p>
            <a:pPr>
              <a:defRPr/>
            </a:pPr>
            <a:r>
              <a:rPr lang="es-CO" sz="1013" dirty="0"/>
              <a:t>EFECTIVAS</a:t>
            </a:r>
          </a:p>
        </p:txBody>
      </p:sp>
      <p:sp>
        <p:nvSpPr>
          <p:cNvPr id="23" name="CuadroTexto 22">
            <a:extLst>
              <a:ext uri="{FF2B5EF4-FFF2-40B4-BE49-F238E27FC236}">
                <a16:creationId xmlns:a16="http://schemas.microsoft.com/office/drawing/2014/main" id="{09F7909D-8999-42BA-ACC2-E7F11FC13DAE}"/>
              </a:ext>
            </a:extLst>
          </p:cNvPr>
          <p:cNvSpPr txBox="1"/>
          <p:nvPr/>
        </p:nvSpPr>
        <p:spPr>
          <a:xfrm>
            <a:off x="4210050" y="5150644"/>
            <a:ext cx="785793" cy="248209"/>
          </a:xfrm>
          <a:prstGeom prst="rect">
            <a:avLst/>
          </a:prstGeom>
          <a:solidFill>
            <a:schemeClr val="accent1">
              <a:lumMod val="75000"/>
            </a:schemeClr>
          </a:solidFill>
        </p:spPr>
        <p:txBody>
          <a:bodyPr wrap="none">
            <a:spAutoFit/>
          </a:bodyPr>
          <a:lstStyle/>
          <a:p>
            <a:pPr>
              <a:defRPr/>
            </a:pPr>
            <a:r>
              <a:rPr lang="es-CO" sz="1013" dirty="0"/>
              <a:t>EFICACES</a:t>
            </a:r>
          </a:p>
        </p:txBody>
      </p:sp>
      <p:sp>
        <p:nvSpPr>
          <p:cNvPr id="24" name="CuadroTexto 23">
            <a:extLst>
              <a:ext uri="{FF2B5EF4-FFF2-40B4-BE49-F238E27FC236}">
                <a16:creationId xmlns:a16="http://schemas.microsoft.com/office/drawing/2014/main" id="{F45753D8-A83E-42F6-8785-BB09F5AA4FA8}"/>
              </a:ext>
            </a:extLst>
          </p:cNvPr>
          <p:cNvSpPr txBox="1"/>
          <p:nvPr/>
        </p:nvSpPr>
        <p:spPr>
          <a:xfrm>
            <a:off x="2827735" y="4661298"/>
            <a:ext cx="833883" cy="248209"/>
          </a:xfrm>
          <a:prstGeom prst="rect">
            <a:avLst/>
          </a:prstGeom>
          <a:solidFill>
            <a:schemeClr val="accent1">
              <a:lumMod val="75000"/>
            </a:schemeClr>
          </a:solidFill>
        </p:spPr>
        <p:txBody>
          <a:bodyPr wrap="none">
            <a:spAutoFit/>
          </a:bodyPr>
          <a:lstStyle/>
          <a:p>
            <a:pPr>
              <a:defRPr/>
            </a:pPr>
            <a:r>
              <a:rPr lang="es-CO" sz="1013" dirty="0"/>
              <a:t>EFICIENTES</a:t>
            </a:r>
          </a:p>
        </p:txBody>
      </p:sp>
      <p:sp>
        <p:nvSpPr>
          <p:cNvPr id="25" name="CuadroTexto 24">
            <a:extLst>
              <a:ext uri="{FF2B5EF4-FFF2-40B4-BE49-F238E27FC236}">
                <a16:creationId xmlns:a16="http://schemas.microsoft.com/office/drawing/2014/main" id="{920FE770-865D-4B78-BA35-85875C104420}"/>
              </a:ext>
            </a:extLst>
          </p:cNvPr>
          <p:cNvSpPr txBox="1"/>
          <p:nvPr/>
        </p:nvSpPr>
        <p:spPr>
          <a:xfrm>
            <a:off x="3868341" y="4618436"/>
            <a:ext cx="1572866" cy="334707"/>
          </a:xfrm>
          <a:prstGeom prst="rect">
            <a:avLst/>
          </a:prstGeom>
          <a:solidFill>
            <a:schemeClr val="accent2">
              <a:lumMod val="75000"/>
            </a:schemeClr>
          </a:solidFill>
        </p:spPr>
        <p:txBody>
          <a:bodyPr wrap="none">
            <a:spAutoFit/>
          </a:bodyPr>
          <a:lstStyle/>
          <a:p>
            <a:pPr>
              <a:defRPr/>
            </a:pPr>
            <a:r>
              <a:rPr lang="es-CO" sz="1575" dirty="0"/>
              <a:t>PRODUCTIVAS</a:t>
            </a:r>
          </a:p>
        </p:txBody>
      </p:sp>
      <p:cxnSp>
        <p:nvCxnSpPr>
          <p:cNvPr id="26" name="Conector recto de flecha 25">
            <a:extLst>
              <a:ext uri="{FF2B5EF4-FFF2-40B4-BE49-F238E27FC236}">
                <a16:creationId xmlns:a16="http://schemas.microsoft.com/office/drawing/2014/main" id="{C42BF987-BCE8-459A-A528-1FBEF9AC1BFD}"/>
              </a:ext>
            </a:extLst>
          </p:cNvPr>
          <p:cNvCxnSpPr>
            <a:stCxn id="24" idx="3"/>
            <a:endCxn id="25" idx="1"/>
          </p:cNvCxnSpPr>
          <p:nvPr/>
        </p:nvCxnSpPr>
        <p:spPr>
          <a:xfrm>
            <a:off x="3661618" y="4785403"/>
            <a:ext cx="206723" cy="3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703878F1-E4A4-47DA-8DD2-8BEF43C5BF44}"/>
              </a:ext>
            </a:extLst>
          </p:cNvPr>
          <p:cNvCxnSpPr>
            <a:stCxn id="23" idx="0"/>
            <a:endCxn id="25" idx="2"/>
          </p:cNvCxnSpPr>
          <p:nvPr/>
        </p:nvCxnSpPr>
        <p:spPr>
          <a:xfrm flipV="1">
            <a:off x="4602947" y="4953143"/>
            <a:ext cx="51827" cy="1975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76CBEF3E-CB19-4CF4-9B16-8FAE12AEE4FB}"/>
              </a:ext>
            </a:extLst>
          </p:cNvPr>
          <p:cNvCxnSpPr>
            <a:stCxn id="22" idx="1"/>
            <a:endCxn id="25" idx="3"/>
          </p:cNvCxnSpPr>
          <p:nvPr/>
        </p:nvCxnSpPr>
        <p:spPr>
          <a:xfrm flipH="1">
            <a:off x="5441207" y="4785403"/>
            <a:ext cx="276188" cy="3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9" name="Grupo 28">
            <a:extLst>
              <a:ext uri="{FF2B5EF4-FFF2-40B4-BE49-F238E27FC236}">
                <a16:creationId xmlns:a16="http://schemas.microsoft.com/office/drawing/2014/main" id="{773DF6B0-1286-43E5-9E64-76715D9F8C86}"/>
              </a:ext>
            </a:extLst>
          </p:cNvPr>
          <p:cNvGrpSpPr>
            <a:grpSpLocks/>
          </p:cNvGrpSpPr>
          <p:nvPr/>
        </p:nvGrpSpPr>
        <p:grpSpPr bwMode="auto">
          <a:xfrm>
            <a:off x="6521053" y="2039542"/>
            <a:ext cx="827238" cy="531019"/>
            <a:chOff x="8672193" y="1156418"/>
            <a:chExt cx="1469833" cy="945013"/>
          </a:xfrm>
        </p:grpSpPr>
        <p:pic>
          <p:nvPicPr>
            <p:cNvPr id="30" name="Imagen 35">
              <a:extLst>
                <a:ext uri="{FF2B5EF4-FFF2-40B4-BE49-F238E27FC236}">
                  <a16:creationId xmlns:a16="http://schemas.microsoft.com/office/drawing/2014/main" id="{0CB28553-E21C-4126-852C-312FA4FE9D7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72193" y="1426126"/>
              <a:ext cx="1167545" cy="67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a:extLst>
                <a:ext uri="{FF2B5EF4-FFF2-40B4-BE49-F238E27FC236}">
                  <a16:creationId xmlns:a16="http://schemas.microsoft.com/office/drawing/2014/main" id="{0D579ECB-0EB2-48BB-896B-DF39B7E56D98}"/>
                </a:ext>
              </a:extLst>
            </p:cNvPr>
            <p:cNvSpPr txBox="1"/>
            <p:nvPr/>
          </p:nvSpPr>
          <p:spPr>
            <a:xfrm>
              <a:off x="8714504" y="1156418"/>
              <a:ext cx="1427522" cy="380101"/>
            </a:xfrm>
            <a:prstGeom prst="rect">
              <a:avLst/>
            </a:prstGeom>
            <a:noFill/>
          </p:spPr>
          <p:txBody>
            <a:bodyPr wrap="none">
              <a:spAutoFit/>
            </a:bodyPr>
            <a:lstStyle/>
            <a:p>
              <a:pPr>
                <a:defRPr/>
              </a:pPr>
              <a:r>
                <a:rPr lang="es-CO" sz="788" dirty="0"/>
                <a:t>Satisfacción </a:t>
              </a:r>
            </a:p>
          </p:txBody>
        </p:sp>
      </p:grpSp>
      <p:grpSp>
        <p:nvGrpSpPr>
          <p:cNvPr id="32" name="Grupo 31">
            <a:extLst>
              <a:ext uri="{FF2B5EF4-FFF2-40B4-BE49-F238E27FC236}">
                <a16:creationId xmlns:a16="http://schemas.microsoft.com/office/drawing/2014/main" id="{3EB4922A-9639-4BD5-98B1-0E4DDAEA1909}"/>
              </a:ext>
            </a:extLst>
          </p:cNvPr>
          <p:cNvGrpSpPr>
            <a:grpSpLocks/>
          </p:cNvGrpSpPr>
          <p:nvPr/>
        </p:nvGrpSpPr>
        <p:grpSpPr bwMode="auto">
          <a:xfrm>
            <a:off x="6509149" y="2630092"/>
            <a:ext cx="803499" cy="572690"/>
            <a:chOff x="8708816" y="2266430"/>
            <a:chExt cx="1428162" cy="1017806"/>
          </a:xfrm>
        </p:grpSpPr>
        <p:pic>
          <p:nvPicPr>
            <p:cNvPr id="33" name="Imagen 32">
              <a:extLst>
                <a:ext uri="{FF2B5EF4-FFF2-40B4-BE49-F238E27FC236}">
                  <a16:creationId xmlns:a16="http://schemas.microsoft.com/office/drawing/2014/main" id="{89BDD820-C8C9-4AF2-A41F-D5FEBD27D77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708816" y="2537555"/>
              <a:ext cx="1312077" cy="74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adroTexto 33">
              <a:extLst>
                <a:ext uri="{FF2B5EF4-FFF2-40B4-BE49-F238E27FC236}">
                  <a16:creationId xmlns:a16="http://schemas.microsoft.com/office/drawing/2014/main" id="{DE9CC56D-2E3A-4E8D-9A9A-D36F71435120}"/>
                </a:ext>
              </a:extLst>
            </p:cNvPr>
            <p:cNvSpPr txBox="1"/>
            <p:nvPr/>
          </p:nvSpPr>
          <p:spPr>
            <a:xfrm>
              <a:off x="8914091" y="2266430"/>
              <a:ext cx="1222887" cy="379591"/>
            </a:xfrm>
            <a:prstGeom prst="rect">
              <a:avLst/>
            </a:prstGeom>
            <a:noFill/>
          </p:spPr>
          <p:txBody>
            <a:bodyPr wrap="none">
              <a:spAutoFit/>
            </a:bodyPr>
            <a:lstStyle/>
            <a:p>
              <a:pPr>
                <a:defRPr/>
              </a:pPr>
              <a:r>
                <a:rPr lang="es-CO" sz="788" dirty="0"/>
                <a:t>Confianza</a:t>
              </a:r>
            </a:p>
          </p:txBody>
        </p:sp>
      </p:grpSp>
      <p:grpSp>
        <p:nvGrpSpPr>
          <p:cNvPr id="35" name="Grupo 34">
            <a:extLst>
              <a:ext uri="{FF2B5EF4-FFF2-40B4-BE49-F238E27FC236}">
                <a16:creationId xmlns:a16="http://schemas.microsoft.com/office/drawing/2014/main" id="{91A9CFD9-56FC-4F8E-A60A-A939D79DC768}"/>
              </a:ext>
            </a:extLst>
          </p:cNvPr>
          <p:cNvGrpSpPr>
            <a:grpSpLocks/>
          </p:cNvGrpSpPr>
          <p:nvPr/>
        </p:nvGrpSpPr>
        <p:grpSpPr bwMode="auto">
          <a:xfrm>
            <a:off x="6393260" y="3355336"/>
            <a:ext cx="1116011" cy="694134"/>
            <a:chOff x="8595380" y="3515041"/>
            <a:chExt cx="1985423" cy="1235104"/>
          </a:xfrm>
        </p:grpSpPr>
        <p:pic>
          <p:nvPicPr>
            <p:cNvPr id="36" name="Imagen 31">
              <a:extLst>
                <a:ext uri="{FF2B5EF4-FFF2-40B4-BE49-F238E27FC236}">
                  <a16:creationId xmlns:a16="http://schemas.microsoft.com/office/drawing/2014/main" id="{35ABB4DF-B2D5-4D61-B61A-C781827F756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744869" y="3793126"/>
              <a:ext cx="1276024" cy="95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uadroTexto 36">
              <a:extLst>
                <a:ext uri="{FF2B5EF4-FFF2-40B4-BE49-F238E27FC236}">
                  <a16:creationId xmlns:a16="http://schemas.microsoft.com/office/drawing/2014/main" id="{5A49FC55-8CA3-4AE6-A009-F816B7C5F271}"/>
                </a:ext>
              </a:extLst>
            </p:cNvPr>
            <p:cNvSpPr txBox="1"/>
            <p:nvPr/>
          </p:nvSpPr>
          <p:spPr>
            <a:xfrm>
              <a:off x="8595380" y="3515041"/>
              <a:ext cx="1985423" cy="380041"/>
            </a:xfrm>
            <a:prstGeom prst="rect">
              <a:avLst/>
            </a:prstGeom>
            <a:noFill/>
          </p:spPr>
          <p:txBody>
            <a:bodyPr wrap="none">
              <a:spAutoFit/>
            </a:bodyPr>
            <a:lstStyle/>
            <a:p>
              <a:pPr>
                <a:defRPr/>
              </a:pPr>
              <a:r>
                <a:rPr lang="es-CO" sz="788" dirty="0">
                  <a:solidFill>
                    <a:schemeClr val="bg1"/>
                  </a:solidFill>
                </a:rPr>
                <a:t>Valor de lo público</a:t>
              </a:r>
            </a:p>
          </p:txBody>
        </p:sp>
      </p:grpSp>
      <p:sp>
        <p:nvSpPr>
          <p:cNvPr id="38" name="Rectángulo 37">
            <a:extLst>
              <a:ext uri="{FF2B5EF4-FFF2-40B4-BE49-F238E27FC236}">
                <a16:creationId xmlns:a16="http://schemas.microsoft.com/office/drawing/2014/main" id="{99255B00-458D-48F6-8871-E4EBD558F1DC}"/>
              </a:ext>
            </a:extLst>
          </p:cNvPr>
          <p:cNvSpPr/>
          <p:nvPr/>
        </p:nvSpPr>
        <p:spPr>
          <a:xfrm>
            <a:off x="1386183" y="918406"/>
            <a:ext cx="2013052" cy="519439"/>
          </a:xfrm>
          <a:prstGeom prst="rect">
            <a:avLst/>
          </a:prstGeom>
          <a:noFill/>
        </p:spPr>
        <p:txBody>
          <a:bodyPr wrap="none" lIns="51435" tIns="25718" rIns="51435" bIns="25718">
            <a:spAutoFit/>
          </a:bodyPr>
          <a:lstStyle/>
          <a:p>
            <a:pPr algn="ctr">
              <a:defRPr/>
            </a:pPr>
            <a:r>
              <a:rPr lang="es-ES" sz="3038" b="1" dirty="0">
                <a:ln w="22225">
                  <a:solidFill>
                    <a:schemeClr val="accent2"/>
                  </a:solidFill>
                  <a:prstDash val="solid"/>
                </a:ln>
                <a:solidFill>
                  <a:schemeClr val="accent2">
                    <a:lumMod val="40000"/>
                    <a:lumOff val="60000"/>
                  </a:schemeClr>
                </a:solidFill>
              </a:rPr>
              <a:t>FILOSOFÍA</a:t>
            </a:r>
          </a:p>
        </p:txBody>
      </p:sp>
      <p:sp>
        <p:nvSpPr>
          <p:cNvPr id="39" name="Elipse 38">
            <a:extLst>
              <a:ext uri="{FF2B5EF4-FFF2-40B4-BE49-F238E27FC236}">
                <a16:creationId xmlns:a16="http://schemas.microsoft.com/office/drawing/2014/main" id="{24D8E5E1-8007-4B9E-B10E-0A886ADA529A}"/>
              </a:ext>
            </a:extLst>
          </p:cNvPr>
          <p:cNvSpPr/>
          <p:nvPr/>
        </p:nvSpPr>
        <p:spPr>
          <a:xfrm>
            <a:off x="6266260" y="3202781"/>
            <a:ext cx="1227534" cy="10572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013"/>
          </a:p>
        </p:txBody>
      </p:sp>
    </p:spTree>
    <p:extLst>
      <p:ext uri="{BB962C8B-B14F-4D97-AF65-F5344CB8AC3E}">
        <p14:creationId xmlns:p14="http://schemas.microsoft.com/office/powerpoint/2010/main" val="15236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5" name="AutoShape 2" descr="Logo Modelo Integrado de Planeación y Gestión">
            <a:extLst>
              <a:ext uri="{FF2B5EF4-FFF2-40B4-BE49-F238E27FC236}">
                <a16:creationId xmlns:a16="http://schemas.microsoft.com/office/drawing/2014/main" id="{64552388-6AAD-4A7D-B465-2526EA26866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a:extLst>
              <a:ext uri="{FF2B5EF4-FFF2-40B4-BE49-F238E27FC236}">
                <a16:creationId xmlns:a16="http://schemas.microsoft.com/office/drawing/2014/main" id="{0AF2FEAC-6B93-4532-926C-C33DDFE3BF65}"/>
              </a:ext>
            </a:extLst>
          </p:cNvPr>
          <p:cNvPicPr>
            <a:picLocks noChangeAspect="1"/>
          </p:cNvPicPr>
          <p:nvPr/>
        </p:nvPicPr>
        <p:blipFill>
          <a:blip r:embed="rId7"/>
          <a:stretch>
            <a:fillRect/>
          </a:stretch>
        </p:blipFill>
        <p:spPr>
          <a:xfrm>
            <a:off x="2515070" y="1318927"/>
            <a:ext cx="3809059" cy="4524945"/>
          </a:xfrm>
          <a:prstGeom prst="rect">
            <a:avLst/>
          </a:prstGeom>
        </p:spPr>
      </p:pic>
    </p:spTree>
    <p:extLst>
      <p:ext uri="{BB962C8B-B14F-4D97-AF65-F5344CB8AC3E}">
        <p14:creationId xmlns:p14="http://schemas.microsoft.com/office/powerpoint/2010/main" val="28494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Rectangle 44">
            <a:extLst>
              <a:ext uri="{FF2B5EF4-FFF2-40B4-BE49-F238E27FC236}">
                <a16:creationId xmlns:a16="http://schemas.microsoft.com/office/drawing/2014/main" id="{CA71AB7E-5637-4086-A4A2-4F77BDD37A3C}"/>
              </a:ext>
            </a:extLst>
          </p:cNvPr>
          <p:cNvSpPr/>
          <p:nvPr/>
        </p:nvSpPr>
        <p:spPr>
          <a:xfrm>
            <a:off x="891540" y="938947"/>
            <a:ext cx="6853490" cy="369332"/>
          </a:xfrm>
          <a:prstGeom prst="rect">
            <a:avLst/>
          </a:prstGeom>
        </p:spPr>
        <p:txBody>
          <a:bodyPr wrap="square">
            <a:spAutoFit/>
          </a:bodyPr>
          <a:lstStyle/>
          <a:p>
            <a:pPr algn="ctr" defTabSz="342797">
              <a:defRPr/>
            </a:pPr>
            <a:r>
              <a:rPr lang="es-ES" b="1" dirty="0">
                <a:solidFill>
                  <a:schemeClr val="bg1"/>
                </a:solidFill>
                <a:latin typeface="Helvetica" panose="020B0604020202020204" pitchFamily="34" charset="0"/>
                <a:cs typeface="Helvetica" panose="020B0604020202020204" pitchFamily="34" charset="0"/>
              </a:rPr>
              <a:t>Estructura MIPG - Dimensiones</a:t>
            </a:r>
          </a:p>
        </p:txBody>
      </p:sp>
      <p:pic>
        <p:nvPicPr>
          <p:cNvPr id="9" name="Picture 2">
            <a:extLst>
              <a:ext uri="{FF2B5EF4-FFF2-40B4-BE49-F238E27FC236}">
                <a16:creationId xmlns:a16="http://schemas.microsoft.com/office/drawing/2014/main" id="{B62D85C0-F36E-439E-A55A-FE8A7894F4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8255" r="4312" b="12284"/>
          <a:stretch/>
        </p:blipFill>
        <p:spPr bwMode="auto">
          <a:xfrm>
            <a:off x="148779" y="1471132"/>
            <a:ext cx="6659356" cy="373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24 Rectángulo">
            <a:extLst>
              <a:ext uri="{FF2B5EF4-FFF2-40B4-BE49-F238E27FC236}">
                <a16:creationId xmlns:a16="http://schemas.microsoft.com/office/drawing/2014/main" id="{8E91944B-FE02-449E-92C7-7E501B782A19}"/>
              </a:ext>
            </a:extLst>
          </p:cNvPr>
          <p:cNvSpPr/>
          <p:nvPr/>
        </p:nvSpPr>
        <p:spPr>
          <a:xfrm>
            <a:off x="6683143" y="2122187"/>
            <a:ext cx="2460857" cy="2308324"/>
          </a:xfrm>
          <a:prstGeom prst="rect">
            <a:avLst/>
          </a:prstGeom>
        </p:spPr>
        <p:txBody>
          <a:bodyPr wrap="square">
            <a:spAutoFit/>
          </a:bodyPr>
          <a:lstStyle/>
          <a:p>
            <a:pPr algn="ctr" defTabSz="685783">
              <a:defRPr/>
            </a:pPr>
            <a:r>
              <a:rPr lang="es-CO" b="1" spc="225" dirty="0">
                <a:solidFill>
                  <a:srgbClr val="ED7D31"/>
                </a:solidFill>
                <a:latin typeface="Arial Narrow" charset="0"/>
                <a:ea typeface="Arial Narrow" charset="0"/>
                <a:cs typeface="Arial Narrow" charset="0"/>
                <a:sym typeface="Arial"/>
              </a:rPr>
              <a:t>MIPG</a:t>
            </a:r>
            <a:r>
              <a:rPr lang="es-CO" b="1" spc="225" dirty="0">
                <a:solidFill>
                  <a:srgbClr val="333732"/>
                </a:solidFill>
                <a:latin typeface="Arial Narrow" charset="0"/>
                <a:ea typeface="Arial Narrow" charset="0"/>
                <a:cs typeface="Arial Narrow" charset="0"/>
                <a:sym typeface="Arial"/>
              </a:rPr>
              <a:t> </a:t>
            </a:r>
            <a:r>
              <a:rPr lang="es-CO" b="1" spc="225" dirty="0">
                <a:solidFill>
                  <a:prstClr val="black">
                    <a:lumMod val="75000"/>
                    <a:lumOff val="25000"/>
                  </a:prstClr>
                </a:solidFill>
                <a:latin typeface="Arial Narrow" charset="0"/>
                <a:ea typeface="Arial Narrow" charset="0"/>
                <a:cs typeface="Arial Narrow" charset="0"/>
                <a:sym typeface="Arial"/>
              </a:rPr>
              <a:t>se implementa a través de </a:t>
            </a:r>
            <a:r>
              <a:rPr lang="es-CO" b="1" spc="225" dirty="0">
                <a:solidFill>
                  <a:srgbClr val="ED7D31"/>
                </a:solidFill>
                <a:latin typeface="Arial Narrow" charset="0"/>
                <a:ea typeface="Arial Narrow" charset="0"/>
                <a:cs typeface="Arial Narrow" charset="0"/>
                <a:sym typeface="Arial"/>
              </a:rPr>
              <a:t>7</a:t>
            </a:r>
            <a:r>
              <a:rPr lang="es-CO" b="1" spc="225" dirty="0">
                <a:solidFill>
                  <a:prstClr val="black">
                    <a:lumMod val="75000"/>
                    <a:lumOff val="25000"/>
                  </a:prstClr>
                </a:solidFill>
                <a:latin typeface="Arial Narrow" charset="0"/>
                <a:ea typeface="Arial Narrow" charset="0"/>
                <a:cs typeface="Arial Narrow" charset="0"/>
                <a:sym typeface="Arial"/>
              </a:rPr>
              <a:t> dimensiones operativas donde la Dimensión 7 es la de Control Interno</a:t>
            </a:r>
          </a:p>
        </p:txBody>
      </p:sp>
    </p:spTree>
    <p:extLst>
      <p:ext uri="{BB962C8B-B14F-4D97-AF65-F5344CB8AC3E}">
        <p14:creationId xmlns:p14="http://schemas.microsoft.com/office/powerpoint/2010/main" val="414832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Shape 1174">
            <a:extLst>
              <a:ext uri="{FF2B5EF4-FFF2-40B4-BE49-F238E27FC236}">
                <a16:creationId xmlns:a16="http://schemas.microsoft.com/office/drawing/2014/main" id="{FD2EFAE4-E735-4917-8636-B3F80486FD1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128900" y="857251"/>
            <a:ext cx="6914549" cy="4607720"/>
          </a:xfrm>
          <a:prstGeom prst="rect">
            <a:avLst/>
          </a:prstGeom>
          <a:noFill/>
          <a:ln>
            <a:noFill/>
          </a:ln>
        </p:spPr>
      </p:pic>
      <p:pic>
        <p:nvPicPr>
          <p:cNvPr id="9" name="Shape 1175">
            <a:extLst>
              <a:ext uri="{FF2B5EF4-FFF2-40B4-BE49-F238E27FC236}">
                <a16:creationId xmlns:a16="http://schemas.microsoft.com/office/drawing/2014/main" id="{9B71225F-A5CC-4209-9F46-8C40FD9C84E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7163" y="-56128"/>
            <a:ext cx="3615563" cy="5544183"/>
          </a:xfrm>
          <a:prstGeom prst="rect">
            <a:avLst/>
          </a:prstGeom>
          <a:noFill/>
          <a:ln>
            <a:noFill/>
          </a:ln>
        </p:spPr>
      </p:pic>
      <p:sp>
        <p:nvSpPr>
          <p:cNvPr id="10" name="Shape 1176">
            <a:extLst>
              <a:ext uri="{FF2B5EF4-FFF2-40B4-BE49-F238E27FC236}">
                <a16:creationId xmlns:a16="http://schemas.microsoft.com/office/drawing/2014/main" id="{C131CC2F-4BE8-4673-BD1F-82C7AC4D5263}"/>
              </a:ext>
            </a:extLst>
          </p:cNvPr>
          <p:cNvSpPr/>
          <p:nvPr/>
        </p:nvSpPr>
        <p:spPr>
          <a:xfrm rot="10800000" flipH="1">
            <a:off x="1239568" y="2930930"/>
            <a:ext cx="3338294" cy="1424475"/>
          </a:xfrm>
          <a:prstGeom prst="rect">
            <a:avLst/>
          </a:prstGeom>
          <a:solidFill>
            <a:schemeClr val="lt1"/>
          </a:solidFill>
          <a:ln>
            <a:noFill/>
          </a:ln>
        </p:spPr>
        <p:txBody>
          <a:bodyPr wrap="square" lIns="68569" tIns="34275" rIns="68569" bIns="34275" anchor="ctr" anchorCtr="0">
            <a:noAutofit/>
          </a:bodyPr>
          <a:lstStyle/>
          <a:p>
            <a:pPr algn="ctr" defTabSz="685783">
              <a:defRPr/>
            </a:pPr>
            <a:endParaRPr sz="1350" kern="0">
              <a:solidFill>
                <a:srgbClr val="FFFFFF"/>
              </a:solidFill>
              <a:latin typeface="Calibri"/>
              <a:ea typeface="Calibri"/>
              <a:cs typeface="Calibri"/>
              <a:sym typeface="Calibri"/>
            </a:endParaRPr>
          </a:p>
        </p:txBody>
      </p:sp>
      <p:pic>
        <p:nvPicPr>
          <p:cNvPr id="11" name="Shape 1177">
            <a:extLst>
              <a:ext uri="{FF2B5EF4-FFF2-40B4-BE49-F238E27FC236}">
                <a16:creationId xmlns:a16="http://schemas.microsoft.com/office/drawing/2014/main" id="{2B7A2AE5-02FE-47A9-9469-F3EA5918AE7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3213" y="1152512"/>
            <a:ext cx="2519498" cy="1893202"/>
          </a:xfrm>
          <a:prstGeom prst="rect">
            <a:avLst/>
          </a:prstGeom>
          <a:noFill/>
          <a:ln>
            <a:noFill/>
          </a:ln>
        </p:spPr>
      </p:pic>
      <p:pic>
        <p:nvPicPr>
          <p:cNvPr id="12" name="Shape 1178">
            <a:extLst>
              <a:ext uri="{FF2B5EF4-FFF2-40B4-BE49-F238E27FC236}">
                <a16:creationId xmlns:a16="http://schemas.microsoft.com/office/drawing/2014/main" id="{C90B7060-DBDB-4E10-B215-42F5E1F0F2F6}"/>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b="22239"/>
          <a:stretch/>
        </p:blipFill>
        <p:spPr>
          <a:xfrm>
            <a:off x="958211" y="5133907"/>
            <a:ext cx="2237524" cy="1307411"/>
          </a:xfrm>
          <a:prstGeom prst="rect">
            <a:avLst/>
          </a:prstGeom>
          <a:noFill/>
          <a:ln>
            <a:noFill/>
          </a:ln>
        </p:spPr>
      </p:pic>
      <p:sp>
        <p:nvSpPr>
          <p:cNvPr id="13" name="Shape 1179">
            <a:extLst>
              <a:ext uri="{FF2B5EF4-FFF2-40B4-BE49-F238E27FC236}">
                <a16:creationId xmlns:a16="http://schemas.microsoft.com/office/drawing/2014/main" id="{EAA1107E-72E7-46B8-8584-BA8A27DF97FB}"/>
              </a:ext>
            </a:extLst>
          </p:cNvPr>
          <p:cNvSpPr txBox="1"/>
          <p:nvPr/>
        </p:nvSpPr>
        <p:spPr>
          <a:xfrm>
            <a:off x="2299435" y="2965685"/>
            <a:ext cx="2415104" cy="1315800"/>
          </a:xfrm>
          <a:prstGeom prst="rect">
            <a:avLst/>
          </a:prstGeom>
          <a:noFill/>
          <a:ln>
            <a:noFill/>
          </a:ln>
        </p:spPr>
        <p:txBody>
          <a:bodyPr wrap="square" lIns="68569" tIns="34275" rIns="68569" bIns="34275" anchor="t" anchorCtr="0">
            <a:noAutofit/>
          </a:bodyPr>
          <a:lstStyle/>
          <a:p>
            <a:pPr defTabSz="685783">
              <a:buSzPct val="25000"/>
              <a:defRPr/>
            </a:pPr>
            <a:r>
              <a:rPr lang="en-US" sz="4050" b="1" kern="0" dirty="0" err="1">
                <a:solidFill>
                  <a:srgbClr val="000000"/>
                </a:solidFill>
                <a:latin typeface="Arial"/>
                <a:cs typeface="Arial"/>
                <a:sym typeface="Arial"/>
              </a:rPr>
              <a:t>Talento</a:t>
            </a:r>
            <a:r>
              <a:rPr lang="en-US" sz="4050" b="1" kern="0" dirty="0">
                <a:solidFill>
                  <a:srgbClr val="000000"/>
                </a:solidFill>
                <a:latin typeface="Arial"/>
                <a:cs typeface="Arial"/>
                <a:sym typeface="Arial"/>
              </a:rPr>
              <a:t> </a:t>
            </a:r>
          </a:p>
          <a:p>
            <a:pPr defTabSz="685783">
              <a:buSzPct val="25000"/>
              <a:defRPr/>
            </a:pPr>
            <a:r>
              <a:rPr lang="en-US" sz="4050" b="1" kern="0" dirty="0">
                <a:solidFill>
                  <a:srgbClr val="000000"/>
                </a:solidFill>
                <a:latin typeface="Arial"/>
                <a:cs typeface="Arial"/>
                <a:sym typeface="Arial"/>
              </a:rPr>
              <a:t>humano</a:t>
            </a:r>
          </a:p>
        </p:txBody>
      </p:sp>
      <p:pic>
        <p:nvPicPr>
          <p:cNvPr id="14" name="Imagen 13">
            <a:extLst>
              <a:ext uri="{FF2B5EF4-FFF2-40B4-BE49-F238E27FC236}">
                <a16:creationId xmlns:a16="http://schemas.microsoft.com/office/drawing/2014/main" id="{E1B054C5-67AB-471C-8026-C00DDBD20293}"/>
              </a:ext>
            </a:extLst>
          </p:cNvPr>
          <p:cNvPicPr>
            <a:picLocks noChangeAspect="1"/>
          </p:cNvPicPr>
          <p:nvPr/>
        </p:nvPicPr>
        <p:blipFill rotWithShape="1">
          <a:blip r:embed="rId10">
            <a:extLst>
              <a:ext uri="{28A0092B-C50C-407E-A947-70E740481C1C}">
                <a14:useLocalDpi xmlns:a14="http://schemas.microsoft.com/office/drawing/2010/main" val="0"/>
              </a:ext>
            </a:extLst>
          </a:blip>
          <a:srcRect l="76901" t="19472" r="3103" b="25380"/>
          <a:stretch/>
        </p:blipFill>
        <p:spPr>
          <a:xfrm>
            <a:off x="153210" y="3228367"/>
            <a:ext cx="1802050" cy="992222"/>
          </a:xfrm>
          <a:prstGeom prst="rect">
            <a:avLst/>
          </a:prstGeom>
        </p:spPr>
      </p:pic>
    </p:spTree>
    <p:extLst>
      <p:ext uri="{BB962C8B-B14F-4D97-AF65-F5344CB8AC3E}">
        <p14:creationId xmlns:p14="http://schemas.microsoft.com/office/powerpoint/2010/main" val="3396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oup 19">
            <a:extLst>
              <a:ext uri="{FF2B5EF4-FFF2-40B4-BE49-F238E27FC236}">
                <a16:creationId xmlns:a16="http://schemas.microsoft.com/office/drawing/2014/main" id="{799C2E0B-E11B-472D-B817-A33FA4EF7CA2}"/>
              </a:ext>
            </a:extLst>
          </p:cNvPr>
          <p:cNvGrpSpPr/>
          <p:nvPr/>
        </p:nvGrpSpPr>
        <p:grpSpPr>
          <a:xfrm>
            <a:off x="2530792" y="4373897"/>
            <a:ext cx="1873988" cy="309782"/>
            <a:chOff x="1855710" y="1779114"/>
            <a:chExt cx="2780919" cy="593376"/>
          </a:xfrm>
        </p:grpSpPr>
        <p:sp>
          <p:nvSpPr>
            <p:cNvPr id="9" name="Rectangle: Rounded Corners 20">
              <a:extLst>
                <a:ext uri="{FF2B5EF4-FFF2-40B4-BE49-F238E27FC236}">
                  <a16:creationId xmlns:a16="http://schemas.microsoft.com/office/drawing/2014/main" id="{31C18A23-E70E-45AD-BB81-223F2EBA2717}"/>
                </a:ext>
              </a:extLst>
            </p:cNvPr>
            <p:cNvSpPr/>
            <p:nvPr/>
          </p:nvSpPr>
          <p:spPr>
            <a:xfrm>
              <a:off x="2256323" y="1855792"/>
              <a:ext cx="2380306" cy="516698"/>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CO" sz="825" dirty="0">
                  <a:solidFill>
                    <a:prstClr val="black"/>
                  </a:solidFill>
                  <a:latin typeface="Century Gothic" panose="020B0502020202020204" pitchFamily="34" charset="0"/>
                </a:rPr>
                <a:t>Servicio</a:t>
              </a:r>
              <a:r>
                <a:rPr lang="en-US" sz="825" dirty="0">
                  <a:solidFill>
                    <a:prstClr val="black"/>
                  </a:solidFill>
                  <a:latin typeface="Century Gothic" panose="020B0502020202020204" pitchFamily="34" charset="0"/>
                </a:rPr>
                <a:t> al ciudadano</a:t>
              </a:r>
            </a:p>
          </p:txBody>
        </p:sp>
        <p:sp>
          <p:nvSpPr>
            <p:cNvPr id="10" name="Rectangle: Rounded Corners 21">
              <a:extLst>
                <a:ext uri="{FF2B5EF4-FFF2-40B4-BE49-F238E27FC236}">
                  <a16:creationId xmlns:a16="http://schemas.microsoft.com/office/drawing/2014/main" id="{71FA1A54-FE61-42D8-A409-299978356CBD}"/>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7</a:t>
              </a:r>
              <a:endParaRPr lang="en-US" sz="825" b="1" dirty="0">
                <a:solidFill>
                  <a:prstClr val="black"/>
                </a:solidFill>
                <a:latin typeface="Century Gothic" panose="020B0502020202020204" pitchFamily="34" charset="0"/>
              </a:endParaRPr>
            </a:p>
          </p:txBody>
        </p:sp>
      </p:grpSp>
      <p:grpSp>
        <p:nvGrpSpPr>
          <p:cNvPr id="11" name="Group 19">
            <a:extLst>
              <a:ext uri="{FF2B5EF4-FFF2-40B4-BE49-F238E27FC236}">
                <a16:creationId xmlns:a16="http://schemas.microsoft.com/office/drawing/2014/main" id="{FE93E145-82C1-43D4-81BC-C1119C6C34F8}"/>
              </a:ext>
            </a:extLst>
          </p:cNvPr>
          <p:cNvGrpSpPr/>
          <p:nvPr/>
        </p:nvGrpSpPr>
        <p:grpSpPr>
          <a:xfrm>
            <a:off x="2535644" y="5079377"/>
            <a:ext cx="1873988" cy="337427"/>
            <a:chOff x="1855710" y="1726159"/>
            <a:chExt cx="2780919" cy="646331"/>
          </a:xfrm>
          <a:noFill/>
        </p:grpSpPr>
        <p:sp>
          <p:nvSpPr>
            <p:cNvPr id="12" name="Rectangle: Rounded Corners 20">
              <a:extLst>
                <a:ext uri="{FF2B5EF4-FFF2-40B4-BE49-F238E27FC236}">
                  <a16:creationId xmlns:a16="http://schemas.microsoft.com/office/drawing/2014/main" id="{B7A8AF80-5C1E-4DDA-AA32-17C9F3226F0A}"/>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Racionalización de trámites</a:t>
              </a:r>
            </a:p>
          </p:txBody>
        </p:sp>
        <p:sp>
          <p:nvSpPr>
            <p:cNvPr id="13" name="Rectangle: Rounded Corners 21">
              <a:extLst>
                <a:ext uri="{FF2B5EF4-FFF2-40B4-BE49-F238E27FC236}">
                  <a16:creationId xmlns:a16="http://schemas.microsoft.com/office/drawing/2014/main" id="{25A8F719-D5B1-4D6A-9EE0-006527A4EC98}"/>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9</a:t>
              </a:r>
              <a:endParaRPr lang="en-US" sz="825" b="1" dirty="0">
                <a:solidFill>
                  <a:prstClr val="black"/>
                </a:solidFill>
                <a:latin typeface="Century Gothic" panose="020B0502020202020204" pitchFamily="34" charset="0"/>
              </a:endParaRPr>
            </a:p>
          </p:txBody>
        </p:sp>
      </p:grpSp>
      <p:grpSp>
        <p:nvGrpSpPr>
          <p:cNvPr id="14" name="Group 19">
            <a:extLst>
              <a:ext uri="{FF2B5EF4-FFF2-40B4-BE49-F238E27FC236}">
                <a16:creationId xmlns:a16="http://schemas.microsoft.com/office/drawing/2014/main" id="{9102AB5D-9B7B-48EF-A29D-0F3798B66AFC}"/>
              </a:ext>
            </a:extLst>
          </p:cNvPr>
          <p:cNvGrpSpPr/>
          <p:nvPr/>
        </p:nvGrpSpPr>
        <p:grpSpPr>
          <a:xfrm>
            <a:off x="4562181" y="3956395"/>
            <a:ext cx="1873988" cy="337427"/>
            <a:chOff x="1855710" y="1726159"/>
            <a:chExt cx="2780919" cy="646331"/>
          </a:xfrm>
        </p:grpSpPr>
        <p:sp>
          <p:nvSpPr>
            <p:cNvPr id="15" name="Rectangle: Rounded Corners 20">
              <a:extLst>
                <a:ext uri="{FF2B5EF4-FFF2-40B4-BE49-F238E27FC236}">
                  <a16:creationId xmlns:a16="http://schemas.microsoft.com/office/drawing/2014/main" id="{3956CF5E-41BD-4BB6-8E08-351FD8F0A7CE}"/>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Gobierno digital</a:t>
              </a:r>
            </a:p>
          </p:txBody>
        </p:sp>
        <p:sp>
          <p:nvSpPr>
            <p:cNvPr id="16" name="Rectangle: Rounded Corners 21">
              <a:extLst>
                <a:ext uri="{FF2B5EF4-FFF2-40B4-BE49-F238E27FC236}">
                  <a16:creationId xmlns:a16="http://schemas.microsoft.com/office/drawing/2014/main" id="{161F314E-A4E6-4256-AFB3-96FD4967FA73}"/>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11</a:t>
              </a:r>
              <a:endParaRPr lang="en-US" sz="825" b="1" dirty="0">
                <a:solidFill>
                  <a:prstClr val="black"/>
                </a:solidFill>
                <a:latin typeface="Century Gothic" panose="020B0502020202020204" pitchFamily="34" charset="0"/>
              </a:endParaRPr>
            </a:p>
          </p:txBody>
        </p:sp>
      </p:grpSp>
      <p:grpSp>
        <p:nvGrpSpPr>
          <p:cNvPr id="17" name="Group 19">
            <a:extLst>
              <a:ext uri="{FF2B5EF4-FFF2-40B4-BE49-F238E27FC236}">
                <a16:creationId xmlns:a16="http://schemas.microsoft.com/office/drawing/2014/main" id="{D33045E1-5325-4DC7-8F5D-7B6C28F29568}"/>
              </a:ext>
            </a:extLst>
          </p:cNvPr>
          <p:cNvGrpSpPr/>
          <p:nvPr/>
        </p:nvGrpSpPr>
        <p:grpSpPr>
          <a:xfrm>
            <a:off x="4567657" y="4692033"/>
            <a:ext cx="1873988" cy="337427"/>
            <a:chOff x="1855710" y="1726159"/>
            <a:chExt cx="2780919" cy="646331"/>
          </a:xfrm>
          <a:noFill/>
        </p:grpSpPr>
        <p:sp>
          <p:nvSpPr>
            <p:cNvPr id="18" name="Rectangle: Rounded Corners 20">
              <a:extLst>
                <a:ext uri="{FF2B5EF4-FFF2-40B4-BE49-F238E27FC236}">
                  <a16:creationId xmlns:a16="http://schemas.microsoft.com/office/drawing/2014/main" id="{89F9BF38-B784-4C20-8B30-68339FE06EB5}"/>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Defensa Jurídica</a:t>
              </a:r>
            </a:p>
          </p:txBody>
        </p:sp>
        <p:sp>
          <p:nvSpPr>
            <p:cNvPr id="19" name="Rectangle: Rounded Corners 21">
              <a:extLst>
                <a:ext uri="{FF2B5EF4-FFF2-40B4-BE49-F238E27FC236}">
                  <a16:creationId xmlns:a16="http://schemas.microsoft.com/office/drawing/2014/main" id="{E98A1516-E70C-4CE8-B44D-338AF865A037}"/>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13</a:t>
              </a:r>
              <a:endParaRPr lang="en-US" sz="825" b="1" dirty="0">
                <a:solidFill>
                  <a:prstClr val="black"/>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577061FD-3DB7-47B0-85A8-FB7435FD38E6}"/>
              </a:ext>
            </a:extLst>
          </p:cNvPr>
          <p:cNvGrpSpPr/>
          <p:nvPr/>
        </p:nvGrpSpPr>
        <p:grpSpPr>
          <a:xfrm>
            <a:off x="4562181" y="5426341"/>
            <a:ext cx="1873988" cy="337427"/>
            <a:chOff x="1855710" y="1726159"/>
            <a:chExt cx="2780919" cy="646331"/>
          </a:xfrm>
          <a:noFill/>
        </p:grpSpPr>
        <p:sp>
          <p:nvSpPr>
            <p:cNvPr id="21" name="Rectangle: Rounded Corners 20">
              <a:extLst>
                <a:ext uri="{FF2B5EF4-FFF2-40B4-BE49-F238E27FC236}">
                  <a16:creationId xmlns:a16="http://schemas.microsoft.com/office/drawing/2014/main" id="{B543EB14-CFA5-4099-A6C3-7E12E9983EC5}"/>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Control Interno</a:t>
              </a:r>
            </a:p>
          </p:txBody>
        </p:sp>
        <p:sp>
          <p:nvSpPr>
            <p:cNvPr id="22" name="Rectangle: Rounded Corners 21">
              <a:extLst>
                <a:ext uri="{FF2B5EF4-FFF2-40B4-BE49-F238E27FC236}">
                  <a16:creationId xmlns:a16="http://schemas.microsoft.com/office/drawing/2014/main" id="{27EEB973-6542-4F08-8F9C-FF2624FF2B9E}"/>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15</a:t>
              </a:r>
              <a:endParaRPr lang="en-US" sz="825" b="1" dirty="0">
                <a:solidFill>
                  <a:prstClr val="black"/>
                </a:solidFill>
                <a:latin typeface="Century Gothic" panose="020B0502020202020204" pitchFamily="34" charset="0"/>
              </a:endParaRPr>
            </a:p>
          </p:txBody>
        </p:sp>
      </p:grpSp>
      <p:grpSp>
        <p:nvGrpSpPr>
          <p:cNvPr id="23" name="Group 19">
            <a:extLst>
              <a:ext uri="{FF2B5EF4-FFF2-40B4-BE49-F238E27FC236}">
                <a16:creationId xmlns:a16="http://schemas.microsoft.com/office/drawing/2014/main" id="{42EC3E33-0EB8-49BA-9A62-D6D70814FCF4}"/>
              </a:ext>
            </a:extLst>
          </p:cNvPr>
          <p:cNvGrpSpPr/>
          <p:nvPr/>
        </p:nvGrpSpPr>
        <p:grpSpPr>
          <a:xfrm>
            <a:off x="2535644" y="3950974"/>
            <a:ext cx="1873988" cy="403856"/>
            <a:chOff x="1855710" y="1726159"/>
            <a:chExt cx="2780919" cy="646331"/>
          </a:xfrm>
        </p:grpSpPr>
        <p:sp>
          <p:nvSpPr>
            <p:cNvPr id="24" name="Rectangle: Rounded Corners 20">
              <a:extLst>
                <a:ext uri="{FF2B5EF4-FFF2-40B4-BE49-F238E27FC236}">
                  <a16:creationId xmlns:a16="http://schemas.microsoft.com/office/drawing/2014/main" id="{7ABEA6F9-7F9A-4474-8314-63E3E8C8AC28}"/>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ES" sz="825" dirty="0">
                  <a:solidFill>
                    <a:prstClr val="black"/>
                  </a:solidFill>
                  <a:latin typeface="Century Gothic" panose="020B0502020202020204" pitchFamily="34" charset="0"/>
                </a:rPr>
                <a:t>Fortalecimiento organizacional y simplificación de procesos</a:t>
              </a:r>
              <a:endParaRPr lang="en-US" sz="825" dirty="0">
                <a:solidFill>
                  <a:prstClr val="black"/>
                </a:solidFill>
                <a:latin typeface="Century Gothic" panose="020B0502020202020204" pitchFamily="34" charset="0"/>
              </a:endParaRPr>
            </a:p>
          </p:txBody>
        </p:sp>
        <p:sp>
          <p:nvSpPr>
            <p:cNvPr id="25" name="Rectangle: Rounded Corners 21">
              <a:extLst>
                <a:ext uri="{FF2B5EF4-FFF2-40B4-BE49-F238E27FC236}">
                  <a16:creationId xmlns:a16="http://schemas.microsoft.com/office/drawing/2014/main" id="{48F0A828-48CB-4CEE-A088-E29BB2045146}"/>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6</a:t>
              </a:r>
              <a:endParaRPr lang="en-US" sz="825" b="1" dirty="0">
                <a:solidFill>
                  <a:prstClr val="black"/>
                </a:solidFill>
                <a:latin typeface="Century Gothic" panose="020B0502020202020204" pitchFamily="34" charset="0"/>
              </a:endParaRPr>
            </a:p>
          </p:txBody>
        </p:sp>
      </p:grpSp>
      <p:grpSp>
        <p:nvGrpSpPr>
          <p:cNvPr id="26" name="Group 19">
            <a:extLst>
              <a:ext uri="{FF2B5EF4-FFF2-40B4-BE49-F238E27FC236}">
                <a16:creationId xmlns:a16="http://schemas.microsoft.com/office/drawing/2014/main" id="{3FF42ED5-70D3-4675-81D8-496B33AF1277}"/>
              </a:ext>
            </a:extLst>
          </p:cNvPr>
          <p:cNvGrpSpPr/>
          <p:nvPr/>
        </p:nvGrpSpPr>
        <p:grpSpPr>
          <a:xfrm>
            <a:off x="2530792" y="4712200"/>
            <a:ext cx="1873988" cy="337427"/>
            <a:chOff x="1855710" y="1726159"/>
            <a:chExt cx="2780919" cy="646331"/>
          </a:xfrm>
        </p:grpSpPr>
        <p:sp>
          <p:nvSpPr>
            <p:cNvPr id="27" name="Rectangle: Rounded Corners 20">
              <a:extLst>
                <a:ext uri="{FF2B5EF4-FFF2-40B4-BE49-F238E27FC236}">
                  <a16:creationId xmlns:a16="http://schemas.microsoft.com/office/drawing/2014/main" id="{E31967F6-52E8-4A10-B972-16A3ABF97280}"/>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ES" sz="825" dirty="0">
                  <a:solidFill>
                    <a:prstClr val="black"/>
                  </a:solidFill>
                  <a:latin typeface="Century Gothic" panose="020B0502020202020204" pitchFamily="34" charset="0"/>
                </a:rPr>
                <a:t>Participación ciudadana en la gestión pública</a:t>
              </a:r>
              <a:endParaRPr lang="en-US" sz="825" dirty="0">
                <a:solidFill>
                  <a:prstClr val="black"/>
                </a:solidFill>
                <a:latin typeface="Century Gothic" panose="020B0502020202020204" pitchFamily="34" charset="0"/>
              </a:endParaRPr>
            </a:p>
          </p:txBody>
        </p:sp>
        <p:sp>
          <p:nvSpPr>
            <p:cNvPr id="28" name="Rectangle: Rounded Corners 21">
              <a:extLst>
                <a:ext uri="{FF2B5EF4-FFF2-40B4-BE49-F238E27FC236}">
                  <a16:creationId xmlns:a16="http://schemas.microsoft.com/office/drawing/2014/main" id="{DB4446FB-DBFB-4B2E-BFCA-9D68F2E7014F}"/>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8</a:t>
              </a:r>
              <a:endParaRPr lang="en-US" sz="825" b="1" dirty="0">
                <a:solidFill>
                  <a:prstClr val="black"/>
                </a:solidFill>
                <a:latin typeface="Century Gothic" panose="020B0502020202020204" pitchFamily="34" charset="0"/>
              </a:endParaRPr>
            </a:p>
          </p:txBody>
        </p:sp>
      </p:grpSp>
      <p:grpSp>
        <p:nvGrpSpPr>
          <p:cNvPr id="29" name="Group 19">
            <a:extLst>
              <a:ext uri="{FF2B5EF4-FFF2-40B4-BE49-F238E27FC236}">
                <a16:creationId xmlns:a16="http://schemas.microsoft.com/office/drawing/2014/main" id="{D2EB583B-0509-4C98-B011-E7DA209A10D0}"/>
              </a:ext>
            </a:extLst>
          </p:cNvPr>
          <p:cNvGrpSpPr/>
          <p:nvPr/>
        </p:nvGrpSpPr>
        <p:grpSpPr>
          <a:xfrm>
            <a:off x="2535644" y="5443350"/>
            <a:ext cx="1873988" cy="337427"/>
            <a:chOff x="1855710" y="1726159"/>
            <a:chExt cx="2780919" cy="646331"/>
          </a:xfrm>
        </p:grpSpPr>
        <p:sp>
          <p:nvSpPr>
            <p:cNvPr id="30" name="Rectangle: Rounded Corners 20">
              <a:extLst>
                <a:ext uri="{FF2B5EF4-FFF2-40B4-BE49-F238E27FC236}">
                  <a16:creationId xmlns:a16="http://schemas.microsoft.com/office/drawing/2014/main" id="{49824E03-3D31-4898-BDBA-77B88A1E1453}"/>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Gestión Documental</a:t>
              </a:r>
            </a:p>
          </p:txBody>
        </p:sp>
        <p:sp>
          <p:nvSpPr>
            <p:cNvPr id="31" name="Rectangle: Rounded Corners 21">
              <a:extLst>
                <a:ext uri="{FF2B5EF4-FFF2-40B4-BE49-F238E27FC236}">
                  <a16:creationId xmlns:a16="http://schemas.microsoft.com/office/drawing/2014/main" id="{4CB02EC2-24FD-42FE-AB8B-BB1CF85B6793}"/>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10</a:t>
              </a:r>
              <a:endParaRPr lang="en-US" sz="825" b="1" dirty="0">
                <a:solidFill>
                  <a:prstClr val="black"/>
                </a:solidFill>
                <a:latin typeface="Century Gothic" panose="020B0502020202020204" pitchFamily="34" charset="0"/>
              </a:endParaRPr>
            </a:p>
          </p:txBody>
        </p:sp>
      </p:grpSp>
      <p:grpSp>
        <p:nvGrpSpPr>
          <p:cNvPr id="32" name="Group 19">
            <a:extLst>
              <a:ext uri="{FF2B5EF4-FFF2-40B4-BE49-F238E27FC236}">
                <a16:creationId xmlns:a16="http://schemas.microsoft.com/office/drawing/2014/main" id="{F9E14A4E-D395-41B5-9CDD-B9AD018D8AE1}"/>
              </a:ext>
            </a:extLst>
          </p:cNvPr>
          <p:cNvGrpSpPr/>
          <p:nvPr/>
        </p:nvGrpSpPr>
        <p:grpSpPr>
          <a:xfrm>
            <a:off x="4554206" y="4324214"/>
            <a:ext cx="1873988" cy="337427"/>
            <a:chOff x="1855710" y="1726159"/>
            <a:chExt cx="2780919" cy="646331"/>
          </a:xfrm>
          <a:noFill/>
        </p:grpSpPr>
        <p:sp>
          <p:nvSpPr>
            <p:cNvPr id="33" name="Rectangle: Rounded Corners 20">
              <a:extLst>
                <a:ext uri="{FF2B5EF4-FFF2-40B4-BE49-F238E27FC236}">
                  <a16:creationId xmlns:a16="http://schemas.microsoft.com/office/drawing/2014/main" id="{7143425E-62C4-4D61-B9DC-D7B747EF21EB}"/>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Seguridad Digital</a:t>
              </a:r>
            </a:p>
          </p:txBody>
        </p:sp>
        <p:sp>
          <p:nvSpPr>
            <p:cNvPr id="34" name="Rectangle: Rounded Corners 21">
              <a:extLst>
                <a:ext uri="{FF2B5EF4-FFF2-40B4-BE49-F238E27FC236}">
                  <a16:creationId xmlns:a16="http://schemas.microsoft.com/office/drawing/2014/main" id="{CFEA6609-6AED-4BA7-A54E-3023C39303CB}"/>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12</a:t>
              </a:r>
              <a:endParaRPr lang="en-US" sz="825" b="1" dirty="0">
                <a:solidFill>
                  <a:prstClr val="black"/>
                </a:solidFill>
                <a:latin typeface="Century Gothic" panose="020B0502020202020204" pitchFamily="34" charset="0"/>
              </a:endParaRPr>
            </a:p>
          </p:txBody>
        </p:sp>
      </p:grpSp>
      <p:grpSp>
        <p:nvGrpSpPr>
          <p:cNvPr id="35" name="Group 19">
            <a:extLst>
              <a:ext uri="{FF2B5EF4-FFF2-40B4-BE49-F238E27FC236}">
                <a16:creationId xmlns:a16="http://schemas.microsoft.com/office/drawing/2014/main" id="{D5C39EBC-D4A5-4E0E-8093-C277E3AEFD86}"/>
              </a:ext>
            </a:extLst>
          </p:cNvPr>
          <p:cNvGrpSpPr/>
          <p:nvPr/>
        </p:nvGrpSpPr>
        <p:grpSpPr>
          <a:xfrm>
            <a:off x="4562181" y="5056882"/>
            <a:ext cx="1873988" cy="337427"/>
            <a:chOff x="1855710" y="1726159"/>
            <a:chExt cx="2780919" cy="646331"/>
          </a:xfrm>
          <a:noFill/>
        </p:grpSpPr>
        <p:sp>
          <p:nvSpPr>
            <p:cNvPr id="36" name="Rectangle: Rounded Corners 20">
              <a:extLst>
                <a:ext uri="{FF2B5EF4-FFF2-40B4-BE49-F238E27FC236}">
                  <a16:creationId xmlns:a16="http://schemas.microsoft.com/office/drawing/2014/main" id="{AC4D8313-82ED-4C49-8BEA-2288FA9529AD}"/>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Gestión del Conocimiento y la Innovación</a:t>
              </a:r>
            </a:p>
          </p:txBody>
        </p:sp>
        <p:sp>
          <p:nvSpPr>
            <p:cNvPr id="37" name="Rectangle: Rounded Corners 21">
              <a:extLst>
                <a:ext uri="{FF2B5EF4-FFF2-40B4-BE49-F238E27FC236}">
                  <a16:creationId xmlns:a16="http://schemas.microsoft.com/office/drawing/2014/main" id="{1BF92790-5FAD-4ECD-B0E3-02A7D6DA56AE}"/>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14</a:t>
              </a:r>
              <a:endParaRPr lang="en-US" sz="825" b="1" dirty="0">
                <a:solidFill>
                  <a:prstClr val="black"/>
                </a:solidFill>
                <a:latin typeface="Century Gothic" panose="020B0502020202020204" pitchFamily="34" charset="0"/>
              </a:endParaRPr>
            </a:p>
          </p:txBody>
        </p:sp>
      </p:grpSp>
      <p:grpSp>
        <p:nvGrpSpPr>
          <p:cNvPr id="38" name="Group 19">
            <a:extLst>
              <a:ext uri="{FF2B5EF4-FFF2-40B4-BE49-F238E27FC236}">
                <a16:creationId xmlns:a16="http://schemas.microsoft.com/office/drawing/2014/main" id="{11E77D64-68D4-4ADB-A4F1-C70E569D019F}"/>
              </a:ext>
            </a:extLst>
          </p:cNvPr>
          <p:cNvGrpSpPr/>
          <p:nvPr/>
        </p:nvGrpSpPr>
        <p:grpSpPr>
          <a:xfrm>
            <a:off x="6563740" y="3954314"/>
            <a:ext cx="1873988" cy="337427"/>
            <a:chOff x="1855710" y="1726159"/>
            <a:chExt cx="2780919" cy="646331"/>
          </a:xfrm>
          <a:noFill/>
        </p:grpSpPr>
        <p:sp>
          <p:nvSpPr>
            <p:cNvPr id="39" name="Rectangle: Rounded Corners 20">
              <a:extLst>
                <a:ext uri="{FF2B5EF4-FFF2-40B4-BE49-F238E27FC236}">
                  <a16:creationId xmlns:a16="http://schemas.microsoft.com/office/drawing/2014/main" id="{CB4D0374-5832-45C3-944B-DCEB03504365}"/>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Seguimiento y Evaluación del Desempeño Institucional</a:t>
              </a:r>
            </a:p>
          </p:txBody>
        </p:sp>
        <p:sp>
          <p:nvSpPr>
            <p:cNvPr id="40" name="Rectangle: Rounded Corners 21">
              <a:extLst>
                <a:ext uri="{FF2B5EF4-FFF2-40B4-BE49-F238E27FC236}">
                  <a16:creationId xmlns:a16="http://schemas.microsoft.com/office/drawing/2014/main" id="{EE33143F-F8FE-40EB-B4A0-CCFFD5C24E07}"/>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16</a:t>
              </a:r>
              <a:endParaRPr lang="en-US" sz="825" b="1" dirty="0">
                <a:solidFill>
                  <a:prstClr val="black"/>
                </a:solidFill>
                <a:latin typeface="Century Gothic" panose="020B0502020202020204" pitchFamily="34" charset="0"/>
              </a:endParaRPr>
            </a:p>
          </p:txBody>
        </p:sp>
      </p:grpSp>
      <p:grpSp>
        <p:nvGrpSpPr>
          <p:cNvPr id="41" name="Group 19">
            <a:extLst>
              <a:ext uri="{FF2B5EF4-FFF2-40B4-BE49-F238E27FC236}">
                <a16:creationId xmlns:a16="http://schemas.microsoft.com/office/drawing/2014/main" id="{63068F43-22FA-4C9E-9F83-0EE41E1C969B}"/>
              </a:ext>
            </a:extLst>
          </p:cNvPr>
          <p:cNvGrpSpPr/>
          <p:nvPr/>
        </p:nvGrpSpPr>
        <p:grpSpPr>
          <a:xfrm>
            <a:off x="6571715" y="5049627"/>
            <a:ext cx="1873988" cy="337427"/>
            <a:chOff x="1855710" y="1726159"/>
            <a:chExt cx="2780919" cy="646331"/>
          </a:xfrm>
        </p:grpSpPr>
        <p:sp>
          <p:nvSpPr>
            <p:cNvPr id="42" name="Rectangle: Rounded Corners 20">
              <a:extLst>
                <a:ext uri="{FF2B5EF4-FFF2-40B4-BE49-F238E27FC236}">
                  <a16:creationId xmlns:a16="http://schemas.microsoft.com/office/drawing/2014/main" id="{84A2A101-D706-4BEC-B8D3-D050EA4CCBD9}"/>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Compras y contratación pública</a:t>
              </a:r>
            </a:p>
          </p:txBody>
        </p:sp>
        <p:sp>
          <p:nvSpPr>
            <p:cNvPr id="43" name="Rectangle: Rounded Corners 21">
              <a:extLst>
                <a:ext uri="{FF2B5EF4-FFF2-40B4-BE49-F238E27FC236}">
                  <a16:creationId xmlns:a16="http://schemas.microsoft.com/office/drawing/2014/main" id="{AAA3092C-0007-4E88-9853-D98D33BBCF8D}"/>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19</a:t>
              </a:r>
              <a:endParaRPr lang="en-US" sz="825" b="1" dirty="0">
                <a:solidFill>
                  <a:prstClr val="black"/>
                </a:solidFill>
                <a:latin typeface="Century Gothic" panose="020B0502020202020204" pitchFamily="34" charset="0"/>
              </a:endParaRPr>
            </a:p>
          </p:txBody>
        </p:sp>
      </p:grpSp>
      <p:grpSp>
        <p:nvGrpSpPr>
          <p:cNvPr id="44" name="Group 19">
            <a:extLst>
              <a:ext uri="{FF2B5EF4-FFF2-40B4-BE49-F238E27FC236}">
                <a16:creationId xmlns:a16="http://schemas.microsoft.com/office/drawing/2014/main" id="{D99ADFF9-8ACA-4B7D-BA7C-3742BFF31381}"/>
              </a:ext>
            </a:extLst>
          </p:cNvPr>
          <p:cNvGrpSpPr/>
          <p:nvPr/>
        </p:nvGrpSpPr>
        <p:grpSpPr>
          <a:xfrm>
            <a:off x="6563740" y="4317680"/>
            <a:ext cx="1873988" cy="337427"/>
            <a:chOff x="1855710" y="1726159"/>
            <a:chExt cx="2780919" cy="646331"/>
          </a:xfrm>
          <a:noFill/>
        </p:grpSpPr>
        <p:sp>
          <p:nvSpPr>
            <p:cNvPr id="45" name="Rectangle: Rounded Corners 20">
              <a:extLst>
                <a:ext uri="{FF2B5EF4-FFF2-40B4-BE49-F238E27FC236}">
                  <a16:creationId xmlns:a16="http://schemas.microsoft.com/office/drawing/2014/main" id="{F1E39B01-A1C2-4274-A5A8-79483A8D207D}"/>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Mejora Normativa</a:t>
              </a:r>
            </a:p>
          </p:txBody>
        </p:sp>
        <p:sp>
          <p:nvSpPr>
            <p:cNvPr id="46" name="Rectangle: Rounded Corners 21">
              <a:extLst>
                <a:ext uri="{FF2B5EF4-FFF2-40B4-BE49-F238E27FC236}">
                  <a16:creationId xmlns:a16="http://schemas.microsoft.com/office/drawing/2014/main" id="{94299235-9D61-476C-9237-3999DEE95A60}"/>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17</a:t>
              </a:r>
              <a:endParaRPr lang="en-US" sz="825" b="1" dirty="0">
                <a:solidFill>
                  <a:prstClr val="black"/>
                </a:solidFill>
                <a:latin typeface="Century Gothic" panose="020B0502020202020204" pitchFamily="34" charset="0"/>
              </a:endParaRPr>
            </a:p>
          </p:txBody>
        </p:sp>
      </p:grpSp>
      <p:grpSp>
        <p:nvGrpSpPr>
          <p:cNvPr id="47" name="Group 19">
            <a:extLst>
              <a:ext uri="{FF2B5EF4-FFF2-40B4-BE49-F238E27FC236}">
                <a16:creationId xmlns:a16="http://schemas.microsoft.com/office/drawing/2014/main" id="{C672F02C-11FD-4547-BB1D-6168CE59070A}"/>
              </a:ext>
            </a:extLst>
          </p:cNvPr>
          <p:cNvGrpSpPr/>
          <p:nvPr/>
        </p:nvGrpSpPr>
        <p:grpSpPr>
          <a:xfrm>
            <a:off x="6563740" y="4686261"/>
            <a:ext cx="1873988" cy="337427"/>
            <a:chOff x="1855710" y="1726159"/>
            <a:chExt cx="2780919" cy="646331"/>
          </a:xfrm>
          <a:noFill/>
        </p:grpSpPr>
        <p:sp>
          <p:nvSpPr>
            <p:cNvPr id="48" name="Rectangle: Rounded Corners 20">
              <a:extLst>
                <a:ext uri="{FF2B5EF4-FFF2-40B4-BE49-F238E27FC236}">
                  <a16:creationId xmlns:a16="http://schemas.microsoft.com/office/drawing/2014/main" id="{90C9992E-14DA-4CDE-B052-515638CB1A2B}"/>
                </a:ext>
              </a:extLst>
            </p:cNvPr>
            <p:cNvSpPr/>
            <p:nvPr/>
          </p:nvSpPr>
          <p:spPr>
            <a:xfrm>
              <a:off x="2256323" y="1726159"/>
              <a:ext cx="2380306" cy="646331"/>
            </a:xfrm>
            <a:prstGeom prst="roundRect">
              <a:avLst/>
            </a:prstGeom>
            <a:grp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Gestión de la Información Estadística</a:t>
              </a:r>
            </a:p>
          </p:txBody>
        </p:sp>
        <p:sp>
          <p:nvSpPr>
            <p:cNvPr id="49" name="Rectangle: Rounded Corners 21">
              <a:extLst>
                <a:ext uri="{FF2B5EF4-FFF2-40B4-BE49-F238E27FC236}">
                  <a16:creationId xmlns:a16="http://schemas.microsoft.com/office/drawing/2014/main" id="{C7F303CA-0FD5-45A4-9EB9-135E3AE80039}"/>
                </a:ext>
              </a:extLst>
            </p:cNvPr>
            <p:cNvSpPr/>
            <p:nvPr/>
          </p:nvSpPr>
          <p:spPr>
            <a:xfrm>
              <a:off x="1855710" y="1779114"/>
              <a:ext cx="501648" cy="593376"/>
            </a:xfrm>
            <a:prstGeom prst="roundRect">
              <a:avLst>
                <a:gd name="adj" fmla="val 50000"/>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18</a:t>
              </a:r>
              <a:endParaRPr lang="en-US" sz="825" b="1" dirty="0">
                <a:solidFill>
                  <a:prstClr val="black"/>
                </a:solidFill>
                <a:latin typeface="Century Gothic" panose="020B0502020202020204" pitchFamily="34" charset="0"/>
              </a:endParaRPr>
            </a:p>
          </p:txBody>
        </p:sp>
      </p:grpSp>
      <p:grpSp>
        <p:nvGrpSpPr>
          <p:cNvPr id="50" name="Group 19">
            <a:extLst>
              <a:ext uri="{FF2B5EF4-FFF2-40B4-BE49-F238E27FC236}">
                <a16:creationId xmlns:a16="http://schemas.microsoft.com/office/drawing/2014/main" id="{3A1E9EE6-3B74-4921-8933-0C924C60D3F0}"/>
              </a:ext>
            </a:extLst>
          </p:cNvPr>
          <p:cNvGrpSpPr/>
          <p:nvPr/>
        </p:nvGrpSpPr>
        <p:grpSpPr>
          <a:xfrm>
            <a:off x="519839" y="3950974"/>
            <a:ext cx="1873988" cy="337427"/>
            <a:chOff x="1855710" y="1726159"/>
            <a:chExt cx="2780919" cy="646331"/>
          </a:xfrm>
        </p:grpSpPr>
        <p:sp>
          <p:nvSpPr>
            <p:cNvPr id="51" name="Rectangle: Rounded Corners 20">
              <a:extLst>
                <a:ext uri="{FF2B5EF4-FFF2-40B4-BE49-F238E27FC236}">
                  <a16:creationId xmlns:a16="http://schemas.microsoft.com/office/drawing/2014/main" id="{43ABF86B-8F70-4C26-9FF9-8D733F429F5E}"/>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Planeación Institucional</a:t>
              </a:r>
            </a:p>
          </p:txBody>
        </p:sp>
        <p:sp>
          <p:nvSpPr>
            <p:cNvPr id="52" name="Rectangle: Rounded Corners 21">
              <a:extLst>
                <a:ext uri="{FF2B5EF4-FFF2-40B4-BE49-F238E27FC236}">
                  <a16:creationId xmlns:a16="http://schemas.microsoft.com/office/drawing/2014/main" id="{94E80B11-E61C-4EA9-9B0B-5CE0010E540E}"/>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1</a:t>
              </a:r>
              <a:endParaRPr lang="en-US" sz="825" b="1" dirty="0">
                <a:solidFill>
                  <a:prstClr val="black"/>
                </a:solidFill>
                <a:latin typeface="Century Gothic" panose="020B0502020202020204" pitchFamily="34" charset="0"/>
              </a:endParaRPr>
            </a:p>
          </p:txBody>
        </p:sp>
      </p:grpSp>
      <p:grpSp>
        <p:nvGrpSpPr>
          <p:cNvPr id="53" name="Group 19">
            <a:extLst>
              <a:ext uri="{FF2B5EF4-FFF2-40B4-BE49-F238E27FC236}">
                <a16:creationId xmlns:a16="http://schemas.microsoft.com/office/drawing/2014/main" id="{2BD02A19-32D6-4D11-BF10-9ABA686C823B}"/>
              </a:ext>
            </a:extLst>
          </p:cNvPr>
          <p:cNvGrpSpPr/>
          <p:nvPr/>
        </p:nvGrpSpPr>
        <p:grpSpPr>
          <a:xfrm>
            <a:off x="519839" y="4698724"/>
            <a:ext cx="1873988" cy="337427"/>
            <a:chOff x="1855710" y="1726159"/>
            <a:chExt cx="2780919" cy="646331"/>
          </a:xfrm>
        </p:grpSpPr>
        <p:sp>
          <p:nvSpPr>
            <p:cNvPr id="54" name="Rectangle: Rounded Corners 20">
              <a:extLst>
                <a:ext uri="{FF2B5EF4-FFF2-40B4-BE49-F238E27FC236}">
                  <a16:creationId xmlns:a16="http://schemas.microsoft.com/office/drawing/2014/main" id="{5166C791-F24F-43A1-A8C9-0ED87D13D791}"/>
                </a:ext>
              </a:extLst>
            </p:cNvPr>
            <p:cNvSpPr/>
            <p:nvPr/>
          </p:nvSpPr>
          <p:spPr>
            <a:xfrm>
              <a:off x="2256323" y="1726159"/>
              <a:ext cx="2380306" cy="646331"/>
            </a:xfrm>
            <a:prstGeom prst="roundRect">
              <a:avLst/>
            </a:prstGeom>
            <a:solidFill>
              <a:schemeClr val="accent4">
                <a:lumMod val="40000"/>
                <a:lumOff val="60000"/>
              </a:schemeClr>
            </a:solid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n-US" sz="825" dirty="0">
                  <a:solidFill>
                    <a:prstClr val="black"/>
                  </a:solidFill>
                  <a:latin typeface="Century Gothic" panose="020B0502020202020204" pitchFamily="34" charset="0"/>
                </a:rPr>
                <a:t>Gestión Estratégica del Talento Humano</a:t>
              </a:r>
            </a:p>
          </p:txBody>
        </p:sp>
        <p:sp>
          <p:nvSpPr>
            <p:cNvPr id="55" name="Rectangle: Rounded Corners 21">
              <a:extLst>
                <a:ext uri="{FF2B5EF4-FFF2-40B4-BE49-F238E27FC236}">
                  <a16:creationId xmlns:a16="http://schemas.microsoft.com/office/drawing/2014/main" id="{A0B25E24-BAFF-46CB-8B87-89705C59E460}"/>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3</a:t>
              </a:r>
              <a:endParaRPr lang="en-US" sz="825" b="1" dirty="0">
                <a:solidFill>
                  <a:prstClr val="black"/>
                </a:solidFill>
                <a:latin typeface="Century Gothic" panose="020B0502020202020204" pitchFamily="34" charset="0"/>
              </a:endParaRPr>
            </a:p>
          </p:txBody>
        </p:sp>
      </p:grpSp>
      <p:grpSp>
        <p:nvGrpSpPr>
          <p:cNvPr id="56" name="Group 19">
            <a:extLst>
              <a:ext uri="{FF2B5EF4-FFF2-40B4-BE49-F238E27FC236}">
                <a16:creationId xmlns:a16="http://schemas.microsoft.com/office/drawing/2014/main" id="{EC226381-DA33-4139-9FEE-C876A55C8C44}"/>
              </a:ext>
            </a:extLst>
          </p:cNvPr>
          <p:cNvGrpSpPr/>
          <p:nvPr/>
        </p:nvGrpSpPr>
        <p:grpSpPr>
          <a:xfrm>
            <a:off x="519839" y="5443350"/>
            <a:ext cx="1873988" cy="362138"/>
            <a:chOff x="1855710" y="1726159"/>
            <a:chExt cx="2780919" cy="646331"/>
          </a:xfrm>
        </p:grpSpPr>
        <p:sp>
          <p:nvSpPr>
            <p:cNvPr id="57" name="Rectangle: Rounded Corners 20">
              <a:extLst>
                <a:ext uri="{FF2B5EF4-FFF2-40B4-BE49-F238E27FC236}">
                  <a16:creationId xmlns:a16="http://schemas.microsoft.com/office/drawing/2014/main" id="{B027AA0A-F357-4DCB-8B94-BCD9610158D3}"/>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ES" sz="825" dirty="0">
                  <a:solidFill>
                    <a:prstClr val="black"/>
                  </a:solidFill>
                  <a:latin typeface="Century Gothic" panose="020B0502020202020204" pitchFamily="34" charset="0"/>
                </a:rPr>
                <a:t>Transparencia, acceso a la información pública y lucha contra la corrupción</a:t>
              </a:r>
              <a:endParaRPr lang="en-US" sz="825" dirty="0">
                <a:solidFill>
                  <a:prstClr val="black"/>
                </a:solidFill>
                <a:latin typeface="Century Gothic" panose="020B0502020202020204" pitchFamily="34" charset="0"/>
              </a:endParaRPr>
            </a:p>
          </p:txBody>
        </p:sp>
        <p:sp>
          <p:nvSpPr>
            <p:cNvPr id="58" name="Rectangle: Rounded Corners 21">
              <a:extLst>
                <a:ext uri="{FF2B5EF4-FFF2-40B4-BE49-F238E27FC236}">
                  <a16:creationId xmlns:a16="http://schemas.microsoft.com/office/drawing/2014/main" id="{A0A5317F-64A0-4CA5-9057-BA8DAB7E4E0D}"/>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5</a:t>
              </a:r>
              <a:endParaRPr lang="en-US" sz="825" b="1" dirty="0">
                <a:solidFill>
                  <a:prstClr val="black"/>
                </a:solidFill>
                <a:latin typeface="Century Gothic" panose="020B0502020202020204" pitchFamily="34" charset="0"/>
              </a:endParaRPr>
            </a:p>
          </p:txBody>
        </p:sp>
      </p:grpSp>
      <p:grpSp>
        <p:nvGrpSpPr>
          <p:cNvPr id="59" name="Group 19">
            <a:extLst>
              <a:ext uri="{FF2B5EF4-FFF2-40B4-BE49-F238E27FC236}">
                <a16:creationId xmlns:a16="http://schemas.microsoft.com/office/drawing/2014/main" id="{FBA55867-52F7-44BC-88D8-8187CD84CD58}"/>
              </a:ext>
            </a:extLst>
          </p:cNvPr>
          <p:cNvGrpSpPr/>
          <p:nvPr/>
        </p:nvGrpSpPr>
        <p:grpSpPr>
          <a:xfrm>
            <a:off x="519839" y="4327783"/>
            <a:ext cx="1873988" cy="337427"/>
            <a:chOff x="1855710" y="1726159"/>
            <a:chExt cx="2780919" cy="646331"/>
          </a:xfrm>
        </p:grpSpPr>
        <p:sp>
          <p:nvSpPr>
            <p:cNvPr id="60" name="Rectangle: Rounded Corners 20">
              <a:extLst>
                <a:ext uri="{FF2B5EF4-FFF2-40B4-BE49-F238E27FC236}">
                  <a16:creationId xmlns:a16="http://schemas.microsoft.com/office/drawing/2014/main" id="{EF152B65-4192-4258-A76C-D455BC493D4E}"/>
                </a:ext>
              </a:extLst>
            </p:cNvPr>
            <p:cNvSpPr/>
            <p:nvPr/>
          </p:nvSpPr>
          <p:spPr>
            <a:xfrm>
              <a:off x="2256323" y="1726159"/>
              <a:ext cx="2380306" cy="646331"/>
            </a:xfrm>
            <a:prstGeom prst="roundRect">
              <a:avLst/>
            </a:prstGeom>
            <a:no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ES" sz="825" dirty="0">
                  <a:solidFill>
                    <a:prstClr val="black"/>
                  </a:solidFill>
                  <a:latin typeface="Century Gothic" panose="020B0502020202020204" pitchFamily="34" charset="0"/>
                </a:rPr>
                <a:t>Gestión presupuestal y eficiencia del gasto público</a:t>
              </a:r>
              <a:endParaRPr lang="en-US" sz="825" dirty="0">
                <a:solidFill>
                  <a:prstClr val="black"/>
                </a:solidFill>
                <a:latin typeface="Century Gothic" panose="020B0502020202020204" pitchFamily="34" charset="0"/>
              </a:endParaRPr>
            </a:p>
          </p:txBody>
        </p:sp>
        <p:sp>
          <p:nvSpPr>
            <p:cNvPr id="61" name="Rectangle: Rounded Corners 21">
              <a:extLst>
                <a:ext uri="{FF2B5EF4-FFF2-40B4-BE49-F238E27FC236}">
                  <a16:creationId xmlns:a16="http://schemas.microsoft.com/office/drawing/2014/main" id="{64E54624-8ECA-4F56-B9D9-B16D7FD4A1C4}"/>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2</a:t>
              </a:r>
              <a:endParaRPr lang="en-US" sz="825" b="1" dirty="0">
                <a:solidFill>
                  <a:prstClr val="black"/>
                </a:solidFill>
                <a:latin typeface="Century Gothic" panose="020B0502020202020204" pitchFamily="34" charset="0"/>
              </a:endParaRPr>
            </a:p>
          </p:txBody>
        </p:sp>
      </p:grpSp>
      <p:grpSp>
        <p:nvGrpSpPr>
          <p:cNvPr id="62" name="Group 19">
            <a:extLst>
              <a:ext uri="{FF2B5EF4-FFF2-40B4-BE49-F238E27FC236}">
                <a16:creationId xmlns:a16="http://schemas.microsoft.com/office/drawing/2014/main" id="{68E9CF67-9996-4122-ADEC-9B89A7239FA4}"/>
              </a:ext>
            </a:extLst>
          </p:cNvPr>
          <p:cNvGrpSpPr/>
          <p:nvPr/>
        </p:nvGrpSpPr>
        <p:grpSpPr>
          <a:xfrm>
            <a:off x="519839" y="5075532"/>
            <a:ext cx="1873988" cy="337427"/>
            <a:chOff x="1855710" y="1726159"/>
            <a:chExt cx="2780919" cy="646331"/>
          </a:xfrm>
        </p:grpSpPr>
        <p:sp>
          <p:nvSpPr>
            <p:cNvPr id="63" name="Rectangle: Rounded Corners 20">
              <a:extLst>
                <a:ext uri="{FF2B5EF4-FFF2-40B4-BE49-F238E27FC236}">
                  <a16:creationId xmlns:a16="http://schemas.microsoft.com/office/drawing/2014/main" id="{1BA217FA-0CFF-4216-9AF7-6068E81CC03B}"/>
                </a:ext>
              </a:extLst>
            </p:cNvPr>
            <p:cNvSpPr/>
            <p:nvPr/>
          </p:nvSpPr>
          <p:spPr>
            <a:xfrm>
              <a:off x="2256323" y="1726159"/>
              <a:ext cx="2380306" cy="646331"/>
            </a:xfrm>
            <a:prstGeom prst="roundRect">
              <a:avLst/>
            </a:prstGeom>
            <a:solidFill>
              <a:schemeClr val="accent4">
                <a:lumMod val="40000"/>
                <a:lumOff val="60000"/>
              </a:schemeClr>
            </a:solidFill>
            <a:ln w="158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34290" rIns="34290" bIns="171450" rtlCol="0" anchor="ctr"/>
            <a:lstStyle/>
            <a:p>
              <a:pPr algn="ctr" defTabSz="685800">
                <a:defRPr/>
              </a:pPr>
              <a:endParaRPr lang="en-US" sz="825" dirty="0">
                <a:solidFill>
                  <a:prstClr val="black"/>
                </a:solidFill>
                <a:latin typeface="Century Gothic" panose="020B0502020202020204" pitchFamily="34" charset="0"/>
              </a:endParaRPr>
            </a:p>
            <a:p>
              <a:pPr algn="ctr" defTabSz="685800">
                <a:defRPr/>
              </a:pPr>
              <a:r>
                <a:rPr lang="es-CO" sz="825" dirty="0">
                  <a:solidFill>
                    <a:prstClr val="black"/>
                  </a:solidFill>
                  <a:latin typeface="Century Gothic" panose="020B0502020202020204" pitchFamily="34" charset="0"/>
                </a:rPr>
                <a:t>Integridad</a:t>
              </a:r>
            </a:p>
          </p:txBody>
        </p:sp>
        <p:sp>
          <p:nvSpPr>
            <p:cNvPr id="64" name="Rectangle: Rounded Corners 21">
              <a:extLst>
                <a:ext uri="{FF2B5EF4-FFF2-40B4-BE49-F238E27FC236}">
                  <a16:creationId xmlns:a16="http://schemas.microsoft.com/office/drawing/2014/main" id="{254327F4-BC26-4F15-8091-0F7276857C68}"/>
                </a:ext>
              </a:extLst>
            </p:cNvPr>
            <p:cNvSpPr/>
            <p:nvPr/>
          </p:nvSpPr>
          <p:spPr>
            <a:xfrm>
              <a:off x="1855710" y="1779114"/>
              <a:ext cx="501648" cy="593376"/>
            </a:xfrm>
            <a:prstGeom prst="roundRect">
              <a:avLst>
                <a:gd name="adj" fmla="val 50000"/>
              </a:avLst>
            </a:prstGeom>
            <a:solidFill>
              <a:srgbClr val="E6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90" tIns="68580" rIns="34290" bIns="68580" rtlCol="0" anchor="ctr"/>
            <a:lstStyle/>
            <a:p>
              <a:pPr algn="ctr" defTabSz="685800">
                <a:defRPr/>
              </a:pPr>
              <a:r>
                <a:rPr lang="es-ES" sz="825" b="1" dirty="0">
                  <a:solidFill>
                    <a:prstClr val="black"/>
                  </a:solidFill>
                  <a:latin typeface="Century Gothic" panose="020B0502020202020204" pitchFamily="34" charset="0"/>
                </a:rPr>
                <a:t>4</a:t>
              </a:r>
              <a:endParaRPr lang="en-US" sz="825" b="1" dirty="0">
                <a:solidFill>
                  <a:prstClr val="black"/>
                </a:solidFill>
                <a:latin typeface="Century Gothic" panose="020B0502020202020204" pitchFamily="34" charset="0"/>
              </a:endParaRPr>
            </a:p>
          </p:txBody>
        </p:sp>
      </p:grpSp>
      <p:cxnSp>
        <p:nvCxnSpPr>
          <p:cNvPr id="65" name="Conector recto 64">
            <a:extLst>
              <a:ext uri="{FF2B5EF4-FFF2-40B4-BE49-F238E27FC236}">
                <a16:creationId xmlns:a16="http://schemas.microsoft.com/office/drawing/2014/main" id="{3BF072B2-9398-4674-AEA3-7E43BBB1BF3A}"/>
              </a:ext>
            </a:extLst>
          </p:cNvPr>
          <p:cNvCxnSpPr/>
          <p:nvPr/>
        </p:nvCxnSpPr>
        <p:spPr>
          <a:xfrm>
            <a:off x="61307" y="3861001"/>
            <a:ext cx="9021387" cy="24938"/>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Imagen 21">
            <a:extLst>
              <a:ext uri="{FF2B5EF4-FFF2-40B4-BE49-F238E27FC236}">
                <a16:creationId xmlns:a16="http://schemas.microsoft.com/office/drawing/2014/main" id="{12F43D26-63EA-4822-B27C-F898AEFB8D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900" y="1569785"/>
            <a:ext cx="3859187" cy="214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Conector recto 29">
            <a:extLst>
              <a:ext uri="{FF2B5EF4-FFF2-40B4-BE49-F238E27FC236}">
                <a16:creationId xmlns:a16="http://schemas.microsoft.com/office/drawing/2014/main" id="{8DDA2F6A-EBD6-42D8-9725-B39C08DF5123}"/>
              </a:ext>
            </a:extLst>
          </p:cNvPr>
          <p:cNvCxnSpPr>
            <a:cxnSpLocks/>
          </p:cNvCxnSpPr>
          <p:nvPr/>
        </p:nvCxnSpPr>
        <p:spPr bwMode="auto">
          <a:xfrm flipV="1">
            <a:off x="2464095" y="2237987"/>
            <a:ext cx="2055061" cy="403345"/>
          </a:xfrm>
          <a:prstGeom prst="line">
            <a:avLst/>
          </a:prstGeom>
          <a:noFill/>
          <a:ln w="22225" algn="ctr">
            <a:solidFill>
              <a:srgbClr val="4A7EBB"/>
            </a:solidFill>
            <a:prstDash val="dashDot"/>
            <a:round/>
            <a:headEnd/>
            <a:tailEnd type="triangle" w="med" len="med"/>
          </a:ln>
          <a:extLst>
            <a:ext uri="{909E8E84-426E-40DD-AFC4-6F175D3DCCD1}">
              <a14:hiddenFill xmlns:a14="http://schemas.microsoft.com/office/drawing/2010/main">
                <a:noFill/>
              </a14:hiddenFill>
            </a:ext>
          </a:extLst>
        </p:spPr>
      </p:cxnSp>
      <p:grpSp>
        <p:nvGrpSpPr>
          <p:cNvPr id="68" name="Grupo 67">
            <a:extLst>
              <a:ext uri="{FF2B5EF4-FFF2-40B4-BE49-F238E27FC236}">
                <a16:creationId xmlns:a16="http://schemas.microsoft.com/office/drawing/2014/main" id="{97714FCC-131F-4D8E-BD0B-25893A9F610C}"/>
              </a:ext>
            </a:extLst>
          </p:cNvPr>
          <p:cNvGrpSpPr/>
          <p:nvPr/>
        </p:nvGrpSpPr>
        <p:grpSpPr>
          <a:xfrm>
            <a:off x="4519156" y="1849989"/>
            <a:ext cx="973091" cy="607176"/>
            <a:chOff x="5419615" y="2789499"/>
            <a:chExt cx="1297454" cy="809568"/>
          </a:xfrm>
        </p:grpSpPr>
        <p:sp>
          <p:nvSpPr>
            <p:cNvPr id="69" name="TextBox 17">
              <a:extLst>
                <a:ext uri="{FF2B5EF4-FFF2-40B4-BE49-F238E27FC236}">
                  <a16:creationId xmlns:a16="http://schemas.microsoft.com/office/drawing/2014/main" id="{867DD307-0A58-4D7A-AB42-DEACC6FFC631}"/>
                </a:ext>
              </a:extLst>
            </p:cNvPr>
            <p:cNvSpPr txBox="1"/>
            <p:nvPr/>
          </p:nvSpPr>
          <p:spPr>
            <a:xfrm>
              <a:off x="5419615" y="3137402"/>
              <a:ext cx="1297454" cy="461665"/>
            </a:xfrm>
            <a:prstGeom prst="rect">
              <a:avLst/>
            </a:prstGeom>
            <a:noFill/>
          </p:spPr>
          <p:txBody>
            <a:bodyPr wrap="square" rtlCol="0" anchor="ctr">
              <a:spAutoFit/>
            </a:bodyPr>
            <a:lstStyle/>
            <a:p>
              <a:pPr defTabSz="685800">
                <a:defRPr/>
              </a:pPr>
              <a:r>
                <a:rPr lang="es-ES_tradnl" sz="825" b="1" kern="1400" spc="75" dirty="0">
                  <a:solidFill>
                    <a:srgbClr val="4B8C6A"/>
                  </a:solidFill>
                  <a:latin typeface="Arial Narrow"/>
                  <a:cs typeface="Arial Narrow"/>
                </a:rPr>
                <a:t>Talento</a:t>
              </a:r>
              <a:r>
                <a:rPr lang="en-US" sz="825" b="1" kern="1400" spc="75" dirty="0">
                  <a:solidFill>
                    <a:srgbClr val="4B8C6A"/>
                  </a:solidFill>
                  <a:latin typeface="Arial Narrow"/>
                  <a:cs typeface="Arial Narrow"/>
                </a:rPr>
                <a:t> humano</a:t>
              </a:r>
              <a:endParaRPr lang="es-ES_tradnl" sz="825" b="1" kern="1400" spc="75" dirty="0">
                <a:solidFill>
                  <a:srgbClr val="4B8C6A"/>
                </a:solidFill>
                <a:latin typeface="Arial Narrow"/>
                <a:cs typeface="Arial Narrow"/>
              </a:endParaRPr>
            </a:p>
          </p:txBody>
        </p:sp>
        <p:pic>
          <p:nvPicPr>
            <p:cNvPr id="70" name="Imagen 69">
              <a:extLst>
                <a:ext uri="{FF2B5EF4-FFF2-40B4-BE49-F238E27FC236}">
                  <a16:creationId xmlns:a16="http://schemas.microsoft.com/office/drawing/2014/main" id="{0766F92A-ABFD-46D4-9656-6DAF02E0A4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934" t="40662" r="47138" b="51577"/>
            <a:stretch/>
          </p:blipFill>
          <p:spPr>
            <a:xfrm>
              <a:off x="5602148" y="2789499"/>
              <a:ext cx="844952" cy="532435"/>
            </a:xfrm>
            <a:prstGeom prst="rect">
              <a:avLst/>
            </a:prstGeom>
          </p:spPr>
        </p:pic>
      </p:grpSp>
      <p:pic>
        <p:nvPicPr>
          <p:cNvPr id="71" name="Imagen 68" descr="banco_iconos_FP-14.png">
            <a:extLst>
              <a:ext uri="{FF2B5EF4-FFF2-40B4-BE49-F238E27FC236}">
                <a16:creationId xmlns:a16="http://schemas.microsoft.com/office/drawing/2014/main" id="{8D9800A5-55AA-41E4-A964-0B78C8750E87}"/>
              </a:ext>
            </a:extLst>
          </p:cNvPr>
          <p:cNvPicPr>
            <a:picLocks noChangeAspect="1"/>
          </p:cNvPicPr>
          <p:nvPr/>
        </p:nvPicPr>
        <p:blipFill>
          <a:blip r:embed="rId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5576403" y="1736380"/>
            <a:ext cx="278670" cy="278669"/>
          </a:xfrm>
          <a:prstGeom prst="rect">
            <a:avLst/>
          </a:prstGeom>
        </p:spPr>
      </p:pic>
      <p:sp>
        <p:nvSpPr>
          <p:cNvPr id="72" name="Google Shape;622;p46">
            <a:extLst>
              <a:ext uri="{FF2B5EF4-FFF2-40B4-BE49-F238E27FC236}">
                <a16:creationId xmlns:a16="http://schemas.microsoft.com/office/drawing/2014/main" id="{971226E6-B440-484D-968C-9A36CFC51411}"/>
              </a:ext>
            </a:extLst>
          </p:cNvPr>
          <p:cNvSpPr txBox="1">
            <a:spLocks/>
          </p:cNvSpPr>
          <p:nvPr/>
        </p:nvSpPr>
        <p:spPr>
          <a:xfrm>
            <a:off x="1140974" y="944161"/>
            <a:ext cx="6502716" cy="380873"/>
          </a:xfrm>
          <a:prstGeom prst="rect">
            <a:avLst/>
          </a:prstGeom>
          <a:noFill/>
        </p:spPr>
        <p:txBody>
          <a:bodyPr wrap="square" rtlCol="0" anchor="ctr">
            <a:spAutoFit/>
          </a:bodyPr>
          <a:lstStyle>
            <a:defPPr>
              <a:defRPr lang="es-CO"/>
            </a:defPPr>
            <a:lvl1pPr algn="ctr" defTabSz="914377">
              <a:defRPr sz="2500" b="1" kern="1400" spc="100">
                <a:solidFill>
                  <a:prstClr val="white">
                    <a:lumMod val="50000"/>
                  </a:prstClr>
                </a:solidFill>
                <a:latin typeface="Helvetica" panose="020B0604020202020204" pitchFamily="34" charset="0"/>
                <a:cs typeface="Helvetica" panose="020B0604020202020204" pitchFamily="34" charset="0"/>
              </a:defRPr>
            </a:lvl1pPr>
          </a:lstStyle>
          <a:p>
            <a:pPr defTabSz="685783">
              <a:defRPr/>
            </a:pPr>
            <a:r>
              <a:rPr lang="es-MX" sz="1875" spc="75" dirty="0">
                <a:sym typeface="Inter-Regular"/>
              </a:rPr>
              <a:t>Articulación Políticas Gestión y </a:t>
            </a:r>
            <a:r>
              <a:rPr lang="es-CO" sz="1875" spc="75" dirty="0">
                <a:sym typeface="Inter-Regular"/>
              </a:rPr>
              <a:t>Desempeño</a:t>
            </a:r>
            <a:r>
              <a:rPr lang="es-MX" sz="1875" spc="75" dirty="0">
                <a:sym typeface="Inter-Regular"/>
              </a:rPr>
              <a:t> MIPG</a:t>
            </a:r>
          </a:p>
        </p:txBody>
      </p:sp>
      <p:sp>
        <p:nvSpPr>
          <p:cNvPr id="73" name="CuadroTexto 72">
            <a:extLst>
              <a:ext uri="{FF2B5EF4-FFF2-40B4-BE49-F238E27FC236}">
                <a16:creationId xmlns:a16="http://schemas.microsoft.com/office/drawing/2014/main" id="{4F71FE4E-9E0C-4699-BAC7-168824AD8E80}"/>
              </a:ext>
            </a:extLst>
          </p:cNvPr>
          <p:cNvSpPr txBox="1"/>
          <p:nvPr/>
        </p:nvSpPr>
        <p:spPr>
          <a:xfrm>
            <a:off x="5839456" y="1683026"/>
            <a:ext cx="3136637" cy="1592744"/>
          </a:xfrm>
          <a:prstGeom prst="rect">
            <a:avLst/>
          </a:prstGeom>
          <a:noFill/>
        </p:spPr>
        <p:txBody>
          <a:bodyPr wrap="square" rtlCol="0">
            <a:spAutoFit/>
          </a:bodyPr>
          <a:lstStyle/>
          <a:p>
            <a:pPr algn="just" defTabSz="685800">
              <a:defRPr/>
            </a:pPr>
            <a:r>
              <a:rPr lang="es-CO" sz="1350" b="1" dirty="0">
                <a:solidFill>
                  <a:srgbClr val="FFC000">
                    <a:lumMod val="75000"/>
                  </a:srgbClr>
                </a:solidFill>
                <a:latin typeface="Arial Narrow" panose="020B0606020202030204" pitchFamily="34" charset="0"/>
              </a:rPr>
              <a:t>Propósito: </a:t>
            </a:r>
            <a:r>
              <a:rPr lang="es-MX" sz="1050" dirty="0">
                <a:solidFill>
                  <a:prstClr val="black"/>
                </a:solidFill>
                <a:latin typeface="Arial Narrow" panose="020B0606020202030204" pitchFamily="34" charset="0"/>
              </a:rPr>
              <a:t>Ofrecerle a la entidad pública las herramientas para gestionar adecuadamente su talento humano a través del ciclo de vida del servidor público (ingreso, desarrollo y retiro), de acuerdo con las prioridades estratégicas de la entidad, las normas que les rigen en materia de personal, y la garantía del derecho fundamental al diálogo social; promoviendo siempre la integridad en el ejercicio de las funciones y competencias de los servidores públicos.</a:t>
            </a:r>
            <a:endParaRPr lang="es-CO" sz="1050" dirty="0">
              <a:solidFill>
                <a:prstClr val="black"/>
              </a:solidFill>
              <a:latin typeface="Arial Narrow" panose="020B0606020202030204" pitchFamily="34" charset="0"/>
            </a:endParaRPr>
          </a:p>
        </p:txBody>
      </p:sp>
      <p:pic>
        <p:nvPicPr>
          <p:cNvPr id="74" name="Imagen 73">
            <a:extLst>
              <a:ext uri="{FF2B5EF4-FFF2-40B4-BE49-F238E27FC236}">
                <a16:creationId xmlns:a16="http://schemas.microsoft.com/office/drawing/2014/main" id="{6638B661-AB69-4C75-876A-0E68EA242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0023" y="3229132"/>
            <a:ext cx="1074904" cy="453014"/>
          </a:xfrm>
          <a:prstGeom prst="rect">
            <a:avLst/>
          </a:prstGeom>
        </p:spPr>
      </p:pic>
      <p:pic>
        <p:nvPicPr>
          <p:cNvPr id="75" name="Imagen 68" descr="banco_iconos_FP-14.png">
            <a:extLst>
              <a:ext uri="{FF2B5EF4-FFF2-40B4-BE49-F238E27FC236}">
                <a16:creationId xmlns:a16="http://schemas.microsoft.com/office/drawing/2014/main" id="{EDA2E726-62EC-462B-8C4E-B52A7A916270}"/>
              </a:ext>
            </a:extLst>
          </p:cNvPr>
          <p:cNvPicPr>
            <a:picLocks noChangeAspect="1"/>
          </p:cNvPicPr>
          <p:nvPr/>
        </p:nvPicPr>
        <p:blipFill>
          <a:blip r:embed="rId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5560786" y="3368678"/>
            <a:ext cx="278670" cy="278669"/>
          </a:xfrm>
          <a:prstGeom prst="rect">
            <a:avLst/>
          </a:prstGeom>
        </p:spPr>
      </p:pic>
      <p:sp>
        <p:nvSpPr>
          <p:cNvPr id="76" name="Rectángulo 75">
            <a:extLst>
              <a:ext uri="{FF2B5EF4-FFF2-40B4-BE49-F238E27FC236}">
                <a16:creationId xmlns:a16="http://schemas.microsoft.com/office/drawing/2014/main" id="{518B4A56-4B44-4973-938F-077D2C66FC95}"/>
              </a:ext>
            </a:extLst>
          </p:cNvPr>
          <p:cNvSpPr/>
          <p:nvPr/>
        </p:nvSpPr>
        <p:spPr>
          <a:xfrm>
            <a:off x="5845385" y="3233206"/>
            <a:ext cx="768376" cy="507831"/>
          </a:xfrm>
          <a:prstGeom prst="rect">
            <a:avLst/>
          </a:prstGeom>
        </p:spPr>
        <p:txBody>
          <a:bodyPr wrap="square">
            <a:spAutoFit/>
          </a:bodyPr>
          <a:lstStyle/>
          <a:p>
            <a:pPr defTabSz="685800">
              <a:defRPr/>
            </a:pPr>
            <a:r>
              <a:rPr lang="es-CO" sz="1350" b="1" dirty="0">
                <a:solidFill>
                  <a:srgbClr val="FFC000">
                    <a:lumMod val="75000"/>
                  </a:srgbClr>
                </a:solidFill>
                <a:latin typeface="Arial Narrow" panose="020B0606020202030204" pitchFamily="34" charset="0"/>
              </a:rPr>
              <a:t>Líder de Política:</a:t>
            </a:r>
            <a:endParaRPr lang="es-CO" sz="1350" dirty="0">
              <a:solidFill>
                <a:prstClr val="black"/>
              </a:solidFill>
              <a:latin typeface="Calibri" panose="020F0502020204030204"/>
            </a:endParaRPr>
          </a:p>
        </p:txBody>
      </p:sp>
    </p:spTree>
    <p:extLst>
      <p:ext uri="{BB962C8B-B14F-4D97-AF65-F5344CB8AC3E}">
        <p14:creationId xmlns:p14="http://schemas.microsoft.com/office/powerpoint/2010/main" val="309647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2" name="Imagen 1">
            <a:extLst>
              <a:ext uri="{FF2B5EF4-FFF2-40B4-BE49-F238E27FC236}">
                <a16:creationId xmlns:a16="http://schemas.microsoft.com/office/drawing/2014/main" id="{EA89F725-9C8C-4FB0-96C4-111E6D9C1229}"/>
              </a:ext>
            </a:extLst>
          </p:cNvPr>
          <p:cNvPicPr>
            <a:picLocks noChangeAspect="1"/>
          </p:cNvPicPr>
          <p:nvPr/>
        </p:nvPicPr>
        <p:blipFill>
          <a:blip r:embed="rId7"/>
          <a:stretch>
            <a:fillRect/>
          </a:stretch>
        </p:blipFill>
        <p:spPr>
          <a:xfrm>
            <a:off x="0" y="637938"/>
            <a:ext cx="9127003" cy="5485460"/>
          </a:xfrm>
          <a:prstGeom prst="rect">
            <a:avLst/>
          </a:prstGeom>
        </p:spPr>
      </p:pic>
    </p:spTree>
    <p:extLst>
      <p:ext uri="{BB962C8B-B14F-4D97-AF65-F5344CB8AC3E}">
        <p14:creationId xmlns:p14="http://schemas.microsoft.com/office/powerpoint/2010/main" val="98244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2" name="Imagen 1">
            <a:extLst>
              <a:ext uri="{FF2B5EF4-FFF2-40B4-BE49-F238E27FC236}">
                <a16:creationId xmlns:a16="http://schemas.microsoft.com/office/drawing/2014/main" id="{5E9174D8-AC66-4A65-A09A-2AF46913A001}"/>
              </a:ext>
            </a:extLst>
          </p:cNvPr>
          <p:cNvPicPr>
            <a:picLocks noChangeAspect="1"/>
          </p:cNvPicPr>
          <p:nvPr/>
        </p:nvPicPr>
        <p:blipFill>
          <a:blip r:embed="rId7"/>
          <a:stretch>
            <a:fillRect/>
          </a:stretch>
        </p:blipFill>
        <p:spPr>
          <a:xfrm>
            <a:off x="58739" y="605513"/>
            <a:ext cx="9003068" cy="5661723"/>
          </a:xfrm>
          <a:prstGeom prst="rect">
            <a:avLst/>
          </a:prstGeom>
        </p:spPr>
      </p:pic>
    </p:spTree>
    <p:extLst>
      <p:ext uri="{BB962C8B-B14F-4D97-AF65-F5344CB8AC3E}">
        <p14:creationId xmlns:p14="http://schemas.microsoft.com/office/powerpoint/2010/main" val="1408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9773"/>
            <a:ext cx="9144000" cy="6905134"/>
          </a:xfrm>
          <a:prstGeom prst="round2DiagRect">
            <a:avLst>
              <a:gd name="adj1" fmla="val 16667"/>
              <a:gd name="adj2" fmla="val 2020"/>
            </a:avLst>
          </a:prstGeom>
          <a:solidFill>
            <a:schemeClr val="tx2">
              <a:lumMod val="60000"/>
              <a:lumOff val="4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76987" y="14798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227047"/>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769943" y="234534"/>
            <a:ext cx="2196836" cy="479948"/>
          </a:xfrm>
          <a:prstGeom prst="rect">
            <a:avLst/>
          </a:prstGeom>
        </p:spPr>
      </p:pic>
      <p:pic>
        <p:nvPicPr>
          <p:cNvPr id="2" name="Imagen 1">
            <a:extLst>
              <a:ext uri="{FF2B5EF4-FFF2-40B4-BE49-F238E27FC236}">
                <a16:creationId xmlns:a16="http://schemas.microsoft.com/office/drawing/2014/main" id="{950382B9-2099-4DEE-A091-04A99880B007}"/>
              </a:ext>
            </a:extLst>
          </p:cNvPr>
          <p:cNvPicPr>
            <a:picLocks noChangeAspect="1"/>
          </p:cNvPicPr>
          <p:nvPr/>
        </p:nvPicPr>
        <p:blipFill>
          <a:blip r:embed="rId7"/>
          <a:stretch>
            <a:fillRect/>
          </a:stretch>
        </p:blipFill>
        <p:spPr>
          <a:xfrm>
            <a:off x="103999" y="0"/>
            <a:ext cx="2174273" cy="2174273"/>
          </a:xfrm>
          <a:prstGeom prst="rect">
            <a:avLst/>
          </a:prstGeom>
        </p:spPr>
      </p:pic>
      <p:sp>
        <p:nvSpPr>
          <p:cNvPr id="5" name="CuadroTexto 4">
            <a:extLst>
              <a:ext uri="{FF2B5EF4-FFF2-40B4-BE49-F238E27FC236}">
                <a16:creationId xmlns:a16="http://schemas.microsoft.com/office/drawing/2014/main" id="{67058C0F-1D82-40ED-89E3-84BA3CB6C641}"/>
              </a:ext>
            </a:extLst>
          </p:cNvPr>
          <p:cNvSpPr txBox="1"/>
          <p:nvPr/>
        </p:nvSpPr>
        <p:spPr>
          <a:xfrm>
            <a:off x="2698679" y="792319"/>
            <a:ext cx="5202065" cy="369332"/>
          </a:xfrm>
          <a:prstGeom prst="rect">
            <a:avLst/>
          </a:prstGeom>
          <a:solidFill>
            <a:schemeClr val="bg1"/>
          </a:solidFill>
        </p:spPr>
        <p:txBody>
          <a:bodyPr wrap="none" rtlCol="0">
            <a:spAutoFit/>
          </a:bodyPr>
          <a:lstStyle/>
          <a:p>
            <a:r>
              <a:rPr lang="es-ES" dirty="0"/>
              <a:t>ART. 123 -  Constitución Política de Colombia</a:t>
            </a:r>
            <a:endParaRPr lang="es-CO" dirty="0"/>
          </a:p>
        </p:txBody>
      </p:sp>
      <p:sp>
        <p:nvSpPr>
          <p:cNvPr id="12" name="Rectángulo 11">
            <a:extLst>
              <a:ext uri="{FF2B5EF4-FFF2-40B4-BE49-F238E27FC236}">
                <a16:creationId xmlns:a16="http://schemas.microsoft.com/office/drawing/2014/main" id="{7C577BA1-66AC-48A9-9B7C-FF0E338D54CA}"/>
              </a:ext>
            </a:extLst>
          </p:cNvPr>
          <p:cNvSpPr/>
          <p:nvPr/>
        </p:nvSpPr>
        <p:spPr>
          <a:xfrm>
            <a:off x="2548795" y="1226256"/>
            <a:ext cx="3464429" cy="461665"/>
          </a:xfrm>
          <a:prstGeom prst="rect">
            <a:avLst/>
          </a:prstGeom>
        </p:spPr>
        <p:txBody>
          <a:bodyPr wrap="square">
            <a:spAutoFit/>
          </a:bodyPr>
          <a:lstStyle/>
          <a:p>
            <a:pPr algn="ctr"/>
            <a:r>
              <a:rPr lang="es-ES" sz="2400" b="1" dirty="0">
                <a:solidFill>
                  <a:srgbClr val="333333"/>
                </a:solidFill>
                <a:latin typeface="Work Sans"/>
              </a:rPr>
              <a:t>Son servidores públicos</a:t>
            </a:r>
            <a:endParaRPr lang="es-ES" sz="2400" b="1" i="0" dirty="0">
              <a:solidFill>
                <a:srgbClr val="333333"/>
              </a:solidFill>
              <a:effectLst/>
              <a:latin typeface="Work Sans"/>
            </a:endParaRPr>
          </a:p>
        </p:txBody>
      </p:sp>
      <p:sp>
        <p:nvSpPr>
          <p:cNvPr id="16" name="Rectángulo 15">
            <a:extLst>
              <a:ext uri="{FF2B5EF4-FFF2-40B4-BE49-F238E27FC236}">
                <a16:creationId xmlns:a16="http://schemas.microsoft.com/office/drawing/2014/main" id="{212BBE20-917F-45FF-8DDE-A8FFB90C5170}"/>
              </a:ext>
            </a:extLst>
          </p:cNvPr>
          <p:cNvSpPr/>
          <p:nvPr/>
        </p:nvSpPr>
        <p:spPr>
          <a:xfrm>
            <a:off x="58895" y="2742057"/>
            <a:ext cx="3108678" cy="4031873"/>
          </a:xfrm>
          <a:prstGeom prst="rect">
            <a:avLst/>
          </a:prstGeom>
          <a:solidFill>
            <a:schemeClr val="tx2">
              <a:lumMod val="60000"/>
              <a:lumOff val="40000"/>
            </a:schemeClr>
          </a:solidFill>
        </p:spPr>
        <p:txBody>
          <a:bodyPr wrap="square">
            <a:spAutoFit/>
          </a:bodyPr>
          <a:lstStyle/>
          <a:p>
            <a:pPr lvl="0" algn="just" defTabSz="914400" eaLnBrk="0" fontAlgn="base" hangingPunct="0">
              <a:spcBef>
                <a:spcPct val="0"/>
              </a:spcBef>
              <a:spcAft>
                <a:spcPct val="0"/>
              </a:spcAft>
              <a:buFontTx/>
              <a:buChar char="•"/>
            </a:pPr>
            <a:r>
              <a:rPr lang="es-CO" altLang="es-CO" sz="1600" b="1" dirty="0">
                <a:solidFill>
                  <a:schemeClr val="bg1"/>
                </a:solidFill>
                <a:latin typeface="Google Sans"/>
              </a:rPr>
              <a:t>Miembros de corporaciones públicas:</a:t>
            </a:r>
            <a:r>
              <a:rPr lang="es-CO" altLang="es-CO" sz="1600" dirty="0">
                <a:solidFill>
                  <a:schemeClr val="bg1"/>
                </a:solidFill>
                <a:latin typeface="Google Sans"/>
              </a:rPr>
              <a:t> </a:t>
            </a:r>
          </a:p>
          <a:p>
            <a:pPr lvl="0" algn="just" defTabSz="914400" eaLnBrk="0" fontAlgn="base" hangingPunct="0">
              <a:spcBef>
                <a:spcPct val="0"/>
              </a:spcBef>
              <a:spcAft>
                <a:spcPct val="0"/>
              </a:spcAft>
            </a:pPr>
            <a:r>
              <a:rPr lang="es-ES" sz="1600" dirty="0">
                <a:solidFill>
                  <a:srgbClr val="001D35"/>
                </a:solidFill>
                <a:latin typeface="Google Sans"/>
              </a:rPr>
              <a:t>Elegidos popularmente que forman parte de cuerpos colegiados como el Congreso de la República (senadores y representantes a la Cámara), las Asambleas Departamentales (diputados), los Concejos Municipales o Distritales (concejales) y las Juntas Administradoras Locales. Su función principal es ejercer sus labores al servicio del Estado y la comunidad, siguiendo la Constitución, la ley y el reglamento. </a:t>
            </a:r>
            <a:endParaRPr lang="es-CO" altLang="es-CO" sz="1600" dirty="0">
              <a:solidFill>
                <a:srgbClr val="001D35"/>
              </a:solidFill>
              <a:latin typeface="Google Sans"/>
            </a:endParaRPr>
          </a:p>
        </p:txBody>
      </p:sp>
      <p:sp>
        <p:nvSpPr>
          <p:cNvPr id="17" name="Rectángulo 16">
            <a:extLst>
              <a:ext uri="{FF2B5EF4-FFF2-40B4-BE49-F238E27FC236}">
                <a16:creationId xmlns:a16="http://schemas.microsoft.com/office/drawing/2014/main" id="{C4AA7B7A-0651-4553-8D93-65746D43C5FF}"/>
              </a:ext>
            </a:extLst>
          </p:cNvPr>
          <p:cNvSpPr/>
          <p:nvPr/>
        </p:nvSpPr>
        <p:spPr>
          <a:xfrm>
            <a:off x="6231627" y="1499163"/>
            <a:ext cx="2912373" cy="2800767"/>
          </a:xfrm>
          <a:prstGeom prst="rect">
            <a:avLst/>
          </a:prstGeom>
          <a:solidFill>
            <a:schemeClr val="tx2">
              <a:lumMod val="20000"/>
              <a:lumOff val="80000"/>
            </a:schemeClr>
          </a:solidFill>
        </p:spPr>
        <p:txBody>
          <a:bodyPr wrap="square">
            <a:spAutoFit/>
          </a:bodyPr>
          <a:lstStyle/>
          <a:p>
            <a:pPr lvl="0" algn="just" defTabSz="914400" eaLnBrk="0" fontAlgn="base" hangingPunct="0">
              <a:spcBef>
                <a:spcPct val="0"/>
              </a:spcBef>
              <a:spcAft>
                <a:spcPct val="0"/>
              </a:spcAft>
              <a:buFontTx/>
              <a:buChar char="•"/>
            </a:pPr>
            <a:r>
              <a:rPr lang="es-CO" altLang="es-CO" sz="1600" b="1" dirty="0">
                <a:solidFill>
                  <a:srgbClr val="001D35"/>
                </a:solidFill>
                <a:latin typeface="Google Sans"/>
              </a:rPr>
              <a:t>Empleados públicos:</a:t>
            </a:r>
            <a:r>
              <a:rPr lang="es-CO" altLang="es-CO" sz="1600" dirty="0">
                <a:solidFill>
                  <a:srgbClr val="001D35"/>
                </a:solidFill>
                <a:latin typeface="Google Sans"/>
              </a:rPr>
              <a:t> </a:t>
            </a:r>
          </a:p>
          <a:p>
            <a:pPr lvl="0" algn="just" defTabSz="914400" eaLnBrk="0" fontAlgn="base" hangingPunct="0">
              <a:spcBef>
                <a:spcPct val="0"/>
              </a:spcBef>
              <a:spcAft>
                <a:spcPct val="0"/>
              </a:spcAft>
            </a:pPr>
            <a:r>
              <a:rPr lang="es-CO" altLang="es-CO" sz="1600" dirty="0">
                <a:solidFill>
                  <a:srgbClr val="001D35"/>
                </a:solidFill>
                <a:latin typeface="Google Sans"/>
              </a:rPr>
              <a:t>Son quienes desempeñan funciones administrativas y técnicas. Su vínculo se da a través de un acto administrativo de nombramiento y posesión, y su acceso puede darse mediante concurso de méritos para la carrera administrativa o en empleos de libre nombramiento y remoción. </a:t>
            </a:r>
          </a:p>
        </p:txBody>
      </p:sp>
      <p:sp>
        <p:nvSpPr>
          <p:cNvPr id="18" name="Rectángulo 17">
            <a:extLst>
              <a:ext uri="{FF2B5EF4-FFF2-40B4-BE49-F238E27FC236}">
                <a16:creationId xmlns:a16="http://schemas.microsoft.com/office/drawing/2014/main" id="{D982D21A-08BF-4B56-88CE-BD40CD25F29D}"/>
              </a:ext>
            </a:extLst>
          </p:cNvPr>
          <p:cNvSpPr/>
          <p:nvPr/>
        </p:nvSpPr>
        <p:spPr>
          <a:xfrm>
            <a:off x="3302645" y="2407175"/>
            <a:ext cx="2853141" cy="2308324"/>
          </a:xfrm>
          <a:prstGeom prst="rect">
            <a:avLst/>
          </a:prstGeom>
          <a:solidFill>
            <a:schemeClr val="tx2">
              <a:lumMod val="40000"/>
              <a:lumOff val="60000"/>
            </a:schemeClr>
          </a:solidFill>
        </p:spPr>
        <p:txBody>
          <a:bodyPr wrap="square">
            <a:spAutoFit/>
          </a:bodyPr>
          <a:lstStyle/>
          <a:p>
            <a:pPr lvl="0" algn="just" defTabSz="914400" eaLnBrk="0" fontAlgn="base" hangingPunct="0">
              <a:spcBef>
                <a:spcPct val="0"/>
              </a:spcBef>
              <a:spcAft>
                <a:spcPct val="0"/>
              </a:spcAft>
            </a:pPr>
            <a:endParaRPr lang="es-CO" altLang="es-CO" sz="1600" dirty="0">
              <a:latin typeface="Arial" panose="020B0604020202020204" pitchFamily="34" charset="0"/>
            </a:endParaRPr>
          </a:p>
          <a:p>
            <a:pPr lvl="0" algn="just" defTabSz="914400" eaLnBrk="0" fontAlgn="base" hangingPunct="0">
              <a:spcBef>
                <a:spcPct val="0"/>
              </a:spcBef>
              <a:spcAft>
                <a:spcPct val="0"/>
              </a:spcAft>
              <a:buFontTx/>
              <a:buChar char="•"/>
            </a:pPr>
            <a:r>
              <a:rPr lang="es-CO" altLang="es-CO" sz="1600" b="1" dirty="0">
                <a:solidFill>
                  <a:srgbClr val="001D35"/>
                </a:solidFill>
                <a:latin typeface="Google Sans"/>
              </a:rPr>
              <a:t>Trabajadores oficiales:</a:t>
            </a:r>
            <a:r>
              <a:rPr lang="es-CO" altLang="es-CO" sz="1600" dirty="0">
                <a:solidFill>
                  <a:srgbClr val="001D35"/>
                </a:solidFill>
                <a:latin typeface="Google Sans"/>
              </a:rPr>
              <a:t> </a:t>
            </a:r>
          </a:p>
          <a:p>
            <a:pPr lvl="0" algn="just" defTabSz="914400" eaLnBrk="0" fontAlgn="base" hangingPunct="0">
              <a:spcBef>
                <a:spcPct val="0"/>
              </a:spcBef>
              <a:spcAft>
                <a:spcPct val="0"/>
              </a:spcAft>
            </a:pPr>
            <a:r>
              <a:rPr lang="es-CO" altLang="es-CO" sz="1600" dirty="0">
                <a:solidFill>
                  <a:srgbClr val="001D35"/>
                </a:solidFill>
                <a:latin typeface="Google Sans"/>
              </a:rPr>
              <a:t>Tienen una relación laboral y contractual. Este grupo incluye a quienes trabajan en la construcción y mantenimiento de obras públicas, así como en actividades industriales y comerciales del Estado</a:t>
            </a:r>
            <a:endParaRPr lang="es-CO" sz="1600" dirty="0"/>
          </a:p>
        </p:txBody>
      </p:sp>
    </p:spTree>
    <p:extLst>
      <p:ext uri="{BB962C8B-B14F-4D97-AF65-F5344CB8AC3E}">
        <p14:creationId xmlns:p14="http://schemas.microsoft.com/office/powerpoint/2010/main" val="17944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4237"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C1136429-6571-4FF8-9F4D-0220B42A6A38}"/>
              </a:ext>
            </a:extLst>
          </p:cNvPr>
          <p:cNvSpPr/>
          <p:nvPr/>
        </p:nvSpPr>
        <p:spPr>
          <a:xfrm>
            <a:off x="113655" y="239197"/>
            <a:ext cx="3405099" cy="1077218"/>
          </a:xfrm>
          <a:prstGeom prst="rect">
            <a:avLst/>
          </a:prstGeom>
          <a:solidFill>
            <a:schemeClr val="tx2">
              <a:lumMod val="60000"/>
              <a:lumOff val="40000"/>
            </a:schemeClr>
          </a:solidFill>
        </p:spPr>
        <p:txBody>
          <a:bodyPr wrap="none">
            <a:spAutoFit/>
          </a:bodyPr>
          <a:lstStyle/>
          <a:p>
            <a:r>
              <a:rPr lang="es-CO" altLang="es-CO" sz="1600" b="1" dirty="0">
                <a:solidFill>
                  <a:schemeClr val="bg1"/>
                </a:solidFill>
                <a:latin typeface="Google Sans"/>
              </a:rPr>
              <a:t>Miembros de corporaciones públicas:</a:t>
            </a:r>
          </a:p>
          <a:p>
            <a:endParaRPr lang="es-ES" sz="1600" b="1" dirty="0">
              <a:solidFill>
                <a:schemeClr val="bg1"/>
              </a:solidFill>
              <a:latin typeface="Google Sans"/>
            </a:endParaRPr>
          </a:p>
          <a:p>
            <a:r>
              <a:rPr lang="es-ES" sz="1600" dirty="0">
                <a:solidFill>
                  <a:schemeClr val="bg1"/>
                </a:solidFill>
                <a:latin typeface="Google Sans"/>
              </a:rPr>
              <a:t>L</a:t>
            </a:r>
            <a:r>
              <a:rPr lang="es-CO" sz="1600" dirty="0">
                <a:solidFill>
                  <a:schemeClr val="bg1"/>
                </a:solidFill>
                <a:latin typeface="Google Sans"/>
              </a:rPr>
              <a:t>as funciones vienen dadas en la CPC y</a:t>
            </a:r>
          </a:p>
          <a:p>
            <a:r>
              <a:rPr lang="es-ES" sz="1600" dirty="0">
                <a:solidFill>
                  <a:schemeClr val="bg1"/>
                </a:solidFill>
                <a:latin typeface="Google Sans"/>
              </a:rPr>
              <a:t>l</a:t>
            </a:r>
            <a:r>
              <a:rPr lang="es-CO" sz="1600" dirty="0">
                <a:solidFill>
                  <a:schemeClr val="bg1"/>
                </a:solidFill>
                <a:latin typeface="Google Sans"/>
              </a:rPr>
              <a:t>a ley</a:t>
            </a:r>
            <a:endParaRPr lang="es-CO" sz="1600" dirty="0"/>
          </a:p>
        </p:txBody>
      </p:sp>
      <p:sp>
        <p:nvSpPr>
          <p:cNvPr id="8" name="Rectángulo 7">
            <a:extLst>
              <a:ext uri="{FF2B5EF4-FFF2-40B4-BE49-F238E27FC236}">
                <a16:creationId xmlns:a16="http://schemas.microsoft.com/office/drawing/2014/main" id="{42A6187A-B447-452B-9E24-FF375E01897E}"/>
              </a:ext>
            </a:extLst>
          </p:cNvPr>
          <p:cNvSpPr/>
          <p:nvPr/>
        </p:nvSpPr>
        <p:spPr>
          <a:xfrm>
            <a:off x="1838782" y="1573519"/>
            <a:ext cx="5202963" cy="2554545"/>
          </a:xfrm>
          <a:prstGeom prst="rect">
            <a:avLst/>
          </a:prstGeom>
          <a:solidFill>
            <a:schemeClr val="tx2">
              <a:lumMod val="20000"/>
              <a:lumOff val="80000"/>
            </a:schemeClr>
          </a:solidFill>
        </p:spPr>
        <p:txBody>
          <a:bodyPr wrap="none">
            <a:spAutoFit/>
          </a:bodyPr>
          <a:lstStyle/>
          <a:p>
            <a:pPr algn="just"/>
            <a:r>
              <a:rPr lang="es-ES" altLang="es-CO" sz="1600" b="1" dirty="0">
                <a:solidFill>
                  <a:schemeClr val="bg1"/>
                </a:solidFill>
                <a:latin typeface="Google Sans"/>
              </a:rPr>
              <a:t>Trabajadores Oficiales.</a:t>
            </a:r>
          </a:p>
          <a:p>
            <a:pPr algn="just"/>
            <a:endParaRPr lang="es-ES" sz="1600" b="1" dirty="0">
              <a:solidFill>
                <a:schemeClr val="bg1"/>
              </a:solidFill>
              <a:latin typeface="Google Sans"/>
            </a:endParaRPr>
          </a:p>
          <a:p>
            <a:pPr algn="just"/>
            <a:r>
              <a:rPr lang="es-ES" sz="1600" dirty="0">
                <a:solidFill>
                  <a:schemeClr val="bg1"/>
                </a:solidFill>
                <a:latin typeface="Google Sans"/>
              </a:rPr>
              <a:t>Su relación con el Estado se basa en un  contrato laboral, </a:t>
            </a:r>
          </a:p>
          <a:p>
            <a:pPr algn="just"/>
            <a:r>
              <a:rPr lang="es-ES" sz="1600" b="1" dirty="0">
                <a:solidFill>
                  <a:schemeClr val="bg1"/>
                </a:solidFill>
                <a:latin typeface="Google Sans"/>
              </a:rPr>
              <a:t>Regulación:</a:t>
            </a:r>
            <a:r>
              <a:rPr lang="es-ES" sz="1600" dirty="0">
                <a:solidFill>
                  <a:schemeClr val="bg1"/>
                </a:solidFill>
                <a:latin typeface="Google Sans"/>
              </a:rPr>
              <a:t> </a:t>
            </a:r>
          </a:p>
          <a:p>
            <a:pPr algn="just" fontAlgn="ctr"/>
            <a:r>
              <a:rPr lang="es-ES" sz="1600" dirty="0">
                <a:solidFill>
                  <a:schemeClr val="bg1"/>
                </a:solidFill>
                <a:latin typeface="Google Sans"/>
              </a:rPr>
              <a:t>Su relación laboral se rige por las normas del contrato de</a:t>
            </a:r>
          </a:p>
          <a:p>
            <a:pPr algn="just" fontAlgn="ctr"/>
            <a:r>
              <a:rPr lang="es-ES" sz="1600" dirty="0">
                <a:solidFill>
                  <a:schemeClr val="bg1"/>
                </a:solidFill>
                <a:latin typeface="Google Sans"/>
              </a:rPr>
              <a:t>trabajo y las convenciones colectivas que puedan negociar</a:t>
            </a:r>
          </a:p>
          <a:p>
            <a:pPr algn="just" fontAlgn="ctr"/>
            <a:r>
              <a:rPr lang="es-ES" sz="1600" dirty="0">
                <a:solidFill>
                  <a:schemeClr val="bg1"/>
                </a:solidFill>
                <a:latin typeface="Google Sans"/>
              </a:rPr>
              <a:t>para mejorar sus condiciones. </a:t>
            </a:r>
          </a:p>
          <a:p>
            <a:pPr algn="just"/>
            <a:r>
              <a:rPr lang="es-ES" sz="1600" b="1" dirty="0">
                <a:solidFill>
                  <a:schemeClr val="bg1"/>
                </a:solidFill>
                <a:latin typeface="Google Sans"/>
              </a:rPr>
              <a:t>Distinción clave:</a:t>
            </a:r>
            <a:r>
              <a:rPr lang="es-ES" sz="1600" dirty="0">
                <a:solidFill>
                  <a:schemeClr val="bg1"/>
                </a:solidFill>
                <a:latin typeface="Google Sans"/>
              </a:rPr>
              <a:t> </a:t>
            </a:r>
          </a:p>
          <a:p>
            <a:pPr algn="just"/>
            <a:r>
              <a:rPr lang="es-ES" sz="1600" dirty="0">
                <a:solidFill>
                  <a:schemeClr val="bg1"/>
                </a:solidFill>
                <a:latin typeface="Google Sans"/>
              </a:rPr>
              <a:t>Su relación es contractual, mientras que la de los empleados</a:t>
            </a:r>
          </a:p>
          <a:p>
            <a:pPr algn="just"/>
            <a:r>
              <a:rPr lang="es-ES" sz="1600" dirty="0">
                <a:solidFill>
                  <a:schemeClr val="bg1"/>
                </a:solidFill>
                <a:latin typeface="Google Sans"/>
              </a:rPr>
              <a:t>públicos es legal y reglamentaria. </a:t>
            </a:r>
          </a:p>
        </p:txBody>
      </p:sp>
      <p:sp>
        <p:nvSpPr>
          <p:cNvPr id="9" name="Rectángulo 8">
            <a:extLst>
              <a:ext uri="{FF2B5EF4-FFF2-40B4-BE49-F238E27FC236}">
                <a16:creationId xmlns:a16="http://schemas.microsoft.com/office/drawing/2014/main" id="{E6682A34-CFCE-4B82-ABBC-22ED563D0BB9}"/>
              </a:ext>
            </a:extLst>
          </p:cNvPr>
          <p:cNvSpPr/>
          <p:nvPr/>
        </p:nvSpPr>
        <p:spPr>
          <a:xfrm>
            <a:off x="2600817" y="4670531"/>
            <a:ext cx="6538946" cy="2062103"/>
          </a:xfrm>
          <a:prstGeom prst="rect">
            <a:avLst/>
          </a:prstGeom>
          <a:solidFill>
            <a:schemeClr val="tx2">
              <a:lumMod val="60000"/>
              <a:lumOff val="40000"/>
            </a:schemeClr>
          </a:solidFill>
        </p:spPr>
        <p:txBody>
          <a:bodyPr wrap="square">
            <a:spAutoFit/>
          </a:bodyPr>
          <a:lstStyle/>
          <a:p>
            <a:pPr algn="just"/>
            <a:r>
              <a:rPr lang="es-CO" altLang="es-CO" sz="1600" b="1" dirty="0">
                <a:solidFill>
                  <a:schemeClr val="bg1"/>
                </a:solidFill>
                <a:latin typeface="Google Sans"/>
              </a:rPr>
              <a:t>Empleado Público:</a:t>
            </a:r>
          </a:p>
          <a:p>
            <a:pPr algn="just"/>
            <a:endParaRPr lang="es-ES" sz="1600" b="1" dirty="0">
              <a:solidFill>
                <a:schemeClr val="bg1"/>
              </a:solidFill>
              <a:latin typeface="Google Sans"/>
            </a:endParaRPr>
          </a:p>
          <a:p>
            <a:pPr algn="just"/>
            <a:r>
              <a:rPr lang="es-ES" sz="1600" dirty="0">
                <a:solidFill>
                  <a:schemeClr val="bg1"/>
                </a:solidFill>
                <a:latin typeface="Google Sans"/>
              </a:rPr>
              <a:t>Regido por normas de carácter legal y reglamentario, en lugar de un contrato de trabajo tradicional.</a:t>
            </a:r>
          </a:p>
          <a:p>
            <a:pPr algn="just"/>
            <a:endParaRPr lang="es-ES" sz="1600" dirty="0">
              <a:solidFill>
                <a:schemeClr val="bg1"/>
              </a:solidFill>
              <a:latin typeface="Google Sans"/>
            </a:endParaRPr>
          </a:p>
          <a:p>
            <a:pPr algn="just"/>
            <a:r>
              <a:rPr lang="es-ES" sz="1600" dirty="0">
                <a:solidFill>
                  <a:schemeClr val="bg1"/>
                </a:solidFill>
                <a:latin typeface="Google Sans"/>
              </a:rPr>
              <a:t>Este tipo de relación se formaliza mediante un acto de nombramiento y posesión, que implica derechos y  obligaciones específicos definidos por la ley. </a:t>
            </a:r>
            <a:endParaRPr lang="es-CO" sz="1600" dirty="0">
              <a:solidFill>
                <a:schemeClr val="bg1"/>
              </a:solidFill>
              <a:latin typeface="Google Sans"/>
            </a:endParaRPr>
          </a:p>
        </p:txBody>
      </p:sp>
    </p:spTree>
    <p:extLst>
      <p:ext uri="{BB962C8B-B14F-4D97-AF65-F5344CB8AC3E}">
        <p14:creationId xmlns:p14="http://schemas.microsoft.com/office/powerpoint/2010/main" val="336162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E03DFC6B-1E41-4DA9-B3C5-D8FA6735DA16}"/>
              </a:ext>
            </a:extLst>
          </p:cNvPr>
          <p:cNvSpPr txBox="1"/>
          <p:nvPr/>
        </p:nvSpPr>
        <p:spPr>
          <a:xfrm>
            <a:off x="244331" y="1305618"/>
            <a:ext cx="6878806" cy="461665"/>
          </a:xfrm>
          <a:prstGeom prst="rect">
            <a:avLst/>
          </a:prstGeom>
          <a:noFill/>
        </p:spPr>
        <p:txBody>
          <a:bodyPr wrap="none" rtlCol="0">
            <a:spAutoFit/>
          </a:bodyPr>
          <a:lstStyle/>
          <a:p>
            <a:r>
              <a:rPr lang="es-ES" sz="2400" b="1" dirty="0">
                <a:solidFill>
                  <a:schemeClr val="bg1"/>
                </a:solidFill>
              </a:rPr>
              <a:t>ART. 122  - Constitución Política de Colombia</a:t>
            </a:r>
            <a:endParaRPr lang="es-CO" sz="2400" b="1" dirty="0">
              <a:solidFill>
                <a:schemeClr val="bg1"/>
              </a:solidFill>
            </a:endParaRPr>
          </a:p>
        </p:txBody>
      </p:sp>
      <p:sp>
        <p:nvSpPr>
          <p:cNvPr id="5" name="Rectángulo 4">
            <a:extLst>
              <a:ext uri="{FF2B5EF4-FFF2-40B4-BE49-F238E27FC236}">
                <a16:creationId xmlns:a16="http://schemas.microsoft.com/office/drawing/2014/main" id="{8470111A-10E7-40EA-979D-2567897925B6}"/>
              </a:ext>
            </a:extLst>
          </p:cNvPr>
          <p:cNvSpPr/>
          <p:nvPr/>
        </p:nvSpPr>
        <p:spPr>
          <a:xfrm>
            <a:off x="244331" y="2009456"/>
            <a:ext cx="8509251" cy="3970318"/>
          </a:xfrm>
          <a:prstGeom prst="rect">
            <a:avLst/>
          </a:prstGeom>
          <a:solidFill>
            <a:schemeClr val="tx2">
              <a:lumMod val="20000"/>
              <a:lumOff val="80000"/>
            </a:schemeClr>
          </a:solidFill>
        </p:spPr>
        <p:txBody>
          <a:bodyPr wrap="square">
            <a:spAutoFit/>
          </a:bodyPr>
          <a:lstStyle/>
          <a:p>
            <a:pPr algn="just"/>
            <a:r>
              <a:rPr lang="es-ES" sz="3600" dirty="0">
                <a:solidFill>
                  <a:srgbClr val="333333"/>
                </a:solidFill>
                <a:latin typeface="Google Sans"/>
              </a:rPr>
              <a:t>No habrá empleo público que no tenga funciones detalladas en ley o reglamento y para proveer los de carácter remunerado se requiere que estén contemplados en la respectiva planta y previstos sus emolumentos en el presupuesto correspondiente.</a:t>
            </a:r>
            <a:endParaRPr lang="es-CO" sz="3600" dirty="0">
              <a:latin typeface="Google Sans"/>
            </a:endParaRPr>
          </a:p>
        </p:txBody>
      </p:sp>
    </p:spTree>
    <p:extLst>
      <p:ext uri="{BB962C8B-B14F-4D97-AF65-F5344CB8AC3E}">
        <p14:creationId xmlns:p14="http://schemas.microsoft.com/office/powerpoint/2010/main" val="216601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4" descr="El planeta Plutón">
            <a:extLst>
              <a:ext uri="{FF2B5EF4-FFF2-40B4-BE49-F238E27FC236}">
                <a16:creationId xmlns:a16="http://schemas.microsoft.com/office/drawing/2014/main" id="{6BCDC1AF-B2DA-45D3-BBBC-F21B94D78E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1430779"/>
            <a:ext cx="3871913" cy="3771901"/>
          </a:xfrm>
          <a:prstGeom prst="rect">
            <a:avLst/>
          </a:prstGeom>
          <a:noFill/>
          <a:extLst>
            <a:ext uri="{909E8E84-426E-40DD-AFC4-6F175D3DCCD1}">
              <a14:hiddenFill xmlns:a14="http://schemas.microsoft.com/office/drawing/2010/main">
                <a:solidFill>
                  <a:srgbClr val="FFFFFF"/>
                </a:solidFill>
              </a14:hiddenFill>
            </a:ext>
          </a:extLst>
        </p:spPr>
      </p:pic>
      <p:sp>
        <p:nvSpPr>
          <p:cNvPr id="9" name="1 CuadroTexto">
            <a:extLst>
              <a:ext uri="{FF2B5EF4-FFF2-40B4-BE49-F238E27FC236}">
                <a16:creationId xmlns:a16="http://schemas.microsoft.com/office/drawing/2014/main" id="{9A3A3486-6242-4296-AB32-46071C43A77B}"/>
              </a:ext>
            </a:extLst>
          </p:cNvPr>
          <p:cNvSpPr txBox="1"/>
          <p:nvPr/>
        </p:nvSpPr>
        <p:spPr>
          <a:xfrm>
            <a:off x="6516392" y="1696435"/>
            <a:ext cx="707245" cy="507831"/>
          </a:xfrm>
          <a:prstGeom prst="rect">
            <a:avLst/>
          </a:prstGeom>
          <a:noFill/>
        </p:spPr>
        <p:txBody>
          <a:bodyPr wrap="none" rtlCol="0">
            <a:spAutoFit/>
          </a:bodyPr>
          <a:lstStyle/>
          <a:p>
            <a:r>
              <a:rPr lang="es-CO" sz="1350" dirty="0">
                <a:solidFill>
                  <a:schemeClr val="bg1"/>
                </a:solidFill>
              </a:rPr>
              <a:t> 5, 49</a:t>
            </a:r>
          </a:p>
          <a:p>
            <a:r>
              <a:rPr lang="es-CO" sz="1350" dirty="0">
                <a:solidFill>
                  <a:schemeClr val="bg1"/>
                </a:solidFill>
              </a:rPr>
              <a:t>Plutón</a:t>
            </a:r>
          </a:p>
        </p:txBody>
      </p:sp>
    </p:spTree>
    <p:extLst>
      <p:ext uri="{BB962C8B-B14F-4D97-AF65-F5344CB8AC3E}">
        <p14:creationId xmlns:p14="http://schemas.microsoft.com/office/powerpoint/2010/main" val="40336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CuadroTexto 7">
            <a:extLst>
              <a:ext uri="{FF2B5EF4-FFF2-40B4-BE49-F238E27FC236}">
                <a16:creationId xmlns:a16="http://schemas.microsoft.com/office/drawing/2014/main" id="{A22F0943-1AAC-41B9-9CC2-A71EC8F3E2A1}"/>
              </a:ext>
            </a:extLst>
          </p:cNvPr>
          <p:cNvSpPr txBox="1"/>
          <p:nvPr/>
        </p:nvSpPr>
        <p:spPr>
          <a:xfrm>
            <a:off x="1353810" y="1171324"/>
            <a:ext cx="6436377" cy="830997"/>
          </a:xfrm>
          <a:prstGeom prst="rect">
            <a:avLst/>
          </a:prstGeom>
          <a:solidFill>
            <a:schemeClr val="accent3">
              <a:lumMod val="50000"/>
            </a:schemeClr>
          </a:solidFill>
        </p:spPr>
        <p:txBody>
          <a:bodyPr wrap="none" rtlCol="0">
            <a:spAutoFit/>
          </a:bodyPr>
          <a:lstStyle/>
          <a:p>
            <a:pPr algn="ctr"/>
            <a:r>
              <a:rPr lang="es-ES" sz="2400" b="1" dirty="0"/>
              <a:t>MANUAL DE FUNCIONES Y COMPETENCIAS</a:t>
            </a:r>
          </a:p>
          <a:p>
            <a:pPr algn="ctr"/>
            <a:r>
              <a:rPr lang="es-ES" sz="2400" b="1" dirty="0"/>
              <a:t>LABORALES</a:t>
            </a:r>
            <a:endParaRPr lang="es-CO" sz="2400" b="1" dirty="0"/>
          </a:p>
        </p:txBody>
      </p:sp>
      <p:sp>
        <p:nvSpPr>
          <p:cNvPr id="5" name="Rectángulo 4">
            <a:extLst>
              <a:ext uri="{FF2B5EF4-FFF2-40B4-BE49-F238E27FC236}">
                <a16:creationId xmlns:a16="http://schemas.microsoft.com/office/drawing/2014/main" id="{4E2DBC16-CE5D-4C0E-BCF5-87F533F04831}"/>
              </a:ext>
            </a:extLst>
          </p:cNvPr>
          <p:cNvSpPr/>
          <p:nvPr/>
        </p:nvSpPr>
        <p:spPr>
          <a:xfrm>
            <a:off x="478064" y="2686938"/>
            <a:ext cx="8187870" cy="3518848"/>
          </a:xfrm>
          <a:prstGeom prst="rect">
            <a:avLst/>
          </a:prstGeom>
        </p:spPr>
        <p:txBody>
          <a:bodyPr wrap="square">
            <a:spAutoFit/>
          </a:bodyPr>
          <a:lstStyle/>
          <a:p>
            <a:pPr algn="just">
              <a:lnSpc>
                <a:spcPct val="115000"/>
              </a:lnSpc>
              <a:spcAft>
                <a:spcPts val="800"/>
              </a:spcAft>
            </a:pPr>
            <a:r>
              <a:rPr lang="es-CO" sz="2800" spc="55" dirty="0">
                <a:solidFill>
                  <a:schemeClr val="bg1"/>
                </a:solidFill>
                <a:latin typeface="Arial" panose="020B0604020202020204" pitchFamily="34" charset="0"/>
                <a:ea typeface="Calibri" panose="020F0502020204030204" pitchFamily="34" charset="0"/>
                <a:cs typeface="Arial" panose="020B0604020202020204" pitchFamily="34" charset="0"/>
              </a:rPr>
              <a:t>I</a:t>
            </a:r>
            <a:r>
              <a:rPr lang="es-CO" sz="2800" spc="45" dirty="0">
                <a:solidFill>
                  <a:schemeClr val="bg1"/>
                </a:solidFill>
                <a:latin typeface="Arial" panose="020B0604020202020204" pitchFamily="34" charset="0"/>
                <a:ea typeface="Calibri" panose="020F0502020204030204" pitchFamily="34" charset="0"/>
                <a:cs typeface="Arial" panose="020B0604020202020204" pitchFamily="34" charset="0"/>
              </a:rPr>
              <a:t>nstrumento</a:t>
            </a:r>
            <a:r>
              <a:rPr lang="es-CO" sz="2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s-CO" sz="2800" spc="45"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s-CO" sz="2800" dirty="0">
                <a:solidFill>
                  <a:schemeClr val="bg1"/>
                </a:solidFill>
                <a:latin typeface="Arial" panose="020B0604020202020204" pitchFamily="34" charset="0"/>
                <a:ea typeface="Calibri" panose="020F0502020204030204" pitchFamily="34" charset="0"/>
                <a:cs typeface="Arial" panose="020B0604020202020204" pitchFamily="34" charset="0"/>
              </a:rPr>
              <a:t>para la </a:t>
            </a:r>
            <a:r>
              <a:rPr lang="es-CO" sz="2800" spc="45" dirty="0">
                <a:solidFill>
                  <a:schemeClr val="bg1"/>
                </a:solidFill>
                <a:latin typeface="Arial" panose="020B0604020202020204" pitchFamily="34" charset="0"/>
                <a:ea typeface="Calibri" panose="020F0502020204030204" pitchFamily="34" charset="0"/>
                <a:cs typeface="Arial" panose="020B0604020202020204" pitchFamily="34" charset="0"/>
              </a:rPr>
              <a:t>gestión </a:t>
            </a:r>
            <a:r>
              <a:rPr lang="es-CO" sz="2800" dirty="0">
                <a:solidFill>
                  <a:schemeClr val="bg1"/>
                </a:solidFill>
                <a:latin typeface="Arial" panose="020B0604020202020204" pitchFamily="34" charset="0"/>
                <a:ea typeface="Calibri" panose="020F0502020204030204" pitchFamily="34" charset="0"/>
                <a:cs typeface="Arial" panose="020B0604020202020204" pitchFamily="34" charset="0"/>
              </a:rPr>
              <a:t>del </a:t>
            </a:r>
            <a:r>
              <a:rPr lang="es-CO" sz="2800" spc="45" dirty="0">
                <a:solidFill>
                  <a:schemeClr val="bg1"/>
                </a:solidFill>
                <a:latin typeface="Arial" panose="020B0604020202020204" pitchFamily="34" charset="0"/>
                <a:ea typeface="Calibri" panose="020F0502020204030204" pitchFamily="34" charset="0"/>
                <a:cs typeface="Arial" panose="020B0604020202020204" pitchFamily="34" charset="0"/>
              </a:rPr>
              <a:t>talento humano </a:t>
            </a:r>
            <a:r>
              <a:rPr lang="es-CO" sz="2800" dirty="0">
                <a:solidFill>
                  <a:schemeClr val="bg1"/>
                </a:solidFill>
                <a:latin typeface="Arial" panose="020B0604020202020204" pitchFamily="34" charset="0"/>
                <a:ea typeface="Calibri" panose="020F0502020204030204" pitchFamily="34" charset="0"/>
                <a:cs typeface="Arial" panose="020B0604020202020204" pitchFamily="34" charset="0"/>
              </a:rPr>
              <a:t>de las </a:t>
            </a:r>
            <a:r>
              <a:rPr lang="es-CO" sz="2800" spc="45" dirty="0">
                <a:solidFill>
                  <a:schemeClr val="bg1"/>
                </a:solidFill>
                <a:latin typeface="Arial" panose="020B0604020202020204" pitchFamily="34" charset="0"/>
                <a:ea typeface="Calibri" panose="020F0502020204030204" pitchFamily="34" charset="0"/>
                <a:cs typeface="Arial" panose="020B0604020202020204" pitchFamily="34" charset="0"/>
              </a:rPr>
              <a:t>entidades </a:t>
            </a:r>
            <a:r>
              <a:rPr lang="es-CO" sz="2800" dirty="0">
                <a:solidFill>
                  <a:schemeClr val="bg1"/>
                </a:solidFill>
                <a:latin typeface="Arial" panose="020B0604020202020204" pitchFamily="34" charset="0"/>
                <a:ea typeface="Calibri" panose="020F0502020204030204" pitchFamily="34" charset="0"/>
                <a:cs typeface="Arial" panose="020B0604020202020204" pitchFamily="34" charset="0"/>
              </a:rPr>
              <a:t>públicas y se constituye como un documento formal de la entidad que contiene y describe los empleos con sus respectivas características, requisitos y funciones</a:t>
            </a:r>
            <a:r>
              <a:rPr lang="es-CO" sz="2800" dirty="0">
                <a:solidFill>
                  <a:schemeClr val="bg1"/>
                </a:solidFill>
                <a:latin typeface="Arial" panose="020B0604020202020204" pitchFamily="34" charset="0"/>
                <a:cs typeface="Arial" panose="020B0604020202020204" pitchFamily="34" charset="0"/>
              </a:rPr>
              <a:t> </a:t>
            </a:r>
            <a:r>
              <a:rPr lang="es-CO"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Es el instrumento principal para administrar la planta de empleos de una entidad u organismo</a:t>
            </a:r>
          </a:p>
        </p:txBody>
      </p:sp>
      <p:sp>
        <p:nvSpPr>
          <p:cNvPr id="9" name="CuadroTexto 8">
            <a:extLst>
              <a:ext uri="{FF2B5EF4-FFF2-40B4-BE49-F238E27FC236}">
                <a16:creationId xmlns:a16="http://schemas.microsoft.com/office/drawing/2014/main" id="{781105CB-BBB6-4B85-89A0-8836A7C8C5B1}"/>
              </a:ext>
            </a:extLst>
          </p:cNvPr>
          <p:cNvSpPr txBox="1"/>
          <p:nvPr/>
        </p:nvSpPr>
        <p:spPr>
          <a:xfrm>
            <a:off x="2691827" y="2191144"/>
            <a:ext cx="3760341" cy="523220"/>
          </a:xfrm>
          <a:prstGeom prst="rect">
            <a:avLst/>
          </a:prstGeom>
          <a:noFill/>
        </p:spPr>
        <p:txBody>
          <a:bodyPr wrap="square" rtlCol="0">
            <a:spAutoFit/>
          </a:bodyPr>
          <a:lstStyle/>
          <a:p>
            <a:pPr algn="ctr"/>
            <a:r>
              <a:rPr lang="es-ES" sz="2800" b="1" dirty="0">
                <a:solidFill>
                  <a:schemeClr val="accent3"/>
                </a:solidFill>
              </a:rPr>
              <a:t>DEFINICIÓN</a:t>
            </a:r>
            <a:endParaRPr lang="es-CO" sz="2800" b="1" dirty="0">
              <a:solidFill>
                <a:schemeClr val="accent3"/>
              </a:solidFill>
            </a:endParaRPr>
          </a:p>
        </p:txBody>
      </p:sp>
    </p:spTree>
    <p:extLst>
      <p:ext uri="{BB962C8B-B14F-4D97-AF65-F5344CB8AC3E}">
        <p14:creationId xmlns:p14="http://schemas.microsoft.com/office/powerpoint/2010/main" val="58679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2" name="Imagen 1">
            <a:extLst>
              <a:ext uri="{FF2B5EF4-FFF2-40B4-BE49-F238E27FC236}">
                <a16:creationId xmlns:a16="http://schemas.microsoft.com/office/drawing/2014/main" id="{027C98F1-93E0-4990-999B-A0F0A60D3FB1}"/>
              </a:ext>
            </a:extLst>
          </p:cNvPr>
          <p:cNvPicPr>
            <a:picLocks noChangeAspect="1"/>
          </p:cNvPicPr>
          <p:nvPr/>
        </p:nvPicPr>
        <p:blipFill rotWithShape="1">
          <a:blip r:embed="rId7"/>
          <a:srcRect l="6241" t="5471"/>
          <a:stretch/>
        </p:blipFill>
        <p:spPr>
          <a:xfrm>
            <a:off x="82945" y="1186940"/>
            <a:ext cx="2578169" cy="2691343"/>
          </a:xfrm>
          <a:prstGeom prst="rect">
            <a:avLst/>
          </a:prstGeom>
        </p:spPr>
      </p:pic>
      <p:pic>
        <p:nvPicPr>
          <p:cNvPr id="5" name="Imagen 4">
            <a:extLst>
              <a:ext uri="{FF2B5EF4-FFF2-40B4-BE49-F238E27FC236}">
                <a16:creationId xmlns:a16="http://schemas.microsoft.com/office/drawing/2014/main" id="{F25D1677-D777-447A-B17C-9ABE7F4F18AA}"/>
              </a:ext>
            </a:extLst>
          </p:cNvPr>
          <p:cNvPicPr>
            <a:picLocks noChangeAspect="1"/>
          </p:cNvPicPr>
          <p:nvPr/>
        </p:nvPicPr>
        <p:blipFill>
          <a:blip r:embed="rId8"/>
          <a:stretch>
            <a:fillRect/>
          </a:stretch>
        </p:blipFill>
        <p:spPr>
          <a:xfrm>
            <a:off x="2801211" y="1196003"/>
            <a:ext cx="2578169" cy="2673215"/>
          </a:xfrm>
          <a:prstGeom prst="rect">
            <a:avLst/>
          </a:prstGeom>
        </p:spPr>
      </p:pic>
      <p:pic>
        <p:nvPicPr>
          <p:cNvPr id="9" name="Imagen 8">
            <a:extLst>
              <a:ext uri="{FF2B5EF4-FFF2-40B4-BE49-F238E27FC236}">
                <a16:creationId xmlns:a16="http://schemas.microsoft.com/office/drawing/2014/main" id="{E5AA695D-5EB9-4E0F-ADBC-E3BC864384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0663" y="4058243"/>
            <a:ext cx="2578169" cy="2684606"/>
          </a:xfrm>
          <a:prstGeom prst="rect">
            <a:avLst/>
          </a:prstGeom>
        </p:spPr>
      </p:pic>
      <p:pic>
        <p:nvPicPr>
          <p:cNvPr id="11" name="Imagen 10">
            <a:extLst>
              <a:ext uri="{FF2B5EF4-FFF2-40B4-BE49-F238E27FC236}">
                <a16:creationId xmlns:a16="http://schemas.microsoft.com/office/drawing/2014/main" id="{C94D87A9-E462-461A-B012-3D9F0B691A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6300" y="4058243"/>
            <a:ext cx="2870889" cy="2706165"/>
          </a:xfrm>
          <a:prstGeom prst="rect">
            <a:avLst/>
          </a:prstGeom>
        </p:spPr>
      </p:pic>
      <p:sp>
        <p:nvSpPr>
          <p:cNvPr id="12" name="CuadroTexto 11">
            <a:extLst>
              <a:ext uri="{FF2B5EF4-FFF2-40B4-BE49-F238E27FC236}">
                <a16:creationId xmlns:a16="http://schemas.microsoft.com/office/drawing/2014/main" id="{E4B30BC0-0698-4E88-98F5-1486D5C6F555}"/>
              </a:ext>
            </a:extLst>
          </p:cNvPr>
          <p:cNvSpPr txBox="1"/>
          <p:nvPr/>
        </p:nvSpPr>
        <p:spPr>
          <a:xfrm>
            <a:off x="361807" y="471722"/>
            <a:ext cx="4240263" cy="646331"/>
          </a:xfrm>
          <a:prstGeom prst="rect">
            <a:avLst/>
          </a:prstGeom>
          <a:noFill/>
        </p:spPr>
        <p:txBody>
          <a:bodyPr wrap="none" rtlCol="0">
            <a:spAutoFit/>
          </a:bodyPr>
          <a:lstStyle/>
          <a:p>
            <a:r>
              <a:rPr lang="es-ES" b="1" dirty="0">
                <a:solidFill>
                  <a:schemeClr val="bg1"/>
                </a:solidFill>
              </a:rPr>
              <a:t>Línea del tiempo en la </a:t>
            </a:r>
          </a:p>
          <a:p>
            <a:r>
              <a:rPr lang="es-ES" b="1" dirty="0">
                <a:solidFill>
                  <a:schemeClr val="bg1"/>
                </a:solidFill>
              </a:rPr>
              <a:t>Administración Pública Colombiana</a:t>
            </a:r>
            <a:endParaRPr lang="es-CO" b="1" dirty="0">
              <a:solidFill>
                <a:schemeClr val="bg1"/>
              </a:solidFill>
            </a:endParaRPr>
          </a:p>
        </p:txBody>
      </p:sp>
    </p:spTree>
    <p:extLst>
      <p:ext uri="{BB962C8B-B14F-4D97-AF65-F5344CB8AC3E}">
        <p14:creationId xmlns:p14="http://schemas.microsoft.com/office/powerpoint/2010/main" val="29992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Diagrama 1">
            <a:extLst>
              <a:ext uri="{FF2B5EF4-FFF2-40B4-BE49-F238E27FC236}">
                <a16:creationId xmlns:a16="http://schemas.microsoft.com/office/drawing/2014/main" id="{BCB9063F-A15A-49B2-B5BF-D0BE3A989667}"/>
              </a:ext>
            </a:extLst>
          </p:cNvPr>
          <p:cNvGraphicFramePr/>
          <p:nvPr>
            <p:extLst>
              <p:ext uri="{D42A27DB-BD31-4B8C-83A1-F6EECF244321}">
                <p14:modId xmlns:p14="http://schemas.microsoft.com/office/powerpoint/2010/main" val="1373185778"/>
              </p:ext>
            </p:extLst>
          </p:nvPr>
        </p:nvGraphicFramePr>
        <p:xfrm>
          <a:off x="184935" y="92467"/>
          <a:ext cx="8804953" cy="67655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ángulo: esquinas redondeadas 4">
            <a:extLst>
              <a:ext uri="{FF2B5EF4-FFF2-40B4-BE49-F238E27FC236}">
                <a16:creationId xmlns:a16="http://schemas.microsoft.com/office/drawing/2014/main" id="{A37D7488-6197-4AA2-A265-266A45EDF701}"/>
              </a:ext>
            </a:extLst>
          </p:cNvPr>
          <p:cNvSpPr/>
          <p:nvPr/>
        </p:nvSpPr>
        <p:spPr>
          <a:xfrm>
            <a:off x="184935" y="92467"/>
            <a:ext cx="8774130" cy="783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Ley 489 de 1998 - </a:t>
            </a:r>
            <a:r>
              <a:rPr lang="es-ES" sz="1200" b="1" i="1" dirty="0"/>
              <a:t>Por la cuál se dictan normas sobre la </a:t>
            </a:r>
            <a:r>
              <a:rPr lang="es-ES" sz="1200" b="1" i="1" dirty="0" err="1"/>
              <a:t>organizacion</a:t>
            </a:r>
            <a:r>
              <a:rPr lang="es-ES" sz="1200" b="1" i="1" dirty="0"/>
              <a:t> y funcionamiento de las entidades del orden nacional, se expiden las disposiciones, principios y reglas generales para el ejercicio de las atribuciones previstas en los numerales 15 y 16 del artículo 189 de la Constitución Política y se dictan otras disposiciones</a:t>
            </a:r>
            <a:endParaRPr lang="es-CO" sz="1200" dirty="0"/>
          </a:p>
        </p:txBody>
      </p:sp>
    </p:spTree>
    <p:extLst>
      <p:ext uri="{BB962C8B-B14F-4D97-AF65-F5344CB8AC3E}">
        <p14:creationId xmlns:p14="http://schemas.microsoft.com/office/powerpoint/2010/main" val="253438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DA6DDFD-21E3-45AA-80A0-1492AD962BC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650FBF0-3ED8-4C02-9B1B-9913CF05061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298E0DD-6B43-43B3-89DB-4A5FE828A18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37A5737-BEBF-4EDC-A94D-F1E839F0A41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4668DE98-4FB8-4161-B299-6BF49E4CA90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AC5A31FA-8B6B-4AD8-8A59-D3F6B1B347E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37CEAE7A-D633-4E1F-921C-1D261465B00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a:extLst>
              <a:ext uri="{FF2B5EF4-FFF2-40B4-BE49-F238E27FC236}">
                <a16:creationId xmlns:a16="http://schemas.microsoft.com/office/drawing/2014/main" id="{43981059-8A86-460C-B774-725820F65200}"/>
              </a:ext>
            </a:extLst>
          </p:cNvPr>
          <p:cNvPicPr/>
          <p:nvPr/>
        </p:nvPicPr>
        <p:blipFill>
          <a:blip r:embed="rId7"/>
          <a:stretch>
            <a:fillRect/>
          </a:stretch>
        </p:blipFill>
        <p:spPr>
          <a:xfrm>
            <a:off x="919537" y="849950"/>
            <a:ext cx="7304926" cy="5344748"/>
          </a:xfrm>
          <a:prstGeom prst="rect">
            <a:avLst/>
          </a:prstGeom>
        </p:spPr>
      </p:pic>
      <p:sp>
        <p:nvSpPr>
          <p:cNvPr id="2" name="Rectángulo 1">
            <a:extLst>
              <a:ext uri="{FF2B5EF4-FFF2-40B4-BE49-F238E27FC236}">
                <a16:creationId xmlns:a16="http://schemas.microsoft.com/office/drawing/2014/main" id="{99491328-F9BD-4581-8941-6D28BF3D8AD3}"/>
              </a:ext>
            </a:extLst>
          </p:cNvPr>
          <p:cNvSpPr/>
          <p:nvPr/>
        </p:nvSpPr>
        <p:spPr>
          <a:xfrm>
            <a:off x="77057" y="0"/>
            <a:ext cx="3272319" cy="2031325"/>
          </a:xfrm>
          <a:prstGeom prst="rect">
            <a:avLst/>
          </a:prstGeom>
          <a:solidFill>
            <a:schemeClr val="tx1"/>
          </a:solidFill>
        </p:spPr>
        <p:txBody>
          <a:bodyPr wrap="square">
            <a:spAutoFit/>
          </a:bodyPr>
          <a:lstStyle/>
          <a:p>
            <a:pPr algn="just"/>
            <a:r>
              <a:rPr lang="es-ES" sz="1400" dirty="0">
                <a:solidFill>
                  <a:schemeClr val="bg1"/>
                </a:solidFill>
                <a:latin typeface="Work Sans"/>
              </a:rPr>
              <a:t>Elaborar los proyectos de plantas de personal, así como los manuales de funciones y requisitos, de conformidad con las normas vigentes, para lo cual podrán contar con la asesoría del Departamento Administrativo de la Función Pública, universidades públicas o privadas, o de firmas especializadas o profesionales en administración pública;</a:t>
            </a:r>
            <a:endParaRPr lang="es-CO" sz="1400" dirty="0">
              <a:solidFill>
                <a:schemeClr val="bg1"/>
              </a:solidFill>
            </a:endParaRPr>
          </a:p>
        </p:txBody>
      </p:sp>
    </p:spTree>
    <p:extLst>
      <p:ext uri="{BB962C8B-B14F-4D97-AF65-F5344CB8AC3E}">
        <p14:creationId xmlns:p14="http://schemas.microsoft.com/office/powerpoint/2010/main" val="302907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36594" y="-47134"/>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CF5E065F-1FEF-4559-9CC2-B4F905CA1003}"/>
              </a:ext>
            </a:extLst>
          </p:cNvPr>
          <p:cNvSpPr/>
          <p:nvPr/>
        </p:nvSpPr>
        <p:spPr>
          <a:xfrm>
            <a:off x="89041" y="0"/>
            <a:ext cx="4572000" cy="1027461"/>
          </a:xfrm>
          <a:prstGeom prst="rect">
            <a:avLst/>
          </a:prstGeom>
          <a:solidFill>
            <a:schemeClr val="bg2">
              <a:lumMod val="20000"/>
              <a:lumOff val="80000"/>
            </a:schemeClr>
          </a:solidFill>
        </p:spPr>
        <p:txBody>
          <a:bodyPr>
            <a:spAutoFit/>
          </a:bodyPr>
          <a:lstStyle/>
          <a:p>
            <a:pPr marL="450215" marR="34290" algn="just">
              <a:lnSpc>
                <a:spcPct val="115000"/>
              </a:lnSpc>
              <a:spcBef>
                <a:spcPts val="800"/>
              </a:spcBef>
              <a:spcAft>
                <a:spcPts val="400"/>
              </a:spcAft>
            </a:pPr>
            <a:r>
              <a:rPr lang="es-CO"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¿Por qué adoptar, modificar o actualizar el manual específico de funciones y de competencias? </a:t>
            </a:r>
            <a:endParaRPr lang="es-CO" sz="2000" b="1"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16E62E8A-A00B-4079-9B88-7E6AC0E20C5E}"/>
              </a:ext>
            </a:extLst>
          </p:cNvPr>
          <p:cNvSpPr/>
          <p:nvPr/>
        </p:nvSpPr>
        <p:spPr>
          <a:xfrm>
            <a:off x="89041" y="1324388"/>
            <a:ext cx="4572000" cy="1804789"/>
          </a:xfrm>
          <a:prstGeom prst="rect">
            <a:avLst/>
          </a:prstGeom>
          <a:solidFill>
            <a:schemeClr val="tx2">
              <a:lumMod val="40000"/>
              <a:lumOff val="60000"/>
            </a:schemeClr>
          </a:solidFill>
        </p:spPr>
        <p:txBody>
          <a:bodyPr>
            <a:spAutoFit/>
          </a:bodyPr>
          <a:lstStyle/>
          <a:p>
            <a:pPr marR="484505" algn="just">
              <a:lnSpc>
                <a:spcPct val="135000"/>
              </a:lnSpc>
              <a:spcBef>
                <a:spcPts val="1570"/>
              </a:spcBef>
              <a:spcAft>
                <a:spcPts val="0"/>
              </a:spcAft>
            </a:pPr>
            <a:r>
              <a:rPr lang="es-ES" sz="1400" dirty="0">
                <a:solidFill>
                  <a:schemeClr val="bg1"/>
                </a:solidFill>
                <a:latin typeface="Segoe UI Emoji" panose="020B0502040204020203" pitchFamily="34" charset="0"/>
                <a:ea typeface="Tahoma" panose="020B0604030504040204" pitchFamily="34" charset="0"/>
                <a:cs typeface="Segoe UI Emoji" panose="020B0502040204020203" pitchFamily="34" charset="0"/>
              </a:rPr>
              <a:t>✅</a:t>
            </a:r>
            <a:r>
              <a:rPr lang="es-ES" sz="1400" dirty="0">
                <a:solidFill>
                  <a:schemeClr val="bg1"/>
                </a:solidFill>
                <a:latin typeface="Arial" panose="020B0604020202020204" pitchFamily="34" charset="0"/>
                <a:ea typeface="Tahoma" panose="020B0604030504040204" pitchFamily="34" charset="0"/>
              </a:rPr>
              <a:t> </a:t>
            </a:r>
            <a:r>
              <a:rPr lang="es-ES" sz="1400" b="1" u="sng" dirty="0">
                <a:solidFill>
                  <a:schemeClr val="bg1"/>
                </a:solidFill>
                <a:latin typeface="Arial" panose="020B0604020202020204" pitchFamily="34" charset="0"/>
                <a:ea typeface="Tahoma" panose="020B0604030504040204" pitchFamily="34" charset="0"/>
              </a:rPr>
              <a:t>Fundamentar y</a:t>
            </a:r>
            <a:r>
              <a:rPr lang="es-ES" sz="1400" dirty="0">
                <a:solidFill>
                  <a:schemeClr val="bg1"/>
                </a:solidFill>
                <a:latin typeface="Arial" panose="020B0604020202020204" pitchFamily="34" charset="0"/>
                <a:ea typeface="Tahoma" panose="020B0604030504040204" pitchFamily="34" charset="0"/>
              </a:rPr>
              <a:t> </a:t>
            </a:r>
            <a:r>
              <a:rPr lang="es-ES" sz="1400" b="1" u="sng" dirty="0">
                <a:solidFill>
                  <a:schemeClr val="bg1"/>
                </a:solidFill>
                <a:latin typeface="Arial" panose="020B0604020202020204" pitchFamily="34" charset="0"/>
                <a:ea typeface="Tahoma" panose="020B0604030504040204" pitchFamily="34" charset="0"/>
              </a:rPr>
              <a:t>definir con claridad la existencia y responsabilidades de los empleos:</a:t>
            </a:r>
            <a:r>
              <a:rPr lang="es-ES" sz="1400" dirty="0">
                <a:solidFill>
                  <a:schemeClr val="bg1"/>
                </a:solidFill>
                <a:latin typeface="Arial" panose="020B0604020202020204" pitchFamily="34" charset="0"/>
                <a:ea typeface="Tahoma" panose="020B0604030504040204" pitchFamily="34" charset="0"/>
              </a:rPr>
              <a:t> Establece las funciones, tareas y actividades que debe cumplir cada empleo público dentro de una entidad, evitando duplicidades o vacíos.</a:t>
            </a:r>
            <a:endParaRPr lang="es-CO" sz="1400" dirty="0">
              <a:solidFill>
                <a:schemeClr val="bg1"/>
              </a:solidFill>
              <a:latin typeface="Tahoma" panose="020B0604030504040204" pitchFamily="34" charset="0"/>
              <a:ea typeface="Tahoma" panose="020B0604030504040204" pitchFamily="34" charset="0"/>
            </a:endParaRPr>
          </a:p>
        </p:txBody>
      </p:sp>
      <p:sp>
        <p:nvSpPr>
          <p:cNvPr id="9" name="Rectángulo 8">
            <a:extLst>
              <a:ext uri="{FF2B5EF4-FFF2-40B4-BE49-F238E27FC236}">
                <a16:creationId xmlns:a16="http://schemas.microsoft.com/office/drawing/2014/main" id="{D3FECD5E-76F4-4C7D-A5F2-B4537308B056}"/>
              </a:ext>
            </a:extLst>
          </p:cNvPr>
          <p:cNvSpPr/>
          <p:nvPr/>
        </p:nvSpPr>
        <p:spPr>
          <a:xfrm>
            <a:off x="4844908" y="1324387"/>
            <a:ext cx="4335685" cy="1804789"/>
          </a:xfrm>
          <a:prstGeom prst="rect">
            <a:avLst/>
          </a:prstGeom>
          <a:solidFill>
            <a:schemeClr val="tx2">
              <a:lumMod val="20000"/>
              <a:lumOff val="80000"/>
            </a:schemeClr>
          </a:solidFill>
        </p:spPr>
        <p:txBody>
          <a:bodyPr wrap="square">
            <a:spAutoFit/>
          </a:bodyPr>
          <a:lstStyle/>
          <a:p>
            <a:pPr marR="484505" algn="just">
              <a:lnSpc>
                <a:spcPct val="135000"/>
              </a:lnSpc>
              <a:spcBef>
                <a:spcPts val="1570"/>
              </a:spcBef>
              <a:spcAft>
                <a:spcPts val="0"/>
              </a:spcAft>
            </a:pPr>
            <a:r>
              <a:rPr lang="es-ES" sz="1400" dirty="0">
                <a:solidFill>
                  <a:schemeClr val="bg1"/>
                </a:solidFill>
                <a:latin typeface="Segoe UI Emoji" panose="020B0502040204020203" pitchFamily="34" charset="0"/>
                <a:ea typeface="Tahoma" panose="020B0604030504040204" pitchFamily="34" charset="0"/>
                <a:cs typeface="Segoe UI Emoji" panose="020B0502040204020203" pitchFamily="34" charset="0"/>
              </a:rPr>
              <a:t>✅</a:t>
            </a:r>
            <a:r>
              <a:rPr lang="es-ES" sz="1400" dirty="0">
                <a:solidFill>
                  <a:schemeClr val="bg1"/>
                </a:solidFill>
                <a:latin typeface="Arial" panose="020B0604020202020204" pitchFamily="34" charset="0"/>
                <a:ea typeface="Tahoma" panose="020B0604030504040204" pitchFamily="34" charset="0"/>
              </a:rPr>
              <a:t> </a:t>
            </a:r>
            <a:r>
              <a:rPr lang="es-ES" sz="1400" b="1" u="sng" dirty="0">
                <a:solidFill>
                  <a:schemeClr val="bg1"/>
                </a:solidFill>
                <a:latin typeface="Arial" panose="020B0604020202020204" pitchFamily="34" charset="0"/>
                <a:ea typeface="Tahoma" panose="020B0604030504040204" pitchFamily="34" charset="0"/>
              </a:rPr>
              <a:t>Establecer y mantener actualizados los requisitos del perfil:</a:t>
            </a:r>
            <a:r>
              <a:rPr lang="es-ES" sz="1400" dirty="0">
                <a:solidFill>
                  <a:schemeClr val="bg1"/>
                </a:solidFill>
                <a:latin typeface="Arial" panose="020B0604020202020204" pitchFamily="34" charset="0"/>
                <a:ea typeface="Tahoma" panose="020B0604030504040204" pitchFamily="34" charset="0"/>
              </a:rPr>
              <a:t> Detalla el nivel educativo, experiencia y competencias necesarias para cada puesto, facilitando procesos de selección y evaluación. De acuerdo con las necesidades del servicio.</a:t>
            </a:r>
            <a:endParaRPr lang="es-CO" sz="1400" dirty="0">
              <a:solidFill>
                <a:schemeClr val="bg1"/>
              </a:solidFill>
              <a:latin typeface="Tahoma" panose="020B0604030504040204" pitchFamily="34" charset="0"/>
              <a:ea typeface="Tahoma" panose="020B0604030504040204" pitchFamily="34" charset="0"/>
            </a:endParaRPr>
          </a:p>
        </p:txBody>
      </p:sp>
      <p:sp>
        <p:nvSpPr>
          <p:cNvPr id="10" name="Rectángulo 9">
            <a:extLst>
              <a:ext uri="{FF2B5EF4-FFF2-40B4-BE49-F238E27FC236}">
                <a16:creationId xmlns:a16="http://schemas.microsoft.com/office/drawing/2014/main" id="{E236E97F-2FE0-40A3-8B4A-09EABF25C82A}"/>
              </a:ext>
            </a:extLst>
          </p:cNvPr>
          <p:cNvSpPr/>
          <p:nvPr/>
        </p:nvSpPr>
        <p:spPr>
          <a:xfrm>
            <a:off x="89041" y="3272321"/>
            <a:ext cx="4572000" cy="932243"/>
          </a:xfrm>
          <a:prstGeom prst="rect">
            <a:avLst/>
          </a:prstGeom>
          <a:solidFill>
            <a:schemeClr val="tx2">
              <a:lumMod val="20000"/>
              <a:lumOff val="80000"/>
            </a:schemeClr>
          </a:solidFill>
        </p:spPr>
        <p:txBody>
          <a:bodyPr>
            <a:spAutoFit/>
          </a:bodyPr>
          <a:lstStyle/>
          <a:p>
            <a:pPr marR="484505" algn="just">
              <a:lnSpc>
                <a:spcPct val="135000"/>
              </a:lnSpc>
              <a:spcBef>
                <a:spcPts val="1570"/>
              </a:spcBef>
              <a:spcAft>
                <a:spcPts val="0"/>
              </a:spcAft>
            </a:pPr>
            <a:r>
              <a:rPr lang="es-ES" sz="1400" dirty="0">
                <a:solidFill>
                  <a:schemeClr val="bg1"/>
                </a:solidFill>
                <a:latin typeface="Segoe UI Emoji" panose="020B0502040204020203" pitchFamily="34" charset="0"/>
                <a:ea typeface="Tahoma" panose="020B0604030504040204" pitchFamily="34" charset="0"/>
                <a:cs typeface="Segoe UI Emoji" panose="020B0502040204020203" pitchFamily="34" charset="0"/>
              </a:rPr>
              <a:t>✅</a:t>
            </a:r>
            <a:r>
              <a:rPr lang="es-ES" sz="1400" dirty="0">
                <a:solidFill>
                  <a:schemeClr val="bg1"/>
                </a:solidFill>
                <a:latin typeface="Arial" panose="020B0604020202020204" pitchFamily="34" charset="0"/>
                <a:ea typeface="Tahoma" panose="020B0604030504040204" pitchFamily="34" charset="0"/>
              </a:rPr>
              <a:t> </a:t>
            </a:r>
            <a:r>
              <a:rPr lang="es-ES" sz="1400" b="1" u="sng" dirty="0">
                <a:solidFill>
                  <a:schemeClr val="bg1"/>
                </a:solidFill>
                <a:latin typeface="Arial" panose="020B0604020202020204" pitchFamily="34" charset="0"/>
                <a:ea typeface="Tahoma" panose="020B0604030504040204" pitchFamily="34" charset="0"/>
              </a:rPr>
              <a:t>Articula las responsabilidades con otros empleos:</a:t>
            </a:r>
            <a:r>
              <a:rPr lang="es-ES" sz="1400" dirty="0">
                <a:solidFill>
                  <a:schemeClr val="bg1"/>
                </a:solidFill>
                <a:latin typeface="Arial" panose="020B0604020202020204" pitchFamily="34" charset="0"/>
                <a:ea typeface="Tahoma" panose="020B0604030504040204" pitchFamily="34" charset="0"/>
              </a:rPr>
              <a:t> Permite ver la relación que tiene los empleos con otros empleos</a:t>
            </a:r>
            <a:endParaRPr lang="es-CO" sz="1400" dirty="0">
              <a:solidFill>
                <a:schemeClr val="bg1"/>
              </a:solidFill>
              <a:latin typeface="Tahoma" panose="020B0604030504040204" pitchFamily="34" charset="0"/>
              <a:ea typeface="Tahoma" panose="020B0604030504040204" pitchFamily="34" charset="0"/>
            </a:endParaRPr>
          </a:p>
        </p:txBody>
      </p:sp>
      <p:sp>
        <p:nvSpPr>
          <p:cNvPr id="11" name="Rectángulo 10">
            <a:extLst>
              <a:ext uri="{FF2B5EF4-FFF2-40B4-BE49-F238E27FC236}">
                <a16:creationId xmlns:a16="http://schemas.microsoft.com/office/drawing/2014/main" id="{FC233993-0893-429A-A9A7-39FED675301F}"/>
              </a:ext>
            </a:extLst>
          </p:cNvPr>
          <p:cNvSpPr/>
          <p:nvPr/>
        </p:nvSpPr>
        <p:spPr>
          <a:xfrm>
            <a:off x="4844908" y="3129176"/>
            <a:ext cx="4335685" cy="1513684"/>
          </a:xfrm>
          <a:prstGeom prst="rect">
            <a:avLst/>
          </a:prstGeom>
          <a:solidFill>
            <a:schemeClr val="tx2">
              <a:lumMod val="40000"/>
              <a:lumOff val="60000"/>
            </a:schemeClr>
          </a:solidFill>
        </p:spPr>
        <p:txBody>
          <a:bodyPr wrap="square">
            <a:spAutoFit/>
          </a:bodyPr>
          <a:lstStyle/>
          <a:p>
            <a:pPr marR="484505" algn="just">
              <a:lnSpc>
                <a:spcPct val="135000"/>
              </a:lnSpc>
              <a:spcBef>
                <a:spcPts val="1570"/>
              </a:spcBef>
              <a:spcAft>
                <a:spcPts val="0"/>
              </a:spcAft>
            </a:pPr>
            <a:r>
              <a:rPr lang="es-ES" sz="14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s-ES" sz="1400" b="1" u="sng" dirty="0">
                <a:solidFill>
                  <a:schemeClr val="bg1"/>
                </a:solidFill>
                <a:latin typeface="Arial" panose="020B0604020202020204" pitchFamily="34" charset="0"/>
                <a:ea typeface="Tahoma" panose="020B0604030504040204" pitchFamily="34" charset="0"/>
                <a:cs typeface="Arial" panose="020B0604020202020204" pitchFamily="34" charset="0"/>
              </a:rPr>
              <a:t>Servir de base para la evaluación del desempeño:</a:t>
            </a:r>
            <a:r>
              <a:rPr lang="es-ES" sz="1400" dirty="0">
                <a:solidFill>
                  <a:schemeClr val="bg1"/>
                </a:solidFill>
                <a:latin typeface="Arial" panose="020B0604020202020204" pitchFamily="34" charset="0"/>
                <a:ea typeface="Tahoma" panose="020B0604030504040204" pitchFamily="34" charset="0"/>
                <a:cs typeface="Arial" panose="020B0604020202020204" pitchFamily="34" charset="0"/>
              </a:rPr>
              <a:t> Permite medir el cumplimiento de las funciones asignadas y establecer criterios objetivos para reconocimientos, promociones o correctivos.</a:t>
            </a:r>
            <a:endParaRPr lang="es-CO" sz="1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7A69006B-9382-487E-B564-72B6F3B991D9}"/>
              </a:ext>
            </a:extLst>
          </p:cNvPr>
          <p:cNvSpPr/>
          <p:nvPr/>
        </p:nvSpPr>
        <p:spPr>
          <a:xfrm>
            <a:off x="89041" y="4776257"/>
            <a:ext cx="4572000" cy="1514710"/>
          </a:xfrm>
          <a:prstGeom prst="rect">
            <a:avLst/>
          </a:prstGeom>
          <a:solidFill>
            <a:schemeClr val="tx2">
              <a:lumMod val="40000"/>
              <a:lumOff val="60000"/>
            </a:schemeClr>
          </a:solidFill>
        </p:spPr>
        <p:txBody>
          <a:bodyPr>
            <a:spAutoFit/>
          </a:bodyPr>
          <a:lstStyle/>
          <a:p>
            <a:pPr marR="484505" algn="just">
              <a:lnSpc>
                <a:spcPct val="135000"/>
              </a:lnSpc>
              <a:spcBef>
                <a:spcPts val="1570"/>
              </a:spcBef>
              <a:spcAft>
                <a:spcPts val="0"/>
              </a:spcAft>
            </a:pPr>
            <a:r>
              <a:rPr lang="es-ES" sz="14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s-ES" sz="1400" b="1" u="sng" dirty="0">
                <a:solidFill>
                  <a:schemeClr val="bg1"/>
                </a:solidFill>
                <a:latin typeface="Arial" panose="020B0604020202020204" pitchFamily="34" charset="0"/>
                <a:ea typeface="Tahoma" panose="020B0604030504040204" pitchFamily="34" charset="0"/>
                <a:cs typeface="Arial" panose="020B0604020202020204" pitchFamily="34" charset="0"/>
              </a:rPr>
              <a:t>Promover la transparencia y la meritocracia:</a:t>
            </a:r>
            <a:r>
              <a:rPr lang="es-ES" sz="1400" dirty="0">
                <a:solidFill>
                  <a:schemeClr val="bg1"/>
                </a:solidFill>
                <a:latin typeface="Arial" panose="020B0604020202020204" pitchFamily="34" charset="0"/>
                <a:ea typeface="Tahoma" panose="020B0604030504040204" pitchFamily="34" charset="0"/>
                <a:cs typeface="Arial" panose="020B0604020202020204" pitchFamily="34" charset="0"/>
              </a:rPr>
              <a:t> Aporta claridad sobre qué hace cada servidor público, reduciendo el riesgo de arbitrariedad o improvisación en la administración pública.</a:t>
            </a:r>
            <a:endParaRPr lang="es-CO" sz="1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CEF7F2A0-9060-4122-8BE4-3C9C48B9E963}"/>
              </a:ext>
            </a:extLst>
          </p:cNvPr>
          <p:cNvSpPr/>
          <p:nvPr/>
        </p:nvSpPr>
        <p:spPr>
          <a:xfrm>
            <a:off x="4844786" y="4849006"/>
            <a:ext cx="4299214" cy="1345048"/>
          </a:xfrm>
          <a:prstGeom prst="rect">
            <a:avLst/>
          </a:prstGeom>
          <a:solidFill>
            <a:schemeClr val="tx2">
              <a:lumMod val="20000"/>
              <a:lumOff val="80000"/>
            </a:schemeClr>
          </a:solidFill>
        </p:spPr>
        <p:txBody>
          <a:bodyPr wrap="square">
            <a:spAutoFit/>
          </a:bodyPr>
          <a:lstStyle/>
          <a:p>
            <a:pPr algn="just">
              <a:lnSpc>
                <a:spcPct val="150000"/>
              </a:lnSpc>
            </a:pPr>
            <a:r>
              <a:rPr lang="es-ES" sz="14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s-CO" sz="1400" b="1" u="sng" dirty="0">
                <a:solidFill>
                  <a:schemeClr val="bg1"/>
                </a:solidFill>
                <a:latin typeface="Arial" panose="020B0604020202020204" pitchFamily="34" charset="0"/>
                <a:ea typeface="Tahoma" panose="020B0604030504040204" pitchFamily="34" charset="0"/>
                <a:cs typeface="Arial" panose="020B0604020202020204" pitchFamily="34" charset="0"/>
              </a:rPr>
              <a:t>Apoyar la planificación institucional: </a:t>
            </a:r>
            <a:r>
              <a:rPr lang="es-CO" sz="1400" dirty="0">
                <a:solidFill>
                  <a:schemeClr val="bg1"/>
                </a:solidFill>
                <a:latin typeface="Arial" panose="020B0604020202020204" pitchFamily="34" charset="0"/>
                <a:ea typeface="Tahoma" panose="020B0604030504040204" pitchFamily="34" charset="0"/>
                <a:cs typeface="Arial" panose="020B0604020202020204" pitchFamily="34" charset="0"/>
              </a:rPr>
              <a:t>Contribuye a la adecuada estructuración organizacional y permite ajustar la planta de personal a las necesidades reales del servicio.</a:t>
            </a:r>
          </a:p>
        </p:txBody>
      </p:sp>
    </p:spTree>
    <p:extLst>
      <p:ext uri="{BB962C8B-B14F-4D97-AF65-F5344CB8AC3E}">
        <p14:creationId xmlns:p14="http://schemas.microsoft.com/office/powerpoint/2010/main" val="150682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5" name="Diagrama 4">
            <a:extLst>
              <a:ext uri="{FF2B5EF4-FFF2-40B4-BE49-F238E27FC236}">
                <a16:creationId xmlns:a16="http://schemas.microsoft.com/office/drawing/2014/main" id="{25BAC599-3641-4951-88E9-F414F8E4834B}"/>
              </a:ext>
            </a:extLst>
          </p:cNvPr>
          <p:cNvGraphicFramePr/>
          <p:nvPr>
            <p:extLst>
              <p:ext uri="{D42A27DB-BD31-4B8C-83A1-F6EECF244321}">
                <p14:modId xmlns:p14="http://schemas.microsoft.com/office/powerpoint/2010/main" val="928812679"/>
              </p:ext>
            </p:extLst>
          </p:nvPr>
        </p:nvGraphicFramePr>
        <p:xfrm>
          <a:off x="102743" y="123291"/>
          <a:ext cx="8856322" cy="66371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3402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20000"/>
              <a:lumOff val="8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7959F23A-D840-4CF7-952B-4A70656943F0}"/>
              </a:ext>
            </a:extLst>
          </p:cNvPr>
          <p:cNvSpPr/>
          <p:nvPr/>
        </p:nvSpPr>
        <p:spPr>
          <a:xfrm>
            <a:off x="812800" y="1989846"/>
            <a:ext cx="6775045" cy="2554545"/>
          </a:xfrm>
          <a:prstGeom prst="rect">
            <a:avLst/>
          </a:prstGeom>
          <a:solidFill>
            <a:schemeClr val="tx2">
              <a:lumMod val="20000"/>
              <a:lumOff val="80000"/>
            </a:schemeClr>
          </a:solidFill>
        </p:spPr>
        <p:txBody>
          <a:bodyPr wrap="square">
            <a:spAutoFit/>
          </a:bodyPr>
          <a:lstStyle/>
          <a:p>
            <a:pPr marL="342900" indent="-342900" algn="just">
              <a:buFont typeface="+mj-lt"/>
              <a:buAutoNum type="arabicPeriod"/>
            </a:pPr>
            <a:r>
              <a:rPr lang="es-MX" sz="2000" dirty="0">
                <a:solidFill>
                  <a:schemeClr val="bg1"/>
                </a:solidFill>
                <a:latin typeface="Helvetica" pitchFamily="50" charset="0"/>
              </a:rPr>
              <a:t>Misión de la entidad.</a:t>
            </a:r>
          </a:p>
          <a:p>
            <a:pPr marL="342900" indent="-342900" algn="just">
              <a:buFont typeface="+mj-lt"/>
              <a:buAutoNum type="arabicPeriod"/>
            </a:pPr>
            <a:r>
              <a:rPr lang="es-MX" sz="2000" dirty="0">
                <a:solidFill>
                  <a:schemeClr val="bg1"/>
                </a:solidFill>
                <a:latin typeface="Helvetica" pitchFamily="50" charset="0"/>
              </a:rPr>
              <a:t>Objetivos y funciones de la entidad. </a:t>
            </a:r>
          </a:p>
          <a:p>
            <a:pPr marL="342900" indent="-342900" algn="just">
              <a:buFont typeface="+mj-lt"/>
              <a:buAutoNum type="arabicPeriod"/>
            </a:pPr>
            <a:r>
              <a:rPr lang="es-MX" sz="2000" dirty="0">
                <a:solidFill>
                  <a:schemeClr val="bg1"/>
                </a:solidFill>
                <a:latin typeface="Helvetica" pitchFamily="50" charset="0"/>
              </a:rPr>
              <a:t>Estructura de la entidad. </a:t>
            </a:r>
          </a:p>
          <a:p>
            <a:pPr marL="342900" indent="-342900" algn="just">
              <a:buFont typeface="+mj-lt"/>
              <a:buAutoNum type="arabicPeriod"/>
            </a:pPr>
            <a:r>
              <a:rPr lang="es-MX" sz="2000" dirty="0">
                <a:solidFill>
                  <a:schemeClr val="bg1"/>
                </a:solidFill>
                <a:latin typeface="Helvetica" pitchFamily="50" charset="0"/>
              </a:rPr>
              <a:t>Procesos definidos por la entidad (estratégicos, misionales, de apoyo y de evaluación y seguimiento) para el cumplimiento de las funciones y el logro de los objetivos.</a:t>
            </a:r>
          </a:p>
          <a:p>
            <a:pPr marL="342900" indent="-342900" algn="just">
              <a:buFont typeface="+mj-lt"/>
              <a:buAutoNum type="arabicPeriod"/>
            </a:pPr>
            <a:r>
              <a:rPr lang="es-MX" sz="2000" dirty="0">
                <a:solidFill>
                  <a:schemeClr val="bg1"/>
                </a:solidFill>
                <a:latin typeface="Helvetica" pitchFamily="50" charset="0"/>
              </a:rPr>
              <a:t>Planta de Personal de la institución.</a:t>
            </a:r>
          </a:p>
        </p:txBody>
      </p:sp>
    </p:spTree>
    <p:extLst>
      <p:ext uri="{BB962C8B-B14F-4D97-AF65-F5344CB8AC3E}">
        <p14:creationId xmlns:p14="http://schemas.microsoft.com/office/powerpoint/2010/main" val="16895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6571C644-8435-4005-ACC9-307D429E98FB}"/>
              </a:ext>
            </a:extLst>
          </p:cNvPr>
          <p:cNvSpPr txBox="1"/>
          <p:nvPr/>
        </p:nvSpPr>
        <p:spPr>
          <a:xfrm>
            <a:off x="355648" y="228169"/>
            <a:ext cx="2993727" cy="923330"/>
          </a:xfrm>
          <a:prstGeom prst="rect">
            <a:avLst/>
          </a:prstGeom>
          <a:solidFill>
            <a:schemeClr val="tx2">
              <a:lumMod val="40000"/>
              <a:lumOff val="60000"/>
            </a:schemeClr>
          </a:solidFill>
        </p:spPr>
        <p:txBody>
          <a:bodyPr wrap="square" rtlCol="0">
            <a:spAutoFit/>
          </a:bodyPr>
          <a:lstStyle/>
          <a:p>
            <a:r>
              <a:rPr lang="es-ES" b="1" dirty="0">
                <a:solidFill>
                  <a:schemeClr val="bg1"/>
                </a:solidFill>
              </a:rPr>
              <a:t>Manual de funciones se integra por Fichas de empleos - criterios</a:t>
            </a:r>
            <a:endParaRPr lang="es-CO" b="1" dirty="0">
              <a:solidFill>
                <a:schemeClr val="bg1"/>
              </a:solidFill>
            </a:endParaRPr>
          </a:p>
        </p:txBody>
      </p:sp>
      <p:grpSp>
        <p:nvGrpSpPr>
          <p:cNvPr id="10" name="Grupo 9">
            <a:extLst>
              <a:ext uri="{FF2B5EF4-FFF2-40B4-BE49-F238E27FC236}">
                <a16:creationId xmlns:a16="http://schemas.microsoft.com/office/drawing/2014/main" id="{BC7F8B96-CA97-4E81-A6A5-C2C19E7D88E4}"/>
              </a:ext>
            </a:extLst>
          </p:cNvPr>
          <p:cNvGrpSpPr/>
          <p:nvPr/>
        </p:nvGrpSpPr>
        <p:grpSpPr>
          <a:xfrm>
            <a:off x="94299" y="1260397"/>
            <a:ext cx="4025638" cy="4579343"/>
            <a:chOff x="201534" y="1379668"/>
            <a:chExt cx="3641000" cy="4222720"/>
          </a:xfrm>
        </p:grpSpPr>
        <p:pic>
          <p:nvPicPr>
            <p:cNvPr id="5" name="Imagen 4">
              <a:extLst>
                <a:ext uri="{FF2B5EF4-FFF2-40B4-BE49-F238E27FC236}">
                  <a16:creationId xmlns:a16="http://schemas.microsoft.com/office/drawing/2014/main" id="{A1E977F6-4E55-4A91-8EFE-028C08963BCF}"/>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8" name="Imagen 7" descr="Interfaz de usuario gráfica&#10;&#10;El contenido generado por IA puede ser incorrecto.">
              <a:extLst>
                <a:ext uri="{FF2B5EF4-FFF2-40B4-BE49-F238E27FC236}">
                  <a16:creationId xmlns:a16="http://schemas.microsoft.com/office/drawing/2014/main" id="{06E8078F-83FB-467D-A8BD-3CDDA14D0F48}"/>
                </a:ext>
              </a:extLst>
            </p:cNvPr>
            <p:cNvPicPr/>
            <p:nvPr/>
          </p:nvPicPr>
          <p:blipFill rotWithShape="1">
            <a:blip r:embed="rId8"/>
            <a:srcRect r="2477"/>
            <a:stretch/>
          </p:blipFill>
          <p:spPr>
            <a:xfrm>
              <a:off x="201534" y="2625919"/>
              <a:ext cx="3641000" cy="2976469"/>
            </a:xfrm>
            <a:prstGeom prst="rect">
              <a:avLst/>
            </a:prstGeom>
          </p:spPr>
        </p:pic>
      </p:grpSp>
      <p:pic>
        <p:nvPicPr>
          <p:cNvPr id="9" name="Imagen 8" descr="Escala de tiempo&#10;&#10;El contenido generado por IA puede ser incorrecto.">
            <a:extLst>
              <a:ext uri="{FF2B5EF4-FFF2-40B4-BE49-F238E27FC236}">
                <a16:creationId xmlns:a16="http://schemas.microsoft.com/office/drawing/2014/main" id="{E727D79A-E447-44E7-A02A-3BA789EF8741}"/>
              </a:ext>
            </a:extLst>
          </p:cNvPr>
          <p:cNvPicPr/>
          <p:nvPr/>
        </p:nvPicPr>
        <p:blipFill>
          <a:blip r:embed="rId9"/>
          <a:stretch>
            <a:fillRect/>
          </a:stretch>
        </p:blipFill>
        <p:spPr>
          <a:xfrm>
            <a:off x="4572000" y="1528681"/>
            <a:ext cx="4222679" cy="3800638"/>
          </a:xfrm>
          <a:prstGeom prst="rect">
            <a:avLst/>
          </a:prstGeom>
        </p:spPr>
      </p:pic>
    </p:spTree>
    <p:extLst>
      <p:ext uri="{BB962C8B-B14F-4D97-AF65-F5344CB8AC3E}">
        <p14:creationId xmlns:p14="http://schemas.microsoft.com/office/powerpoint/2010/main" val="3872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89506" y="279348"/>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643865" y="1099335"/>
            <a:ext cx="6924782"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14" name="Rectángulo 13">
            <a:extLst>
              <a:ext uri="{FF2B5EF4-FFF2-40B4-BE49-F238E27FC236}">
                <a16:creationId xmlns:a16="http://schemas.microsoft.com/office/drawing/2014/main" id="{8E56CACD-D3E0-4CB2-A745-5BF7ED87E103}"/>
              </a:ext>
            </a:extLst>
          </p:cNvPr>
          <p:cNvSpPr/>
          <p:nvPr/>
        </p:nvSpPr>
        <p:spPr>
          <a:xfrm>
            <a:off x="1" y="4825274"/>
            <a:ext cx="4409428" cy="2062103"/>
          </a:xfrm>
          <a:prstGeom prst="rect">
            <a:avLst/>
          </a:prstGeom>
          <a:solidFill>
            <a:schemeClr val="tx1"/>
          </a:solidFill>
        </p:spPr>
        <p:txBody>
          <a:bodyPr wrap="square">
            <a:spAutoFit/>
          </a:bodyPr>
          <a:lstStyle/>
          <a:p>
            <a:pPr algn="ctr">
              <a:spcAft>
                <a:spcPts val="0"/>
              </a:spcAft>
            </a:pPr>
            <a:r>
              <a:rPr lang="es-ES" sz="1600" b="1" dirty="0">
                <a:solidFill>
                  <a:srgbClr val="333333"/>
                </a:solidFill>
                <a:latin typeface="Work Sans"/>
              </a:rPr>
              <a:t>DECRETO 770 DE 2005</a:t>
            </a:r>
            <a:endParaRPr lang="es-ES" sz="1600" dirty="0">
              <a:solidFill>
                <a:srgbClr val="333333"/>
              </a:solidFill>
              <a:latin typeface="Work Sans"/>
            </a:endParaRPr>
          </a:p>
          <a:p>
            <a:pPr algn="ctr">
              <a:spcAft>
                <a:spcPts val="0"/>
              </a:spcAft>
            </a:pPr>
            <a:r>
              <a:rPr lang="es-ES" sz="1600" dirty="0">
                <a:solidFill>
                  <a:srgbClr val="333333"/>
                </a:solidFill>
                <a:latin typeface="Work Sans"/>
              </a:rPr>
              <a:t>  </a:t>
            </a:r>
          </a:p>
          <a:p>
            <a:pPr algn="ctr">
              <a:spcAft>
                <a:spcPts val="0"/>
              </a:spcAft>
            </a:pPr>
            <a:r>
              <a:rPr lang="es-ES" sz="1600" b="1" i="1" dirty="0">
                <a:solidFill>
                  <a:srgbClr val="333333"/>
                </a:solidFill>
                <a:latin typeface="Work Sans"/>
              </a:rPr>
              <a:t>Por el cual se establece el sistema de funciones y de requisitos generales para los empleos públicos correspondientes a los niveles jerárquicos pertenecientes a los organismos y entidades del Orden Nacional, a que se refiere la Ley </a:t>
            </a:r>
            <a:r>
              <a:rPr lang="es-ES" sz="1600" b="1" i="1" dirty="0">
                <a:solidFill>
                  <a:srgbClr val="007BFF"/>
                </a:solidFill>
                <a:latin typeface="Work Sans"/>
                <a:hlinkClick r:id="rId9"/>
              </a:rPr>
              <a:t>909</a:t>
            </a:r>
            <a:r>
              <a:rPr lang="es-ES" sz="1600" b="1" i="1" dirty="0">
                <a:solidFill>
                  <a:srgbClr val="333333"/>
                </a:solidFill>
                <a:latin typeface="Work Sans"/>
              </a:rPr>
              <a:t> de 2004.</a:t>
            </a:r>
            <a:endParaRPr lang="es-ES" sz="1600" b="0" i="0" dirty="0">
              <a:solidFill>
                <a:srgbClr val="333333"/>
              </a:solidFill>
              <a:effectLst/>
              <a:latin typeface="Work Sans"/>
            </a:endParaRPr>
          </a:p>
        </p:txBody>
      </p:sp>
      <p:sp>
        <p:nvSpPr>
          <p:cNvPr id="15" name="Rectángulo 14">
            <a:extLst>
              <a:ext uri="{FF2B5EF4-FFF2-40B4-BE49-F238E27FC236}">
                <a16:creationId xmlns:a16="http://schemas.microsoft.com/office/drawing/2014/main" id="{9C413E7E-A798-4E66-BF74-3731F1CF3B19}"/>
              </a:ext>
            </a:extLst>
          </p:cNvPr>
          <p:cNvSpPr/>
          <p:nvPr/>
        </p:nvSpPr>
        <p:spPr>
          <a:xfrm>
            <a:off x="4705579" y="5065501"/>
            <a:ext cx="4409428" cy="1815882"/>
          </a:xfrm>
          <a:prstGeom prst="rect">
            <a:avLst/>
          </a:prstGeom>
          <a:solidFill>
            <a:schemeClr val="tx1"/>
          </a:solidFill>
        </p:spPr>
        <p:txBody>
          <a:bodyPr wrap="square">
            <a:spAutoFit/>
          </a:bodyPr>
          <a:lstStyle/>
          <a:p>
            <a:pPr algn="ctr"/>
            <a:r>
              <a:rPr lang="es-ES" sz="1600" b="1" dirty="0">
                <a:solidFill>
                  <a:srgbClr val="333333"/>
                </a:solidFill>
                <a:latin typeface="Work Sans"/>
              </a:rPr>
              <a:t>DECRETO 785 DE 2005</a:t>
            </a:r>
            <a:endParaRPr lang="es-ES" sz="1600" dirty="0">
              <a:solidFill>
                <a:srgbClr val="333333"/>
              </a:solidFill>
              <a:latin typeface="Work Sans"/>
            </a:endParaRPr>
          </a:p>
          <a:p>
            <a:pPr algn="ctr"/>
            <a:endParaRPr lang="es-ES" sz="1600" b="1" i="1" dirty="0">
              <a:solidFill>
                <a:srgbClr val="333333"/>
              </a:solidFill>
              <a:latin typeface="Work Sans"/>
            </a:endParaRPr>
          </a:p>
          <a:p>
            <a:pPr algn="ctr"/>
            <a:r>
              <a:rPr lang="es-ES" sz="1600" b="1" i="1" dirty="0">
                <a:solidFill>
                  <a:srgbClr val="333333"/>
                </a:solidFill>
                <a:latin typeface="Work Sans"/>
              </a:rPr>
              <a:t>Por el cual se establece el sistema de nomenclatura y clasificación y de funciones y requisitos generales de los empleos de las entidades territoriales que se regulan por las disposiciones de la Ley </a:t>
            </a:r>
            <a:r>
              <a:rPr lang="es-ES" sz="1600" b="1" i="1" dirty="0">
                <a:solidFill>
                  <a:srgbClr val="333333"/>
                </a:solidFill>
                <a:latin typeface="Work Sans"/>
                <a:hlinkClick r:id="rId9">
                  <a:extLst>
                    <a:ext uri="{A12FA001-AC4F-418D-AE19-62706E023703}">
                      <ahyp:hlinkClr xmlns:ahyp="http://schemas.microsoft.com/office/drawing/2018/hyperlinkcolor" val="tx"/>
                    </a:ext>
                  </a:extLst>
                </a:hlinkClick>
              </a:rPr>
              <a:t>909</a:t>
            </a:r>
            <a:r>
              <a:rPr lang="es-ES" sz="1600" b="1" i="1" dirty="0">
                <a:solidFill>
                  <a:srgbClr val="333333"/>
                </a:solidFill>
                <a:latin typeface="Work Sans"/>
              </a:rPr>
              <a:t> de 2004.</a:t>
            </a:r>
          </a:p>
        </p:txBody>
      </p:sp>
      <p:sp>
        <p:nvSpPr>
          <p:cNvPr id="16" name="Rectángulo 15">
            <a:extLst>
              <a:ext uri="{FF2B5EF4-FFF2-40B4-BE49-F238E27FC236}">
                <a16:creationId xmlns:a16="http://schemas.microsoft.com/office/drawing/2014/main" id="{AD2256CB-5E4E-4C88-B06C-3FB990CA2D0D}"/>
              </a:ext>
            </a:extLst>
          </p:cNvPr>
          <p:cNvSpPr/>
          <p:nvPr/>
        </p:nvSpPr>
        <p:spPr>
          <a:xfrm>
            <a:off x="4851780" y="4049838"/>
            <a:ext cx="4240876" cy="1015663"/>
          </a:xfrm>
          <a:prstGeom prst="rect">
            <a:avLst/>
          </a:prstGeom>
          <a:solidFill>
            <a:schemeClr val="tx2">
              <a:lumMod val="20000"/>
              <a:lumOff val="80000"/>
            </a:schemeClr>
          </a:solidFill>
        </p:spPr>
        <p:txBody>
          <a:bodyPr wrap="square">
            <a:spAutoFit/>
          </a:bodyPr>
          <a:lstStyle/>
          <a:p>
            <a:pPr algn="just"/>
            <a:r>
              <a:rPr lang="es-ES" sz="1200" b="1" dirty="0">
                <a:solidFill>
                  <a:srgbClr val="333333"/>
                </a:solidFill>
                <a:latin typeface="Work Sans"/>
              </a:rPr>
              <a:t>Nivel Asistencial. </a:t>
            </a:r>
            <a:r>
              <a:rPr lang="es-ES" sz="1200" dirty="0">
                <a:solidFill>
                  <a:srgbClr val="333333"/>
                </a:solidFill>
                <a:latin typeface="Work Sans"/>
              </a:rPr>
              <a:t>Comprende los empleos cuyas funciones implican el ejercicio de actividades de apoyo y complementarias de las tareas propias de los niveles superiores o de labores que se caracterizan por el predominio de actividades manuales o tareas de simple ejecución.</a:t>
            </a:r>
            <a:endParaRPr lang="es-ES" sz="1200" b="0" i="0" dirty="0">
              <a:solidFill>
                <a:srgbClr val="333333"/>
              </a:solidFill>
              <a:effectLst/>
              <a:latin typeface="Work Sans"/>
            </a:endParaRPr>
          </a:p>
        </p:txBody>
      </p:sp>
      <p:sp>
        <p:nvSpPr>
          <p:cNvPr id="17" name="Rectángulo 16">
            <a:extLst>
              <a:ext uri="{FF2B5EF4-FFF2-40B4-BE49-F238E27FC236}">
                <a16:creationId xmlns:a16="http://schemas.microsoft.com/office/drawing/2014/main" id="{975EDC68-2404-4C6B-8BA4-854007AF9391}"/>
              </a:ext>
            </a:extLst>
          </p:cNvPr>
          <p:cNvSpPr/>
          <p:nvPr/>
        </p:nvSpPr>
        <p:spPr>
          <a:xfrm>
            <a:off x="4871770" y="3106040"/>
            <a:ext cx="4240876" cy="830997"/>
          </a:xfrm>
          <a:prstGeom prst="rect">
            <a:avLst/>
          </a:prstGeom>
          <a:solidFill>
            <a:schemeClr val="tx2">
              <a:lumMod val="40000"/>
              <a:lumOff val="60000"/>
            </a:schemeClr>
          </a:solidFill>
        </p:spPr>
        <p:txBody>
          <a:bodyPr wrap="square">
            <a:spAutoFit/>
          </a:bodyPr>
          <a:lstStyle/>
          <a:p>
            <a:pPr algn="just"/>
            <a:r>
              <a:rPr lang="es-ES" sz="1200" b="1" dirty="0">
                <a:solidFill>
                  <a:srgbClr val="333333"/>
                </a:solidFill>
                <a:latin typeface="Work Sans"/>
              </a:rPr>
              <a:t>Nivel Técnico. </a:t>
            </a:r>
            <a:r>
              <a:rPr lang="es-ES" sz="1200" dirty="0">
                <a:solidFill>
                  <a:srgbClr val="333333"/>
                </a:solidFill>
                <a:latin typeface="Work Sans"/>
              </a:rPr>
              <a:t>Comprende los empleos cuyas funciones exigen el desarrollo de procesos y procedimientos en labores técnicas misionales y de apoyo, así como las relacionadas con la aplicación de la ciencia y la tecnología.</a:t>
            </a:r>
          </a:p>
        </p:txBody>
      </p:sp>
      <p:sp>
        <p:nvSpPr>
          <p:cNvPr id="18" name="Rectángulo 17">
            <a:extLst>
              <a:ext uri="{FF2B5EF4-FFF2-40B4-BE49-F238E27FC236}">
                <a16:creationId xmlns:a16="http://schemas.microsoft.com/office/drawing/2014/main" id="{3D6DC5E8-F519-41DB-9ACA-D4D8AD86ED06}"/>
              </a:ext>
            </a:extLst>
          </p:cNvPr>
          <p:cNvSpPr/>
          <p:nvPr/>
        </p:nvSpPr>
        <p:spPr>
          <a:xfrm>
            <a:off x="4844909" y="1644385"/>
            <a:ext cx="4240876" cy="1384995"/>
          </a:xfrm>
          <a:prstGeom prst="rect">
            <a:avLst/>
          </a:prstGeom>
          <a:solidFill>
            <a:schemeClr val="tx2">
              <a:lumMod val="20000"/>
              <a:lumOff val="80000"/>
            </a:schemeClr>
          </a:solidFill>
        </p:spPr>
        <p:txBody>
          <a:bodyPr wrap="square">
            <a:spAutoFit/>
          </a:bodyPr>
          <a:lstStyle/>
          <a:p>
            <a:pPr algn="just"/>
            <a:r>
              <a:rPr lang="es-ES" sz="1200" b="1" dirty="0">
                <a:solidFill>
                  <a:srgbClr val="333333"/>
                </a:solidFill>
                <a:latin typeface="Work Sans"/>
              </a:rPr>
              <a:t>Nivel Profesional. </a:t>
            </a:r>
            <a:r>
              <a:rPr lang="es-ES" sz="1200" dirty="0">
                <a:solidFill>
                  <a:srgbClr val="333333"/>
                </a:solidFill>
                <a:latin typeface="Work Sans"/>
              </a:rPr>
              <a:t>Agrupa los empleos cuya naturaleza demanda la ejecución y aplicación de los conocimientos propios de cualquier carrera profesional, diferente a la técnica profesional y tecnológica, reconocida por la ley y que según su complejidad y competencias exigidas les pueda corresponder funciones de coordinación, supervisión y control de áreas internas encargadas de ejecutar los planes, programas y proyectos institucionales.</a:t>
            </a:r>
          </a:p>
        </p:txBody>
      </p:sp>
      <p:sp>
        <p:nvSpPr>
          <p:cNvPr id="19" name="Rectángulo 18">
            <a:extLst>
              <a:ext uri="{FF2B5EF4-FFF2-40B4-BE49-F238E27FC236}">
                <a16:creationId xmlns:a16="http://schemas.microsoft.com/office/drawing/2014/main" id="{C717B4D1-2F80-4B0D-98E7-4BFEDD45299D}"/>
              </a:ext>
            </a:extLst>
          </p:cNvPr>
          <p:cNvSpPr/>
          <p:nvPr/>
        </p:nvSpPr>
        <p:spPr>
          <a:xfrm>
            <a:off x="4871770" y="936842"/>
            <a:ext cx="4240876" cy="646331"/>
          </a:xfrm>
          <a:prstGeom prst="rect">
            <a:avLst/>
          </a:prstGeom>
          <a:solidFill>
            <a:schemeClr val="tx2">
              <a:lumMod val="40000"/>
              <a:lumOff val="60000"/>
            </a:schemeClr>
          </a:solidFill>
        </p:spPr>
        <p:txBody>
          <a:bodyPr wrap="square">
            <a:spAutoFit/>
          </a:bodyPr>
          <a:lstStyle/>
          <a:p>
            <a:r>
              <a:rPr lang="es-ES" sz="1200" b="1" dirty="0">
                <a:solidFill>
                  <a:srgbClr val="333333"/>
                </a:solidFill>
                <a:latin typeface="Work Sans"/>
              </a:rPr>
              <a:t>Nivel Asesor. </a:t>
            </a:r>
            <a:r>
              <a:rPr lang="es-ES" sz="1200" dirty="0">
                <a:solidFill>
                  <a:srgbClr val="333333"/>
                </a:solidFill>
                <a:latin typeface="Work Sans"/>
              </a:rPr>
              <a:t>Agrupa los empleos cuyas funciones consisten en asistir, aconsejar y asesorar directamente a los empleados públicos de la alta dirección territorial.</a:t>
            </a:r>
          </a:p>
        </p:txBody>
      </p:sp>
      <p:sp>
        <p:nvSpPr>
          <p:cNvPr id="20" name="Rectángulo 19">
            <a:extLst>
              <a:ext uri="{FF2B5EF4-FFF2-40B4-BE49-F238E27FC236}">
                <a16:creationId xmlns:a16="http://schemas.microsoft.com/office/drawing/2014/main" id="{264A9B37-7BBA-48C8-9E67-7BE075B932CD}"/>
              </a:ext>
            </a:extLst>
          </p:cNvPr>
          <p:cNvSpPr/>
          <p:nvPr/>
        </p:nvSpPr>
        <p:spPr>
          <a:xfrm>
            <a:off x="4844909" y="24743"/>
            <a:ext cx="4240876" cy="830997"/>
          </a:xfrm>
          <a:prstGeom prst="rect">
            <a:avLst/>
          </a:prstGeom>
          <a:solidFill>
            <a:schemeClr val="tx2">
              <a:lumMod val="20000"/>
              <a:lumOff val="80000"/>
            </a:schemeClr>
          </a:solidFill>
        </p:spPr>
        <p:txBody>
          <a:bodyPr wrap="square">
            <a:spAutoFit/>
          </a:bodyPr>
          <a:lstStyle/>
          <a:p>
            <a:pPr algn="just"/>
            <a:r>
              <a:rPr lang="es-ES" sz="1200" b="1" dirty="0">
                <a:solidFill>
                  <a:srgbClr val="333333"/>
                </a:solidFill>
                <a:latin typeface="Work Sans"/>
              </a:rPr>
              <a:t>Nivel Directivo. </a:t>
            </a:r>
            <a:r>
              <a:rPr lang="es-ES" sz="1200" dirty="0">
                <a:solidFill>
                  <a:srgbClr val="333333"/>
                </a:solidFill>
                <a:latin typeface="Work Sans"/>
              </a:rPr>
              <a:t>Comprende los empleos a los cuales corresponden funciones de Dirección General, de formulación de políticas institucionales y de adopción de planes, programas y proyectos.</a:t>
            </a:r>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Tree>
    <p:extLst>
      <p:ext uri="{BB962C8B-B14F-4D97-AF65-F5344CB8AC3E}">
        <p14:creationId xmlns:p14="http://schemas.microsoft.com/office/powerpoint/2010/main" val="156214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865674" y="1873310"/>
            <a:ext cx="6924782"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14" name="Rectángulo 13">
            <a:extLst>
              <a:ext uri="{FF2B5EF4-FFF2-40B4-BE49-F238E27FC236}">
                <a16:creationId xmlns:a16="http://schemas.microsoft.com/office/drawing/2014/main" id="{8E56CACD-D3E0-4CB2-A745-5BF7ED87E103}"/>
              </a:ext>
            </a:extLst>
          </p:cNvPr>
          <p:cNvSpPr/>
          <p:nvPr/>
        </p:nvSpPr>
        <p:spPr>
          <a:xfrm>
            <a:off x="28994" y="4788502"/>
            <a:ext cx="4409428" cy="2092881"/>
          </a:xfrm>
          <a:prstGeom prst="rect">
            <a:avLst/>
          </a:prstGeom>
          <a:solidFill>
            <a:schemeClr val="tx1"/>
          </a:solidFill>
        </p:spPr>
        <p:txBody>
          <a:bodyPr wrap="square">
            <a:spAutoFit/>
          </a:bodyPr>
          <a:lstStyle/>
          <a:p>
            <a:pPr algn="ctr"/>
            <a:r>
              <a:rPr lang="es-ES" sz="1600" b="1" dirty="0">
                <a:solidFill>
                  <a:srgbClr val="333333"/>
                </a:solidFill>
                <a:latin typeface="Work Sans"/>
              </a:rPr>
              <a:t>DECRETO 2489 DE 2006</a:t>
            </a:r>
          </a:p>
          <a:p>
            <a:pPr algn="ctr"/>
            <a:r>
              <a:rPr lang="es-ES" b="1" dirty="0">
                <a:solidFill>
                  <a:schemeClr val="bg1"/>
                </a:solidFill>
              </a:rPr>
              <a:t>  </a:t>
            </a:r>
            <a:endParaRPr lang="es-ES" dirty="0">
              <a:solidFill>
                <a:schemeClr val="bg1"/>
              </a:solidFill>
            </a:endParaRPr>
          </a:p>
          <a:p>
            <a:pPr algn="ctr"/>
            <a:r>
              <a:rPr lang="es-ES" sz="1600" b="1" i="1" dirty="0">
                <a:solidFill>
                  <a:srgbClr val="333333"/>
                </a:solidFill>
                <a:latin typeface="Work Sans"/>
              </a:rPr>
              <a:t>Por el cual se establece el sistema de nomenclatura y clasificación de los empleos públicos de las instituciones pertenecientes a la Rama Ejecutiva y demás organismos y entidades públicas del Orden Nacional y se dictan otras disposiciones.</a:t>
            </a:r>
          </a:p>
        </p:txBody>
      </p:sp>
      <p:sp>
        <p:nvSpPr>
          <p:cNvPr id="15" name="Rectángulo 14">
            <a:extLst>
              <a:ext uri="{FF2B5EF4-FFF2-40B4-BE49-F238E27FC236}">
                <a16:creationId xmlns:a16="http://schemas.microsoft.com/office/drawing/2014/main" id="{9C413E7E-A798-4E66-BF74-3731F1CF3B19}"/>
              </a:ext>
            </a:extLst>
          </p:cNvPr>
          <p:cNvSpPr/>
          <p:nvPr/>
        </p:nvSpPr>
        <p:spPr>
          <a:xfrm>
            <a:off x="4727928" y="4927001"/>
            <a:ext cx="4409428" cy="1815882"/>
          </a:xfrm>
          <a:prstGeom prst="rect">
            <a:avLst/>
          </a:prstGeom>
          <a:solidFill>
            <a:schemeClr val="tx1"/>
          </a:solidFill>
        </p:spPr>
        <p:txBody>
          <a:bodyPr wrap="square">
            <a:spAutoFit/>
          </a:bodyPr>
          <a:lstStyle/>
          <a:p>
            <a:pPr algn="ctr"/>
            <a:r>
              <a:rPr lang="es-ES" sz="1600" b="1" dirty="0">
                <a:solidFill>
                  <a:srgbClr val="333333"/>
                </a:solidFill>
                <a:latin typeface="Work Sans"/>
              </a:rPr>
              <a:t>DECRETO 785 DE 2005</a:t>
            </a:r>
            <a:endParaRPr lang="es-ES" sz="1600" dirty="0">
              <a:solidFill>
                <a:srgbClr val="333333"/>
              </a:solidFill>
              <a:latin typeface="Work Sans"/>
            </a:endParaRPr>
          </a:p>
          <a:p>
            <a:pPr algn="ctr"/>
            <a:endParaRPr lang="es-ES" sz="1600" b="1" i="1" dirty="0">
              <a:solidFill>
                <a:srgbClr val="333333"/>
              </a:solidFill>
              <a:latin typeface="Work Sans"/>
            </a:endParaRPr>
          </a:p>
          <a:p>
            <a:pPr algn="ctr"/>
            <a:r>
              <a:rPr lang="es-ES" sz="1600" b="1" i="1" dirty="0">
                <a:solidFill>
                  <a:srgbClr val="333333"/>
                </a:solidFill>
                <a:latin typeface="Work Sans"/>
              </a:rPr>
              <a:t>Por el cual se establece el sistema de nomenclatura y clasificación y de funciones y requisitos generales de los empleos de las entidades territoriales que se regulan por las disposiciones de la Ley </a:t>
            </a:r>
            <a:r>
              <a:rPr lang="es-ES" sz="1600" b="1" i="1" dirty="0">
                <a:solidFill>
                  <a:srgbClr val="333333"/>
                </a:solidFill>
                <a:latin typeface="Work Sans"/>
                <a:hlinkClick r:id="rId9">
                  <a:extLst>
                    <a:ext uri="{A12FA001-AC4F-418D-AE19-62706E023703}">
                      <ahyp:hlinkClr xmlns:ahyp="http://schemas.microsoft.com/office/drawing/2018/hyperlinkcolor" val="tx"/>
                    </a:ext>
                  </a:extLst>
                </a:hlinkClick>
              </a:rPr>
              <a:t>909</a:t>
            </a:r>
            <a:r>
              <a:rPr lang="es-ES" sz="1600" b="1" i="1" dirty="0">
                <a:solidFill>
                  <a:srgbClr val="333333"/>
                </a:solidFill>
                <a:latin typeface="Work Sans"/>
              </a:rPr>
              <a:t> de 2004.</a:t>
            </a:r>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spTree>
    <p:extLst>
      <p:ext uri="{BB962C8B-B14F-4D97-AF65-F5344CB8AC3E}">
        <p14:creationId xmlns:p14="http://schemas.microsoft.com/office/powerpoint/2010/main" val="33268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1 CuadroTexto">
            <a:extLst>
              <a:ext uri="{FF2B5EF4-FFF2-40B4-BE49-F238E27FC236}">
                <a16:creationId xmlns:a16="http://schemas.microsoft.com/office/drawing/2014/main" id="{25DCB5CA-2CBB-4163-A4E0-D5A093B322D2}"/>
              </a:ext>
            </a:extLst>
          </p:cNvPr>
          <p:cNvSpPr txBox="1"/>
          <p:nvPr/>
        </p:nvSpPr>
        <p:spPr>
          <a:xfrm>
            <a:off x="6130228" y="1684294"/>
            <a:ext cx="938078" cy="646331"/>
          </a:xfrm>
          <a:prstGeom prst="rect">
            <a:avLst/>
          </a:prstGeom>
          <a:noFill/>
        </p:spPr>
        <p:txBody>
          <a:bodyPr wrap="none" rtlCol="0">
            <a:spAutoFit/>
          </a:bodyPr>
          <a:lstStyle/>
          <a:p>
            <a:pPr algn="ctr"/>
            <a:r>
              <a:rPr lang="es-CO" dirty="0">
                <a:solidFill>
                  <a:schemeClr val="bg1"/>
                </a:solidFill>
              </a:rPr>
              <a:t> 12</a:t>
            </a:r>
          </a:p>
          <a:p>
            <a:pPr algn="ctr"/>
            <a:r>
              <a:rPr lang="es-CO" dirty="0">
                <a:solidFill>
                  <a:schemeClr val="bg1"/>
                </a:solidFill>
              </a:rPr>
              <a:t>Júpiter</a:t>
            </a:r>
          </a:p>
        </p:txBody>
      </p:sp>
      <p:pic>
        <p:nvPicPr>
          <p:cNvPr id="9" name="Picture 2" descr="Hubble Spies Jupiter Eclipses.jpg">
            <a:hlinkClick r:id="rId7"/>
            <a:extLst>
              <a:ext uri="{FF2B5EF4-FFF2-40B4-BE49-F238E27FC236}">
                <a16:creationId xmlns:a16="http://schemas.microsoft.com/office/drawing/2014/main" id="{AFC22725-796D-4012-811B-6227E8B343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772" y="1441919"/>
            <a:ext cx="3510390" cy="35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865674" y="2645673"/>
            <a:ext cx="6924782"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graphicFrame>
        <p:nvGraphicFramePr>
          <p:cNvPr id="12" name="Tabla 11">
            <a:extLst>
              <a:ext uri="{FF2B5EF4-FFF2-40B4-BE49-F238E27FC236}">
                <a16:creationId xmlns:a16="http://schemas.microsoft.com/office/drawing/2014/main" id="{521AD447-DA5F-47C5-9EE3-E7D8B96E7D85}"/>
              </a:ext>
            </a:extLst>
          </p:cNvPr>
          <p:cNvGraphicFramePr>
            <a:graphicFrameLocks noGrp="1"/>
          </p:cNvGraphicFramePr>
          <p:nvPr>
            <p:extLst>
              <p:ext uri="{D42A27DB-BD31-4B8C-83A1-F6EECF244321}">
                <p14:modId xmlns:p14="http://schemas.microsoft.com/office/powerpoint/2010/main" val="153770923"/>
              </p:ext>
            </p:extLst>
          </p:nvPr>
        </p:nvGraphicFramePr>
        <p:xfrm>
          <a:off x="527641" y="3444835"/>
          <a:ext cx="8266474" cy="3413165"/>
        </p:xfrm>
        <a:graphic>
          <a:graphicData uri="http://schemas.openxmlformats.org/drawingml/2006/table">
            <a:tbl>
              <a:tblPr firstRow="1" firstCol="1" bandRow="1">
                <a:tableStyleId>{5940675A-B579-460E-94D1-54222C63F5DA}</a:tableStyleId>
              </a:tblPr>
              <a:tblGrid>
                <a:gridCol w="1178967">
                  <a:extLst>
                    <a:ext uri="{9D8B030D-6E8A-4147-A177-3AD203B41FA5}">
                      <a16:colId xmlns:a16="http://schemas.microsoft.com/office/drawing/2014/main" val="2470666633"/>
                    </a:ext>
                  </a:extLst>
                </a:gridCol>
                <a:gridCol w="768900">
                  <a:extLst>
                    <a:ext uri="{9D8B030D-6E8A-4147-A177-3AD203B41FA5}">
                      <a16:colId xmlns:a16="http://schemas.microsoft.com/office/drawing/2014/main" val="3697897229"/>
                    </a:ext>
                  </a:extLst>
                </a:gridCol>
                <a:gridCol w="893852">
                  <a:extLst>
                    <a:ext uri="{9D8B030D-6E8A-4147-A177-3AD203B41FA5}">
                      <a16:colId xmlns:a16="http://schemas.microsoft.com/office/drawing/2014/main" val="109238646"/>
                    </a:ext>
                  </a:extLst>
                </a:gridCol>
                <a:gridCol w="852755">
                  <a:extLst>
                    <a:ext uri="{9D8B030D-6E8A-4147-A177-3AD203B41FA5}">
                      <a16:colId xmlns:a16="http://schemas.microsoft.com/office/drawing/2014/main" val="302818270"/>
                    </a:ext>
                  </a:extLst>
                </a:gridCol>
                <a:gridCol w="1377301">
                  <a:extLst>
                    <a:ext uri="{9D8B030D-6E8A-4147-A177-3AD203B41FA5}">
                      <a16:colId xmlns:a16="http://schemas.microsoft.com/office/drawing/2014/main" val="2602025346"/>
                    </a:ext>
                  </a:extLst>
                </a:gridCol>
                <a:gridCol w="1613042">
                  <a:extLst>
                    <a:ext uri="{9D8B030D-6E8A-4147-A177-3AD203B41FA5}">
                      <a16:colId xmlns:a16="http://schemas.microsoft.com/office/drawing/2014/main" val="308316054"/>
                    </a:ext>
                  </a:extLst>
                </a:gridCol>
                <a:gridCol w="1581657">
                  <a:extLst>
                    <a:ext uri="{9D8B030D-6E8A-4147-A177-3AD203B41FA5}">
                      <a16:colId xmlns:a16="http://schemas.microsoft.com/office/drawing/2014/main" val="3325047468"/>
                    </a:ext>
                  </a:extLst>
                </a:gridCol>
              </a:tblGrid>
              <a:tr h="1420538">
                <a:tc>
                  <a:txBody>
                    <a:bodyPr/>
                    <a:lstStyle/>
                    <a:p>
                      <a:pPr marL="30480" algn="ctr">
                        <a:lnSpc>
                          <a:spcPct val="100000"/>
                        </a:lnSpc>
                        <a:spcBef>
                          <a:spcPts val="0"/>
                        </a:spcBef>
                        <a:spcAft>
                          <a:spcPts val="0"/>
                        </a:spcAft>
                      </a:pPr>
                      <a:r>
                        <a:rPr lang="es-ES" sz="1000" b="1" kern="0" spc="100" dirty="0">
                          <a:solidFill>
                            <a:sysClr val="windowText" lastClr="000000"/>
                          </a:solidFill>
                          <a:effectLst/>
                        </a:rPr>
                        <a:t>Nivel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15" dirty="0">
                          <a:solidFill>
                            <a:sysClr val="windowText" lastClr="000000"/>
                          </a:solidFill>
                          <a:effectLst/>
                        </a:rPr>
                        <a:t>Jerárquico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b="1" kern="0" spc="110" dirty="0">
                          <a:solidFill>
                            <a:sysClr val="windowText" lastClr="000000"/>
                          </a:solidFill>
                          <a:effectLst/>
                        </a:rPr>
                        <a:t>Dígito </a:t>
                      </a:r>
                      <a:r>
                        <a:rPr lang="es-ES" sz="1000" b="1" kern="0" spc="90" dirty="0">
                          <a:solidFill>
                            <a:sysClr val="windowText" lastClr="000000"/>
                          </a:solidFill>
                          <a:effectLst/>
                        </a:rPr>
                        <a:t>que </a:t>
                      </a:r>
                      <a:r>
                        <a:rPr lang="es-ES" sz="1000" b="1" kern="0" spc="115" dirty="0">
                          <a:solidFill>
                            <a:sysClr val="windowText" lastClr="000000"/>
                          </a:solidFill>
                          <a:effectLst/>
                        </a:rPr>
                        <a:t>identifica </a:t>
                      </a:r>
                      <a:r>
                        <a:rPr lang="es-ES" sz="1000" b="1" kern="0" spc="70" dirty="0">
                          <a:solidFill>
                            <a:sysClr val="windowText" lastClr="000000"/>
                          </a:solidFill>
                          <a:effectLst/>
                        </a:rPr>
                        <a:t>el </a:t>
                      </a:r>
                      <a:r>
                        <a:rPr lang="es-ES" sz="1000" b="1" kern="0" spc="110" dirty="0">
                          <a:solidFill>
                            <a:sysClr val="windowText" lastClr="000000"/>
                          </a:solidFill>
                          <a:effectLst/>
                        </a:rPr>
                        <a:t>nivel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34290" marR="1905" algn="ctr">
                        <a:lnSpc>
                          <a:spcPct val="100000"/>
                        </a:lnSpc>
                        <a:spcBef>
                          <a:spcPts val="0"/>
                        </a:spcBef>
                        <a:spcAft>
                          <a:spcPts val="0"/>
                        </a:spcAft>
                      </a:pPr>
                      <a:r>
                        <a:rPr lang="es-ES" sz="1000" b="1" kern="0" spc="110" dirty="0">
                          <a:solidFill>
                            <a:sysClr val="windowText" lastClr="000000"/>
                          </a:solidFill>
                          <a:effectLst/>
                        </a:rPr>
                        <a:t>Dígito</a:t>
                      </a:r>
                      <a:r>
                        <a:rPr lang="es-ES" sz="1000" b="1" kern="0" spc="160" dirty="0">
                          <a:solidFill>
                            <a:sysClr val="windowText" lastClr="000000"/>
                          </a:solidFill>
                          <a:effectLst/>
                        </a:rPr>
                        <a:t> </a:t>
                      </a:r>
                      <a:r>
                        <a:rPr lang="es-ES" sz="1000" b="1" kern="0" spc="65" dirty="0">
                          <a:solidFill>
                            <a:sysClr val="windowText" lastClr="000000"/>
                          </a:solidFill>
                          <a:effectLst/>
                        </a:rPr>
                        <a:t>que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25" dirty="0">
                          <a:solidFill>
                            <a:sysClr val="windowText" lastClr="000000"/>
                          </a:solidFill>
                          <a:effectLst/>
                        </a:rPr>
                        <a:t>Identifica </a:t>
                      </a:r>
                      <a:r>
                        <a:rPr lang="es-ES" sz="1000" b="1" kern="0" spc="70" dirty="0">
                          <a:solidFill>
                            <a:sysClr val="windowText" lastClr="000000"/>
                          </a:solidFill>
                          <a:effectLst/>
                        </a:rPr>
                        <a:t>la </a:t>
                      </a:r>
                      <a:r>
                        <a:rPr lang="es-ES" sz="1000" b="1" kern="0" spc="115" dirty="0">
                          <a:solidFill>
                            <a:sysClr val="windowText" lastClr="000000"/>
                          </a:solidFill>
                          <a:effectLst/>
                        </a:rPr>
                        <a:t>denominación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1000" b="1" kern="0" spc="105" dirty="0">
                          <a:solidFill>
                            <a:sysClr val="windowText" lastClr="000000"/>
                          </a:solidFill>
                          <a:effectLst/>
                        </a:rPr>
                        <a:t>Código</a:t>
                      </a:r>
                    </a:p>
                    <a:p>
                      <a:pPr marR="31115" algn="ctr">
                        <a:lnSpc>
                          <a:spcPct val="100000"/>
                        </a:lnSpc>
                        <a:spcBef>
                          <a:spcPts val="0"/>
                        </a:spcBef>
                        <a:spcAft>
                          <a:spcPts val="0"/>
                        </a:spcAft>
                      </a:pPr>
                      <a:r>
                        <a:rPr lang="es-ES" sz="1000" b="1" kern="0" spc="105" dirty="0">
                          <a:solidFill>
                            <a:sysClr val="windowText" lastClr="000000"/>
                          </a:solidFill>
                          <a:effectLst/>
                        </a:rPr>
                        <a:t> (orden nacional)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1000" b="1" kern="0" spc="125" dirty="0">
                          <a:solidFill>
                            <a:sysClr val="windowText" lastClr="000000"/>
                          </a:solidFill>
                          <a:effectLst/>
                        </a:rPr>
                        <a:t>Denominación </a:t>
                      </a:r>
                      <a:r>
                        <a:rPr lang="es-ES" sz="1000" b="1" kern="0" spc="90" dirty="0">
                          <a:solidFill>
                            <a:sysClr val="windowText" lastClr="000000"/>
                          </a:solidFill>
                          <a:effectLst/>
                        </a:rPr>
                        <a:t>del </a:t>
                      </a:r>
                      <a:r>
                        <a:rPr lang="es-ES" sz="1000" b="1" kern="0" spc="105" dirty="0">
                          <a:solidFill>
                            <a:sysClr val="windowText" lastClr="000000"/>
                          </a:solidFill>
                          <a:effectLst/>
                        </a:rPr>
                        <a:t>empleo</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nacional)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Bef>
                          <a:spcPts val="0"/>
                        </a:spcBef>
                        <a:spcAft>
                          <a:spcPts val="0"/>
                        </a:spcAft>
                      </a:pPr>
                      <a:r>
                        <a:rPr lang="es-ES" sz="1000" b="1" kern="0" dirty="0">
                          <a:solidFill>
                            <a:sysClr val="windowText" lastClr="000000"/>
                          </a:solidFill>
                          <a:effectLst/>
                        </a:rPr>
                        <a:t> </a:t>
                      </a:r>
                      <a:r>
                        <a:rPr lang="es-ES" sz="1000" b="1" kern="0" spc="105" dirty="0">
                          <a:solidFill>
                            <a:sysClr val="windowText" lastClr="000000"/>
                          </a:solidFill>
                          <a:effectLst/>
                        </a:rPr>
                        <a:t>Código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territorial)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00000"/>
                        </a:lnSpc>
                        <a:spcBef>
                          <a:spcPts val="0"/>
                        </a:spcBef>
                        <a:spcAft>
                          <a:spcPts val="0"/>
                        </a:spcAft>
                      </a:pPr>
                      <a:r>
                        <a:rPr lang="es-ES" sz="1000" b="1" kern="0" spc="125" dirty="0">
                          <a:solidFill>
                            <a:sysClr val="windowText" lastClr="000000"/>
                          </a:solidFill>
                          <a:effectLst/>
                        </a:rPr>
                        <a:t>Denominación </a:t>
                      </a:r>
                      <a:r>
                        <a:rPr lang="es-ES" sz="1000" b="1" kern="0" spc="90" dirty="0">
                          <a:solidFill>
                            <a:sysClr val="windowText" lastClr="000000"/>
                          </a:solidFill>
                          <a:effectLst/>
                        </a:rPr>
                        <a:t>del </a:t>
                      </a:r>
                      <a:r>
                        <a:rPr lang="es-ES" sz="1000" b="1" kern="0" spc="105" dirty="0">
                          <a:solidFill>
                            <a:sysClr val="windowText" lastClr="000000"/>
                          </a:solidFill>
                          <a:effectLst/>
                        </a:rPr>
                        <a:t>empleo</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territorial)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4287184795"/>
                  </a:ext>
                </a:extLst>
              </a:tr>
              <a:tr h="229864">
                <a:tc>
                  <a:txBody>
                    <a:bodyPr/>
                    <a:lstStyle/>
                    <a:p>
                      <a:pPr marR="31115" algn="ctr">
                        <a:lnSpc>
                          <a:spcPct val="135000"/>
                        </a:lnSpc>
                        <a:spcBef>
                          <a:spcPts val="1120"/>
                        </a:spcBef>
                        <a:spcAft>
                          <a:spcPts val="800"/>
                        </a:spcAft>
                      </a:pPr>
                      <a:r>
                        <a:rPr lang="es-ES" sz="1000" kern="0" spc="35" dirty="0">
                          <a:solidFill>
                            <a:sysClr val="windowText" lastClr="000000"/>
                          </a:solidFill>
                          <a:effectLst/>
                        </a:rPr>
                        <a:t>Directivo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0</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005</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0005</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0" dirty="0">
                          <a:solidFill>
                            <a:sysClr val="windowText" lastClr="000000"/>
                          </a:solidFill>
                          <a:effectLst/>
                        </a:rPr>
                        <a:t>Ministro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001</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Gobernador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3107654472"/>
                  </a:ext>
                </a:extLst>
              </a:tr>
              <a:tr h="229864">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a:solidFill>
                            <a:sysClr val="windowText" lastClr="000000"/>
                          </a:solidFill>
                          <a:effectLst/>
                        </a:rPr>
                        <a:t>1</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020</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1020</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105</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2894718460"/>
                  </a:ext>
                </a:extLst>
              </a:tr>
              <a:tr h="470809">
                <a:tc>
                  <a:txBody>
                    <a:bodyPr/>
                    <a:lstStyle/>
                    <a:p>
                      <a:pPr marR="31115" algn="ctr">
                        <a:lnSpc>
                          <a:spcPct val="135000"/>
                        </a:lnSpc>
                        <a:spcBef>
                          <a:spcPts val="1120"/>
                        </a:spcBef>
                        <a:spcAft>
                          <a:spcPts val="800"/>
                        </a:spcAft>
                      </a:pPr>
                      <a:r>
                        <a:rPr lang="es-ES" sz="1000" kern="0" spc="45" dirty="0">
                          <a:solidFill>
                            <a:sysClr val="windowText" lastClr="000000"/>
                          </a:solidFill>
                          <a:effectLst/>
                        </a:rPr>
                        <a:t>Profesional</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2</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044</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2044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Profesional</a:t>
                      </a:r>
                      <a:r>
                        <a:rPr lang="es-ES" sz="1000" kern="0" spc="80" dirty="0">
                          <a:solidFill>
                            <a:sysClr val="windowText" lastClr="000000"/>
                          </a:solidFill>
                          <a:effectLst/>
                        </a:rPr>
                        <a:t> </a:t>
                      </a:r>
                      <a:r>
                        <a:rPr lang="es-ES" sz="1000" kern="0" spc="40" dirty="0">
                          <a:solidFill>
                            <a:sysClr val="windowText" lastClr="000000"/>
                          </a:solidFill>
                          <a:effectLst/>
                        </a:rPr>
                        <a:t>universitario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219</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10" dirty="0">
                          <a:solidFill>
                            <a:sysClr val="windowText" lastClr="000000"/>
                          </a:solidFill>
                          <a:effectLst/>
                        </a:rPr>
                        <a:t>Profesional</a:t>
                      </a:r>
                      <a:r>
                        <a:rPr lang="es-ES" sz="1000" kern="0" spc="345" dirty="0">
                          <a:solidFill>
                            <a:sysClr val="windowText" lastClr="000000"/>
                          </a:solidFill>
                          <a:effectLst/>
                        </a:rPr>
                        <a:t> </a:t>
                      </a:r>
                      <a:r>
                        <a:rPr lang="es-ES" sz="1000" kern="0" spc="-10" dirty="0">
                          <a:solidFill>
                            <a:sysClr val="windowText" lastClr="000000"/>
                          </a:solidFill>
                          <a:effectLst/>
                        </a:rPr>
                        <a:t>universitario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2255089716"/>
                  </a:ext>
                </a:extLst>
              </a:tr>
              <a:tr h="591281">
                <a:tc>
                  <a:txBody>
                    <a:bodyPr/>
                    <a:lstStyle/>
                    <a:p>
                      <a:pPr marR="31115" algn="ctr">
                        <a:lnSpc>
                          <a:spcPct val="135000"/>
                        </a:lnSpc>
                        <a:spcBef>
                          <a:spcPts val="1120"/>
                        </a:spcBef>
                        <a:spcAft>
                          <a:spcPts val="800"/>
                        </a:spcAft>
                      </a:pPr>
                      <a:r>
                        <a:rPr lang="es-ES" sz="1000" kern="0" spc="-10">
                          <a:solidFill>
                            <a:sysClr val="windowText" lastClr="000000"/>
                          </a:solidFill>
                          <a:effectLst/>
                        </a:rPr>
                        <a:t>Técnico</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3</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124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3124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dirty="0">
                          <a:solidFill>
                            <a:sysClr val="windowText" lastClr="000000"/>
                          </a:solidFill>
                          <a:effectLst/>
                        </a:rPr>
                        <a:t>Técnico</a:t>
                      </a:r>
                      <a:r>
                        <a:rPr lang="es-ES" sz="1000" kern="0" spc="235" dirty="0">
                          <a:solidFill>
                            <a:sysClr val="windowText" lastClr="000000"/>
                          </a:solidFill>
                          <a:effectLst/>
                        </a:rPr>
                        <a:t> </a:t>
                      </a:r>
                      <a:r>
                        <a:rPr lang="es-ES" sz="1000" kern="0" spc="35" dirty="0">
                          <a:solidFill>
                            <a:sysClr val="windowText" lastClr="000000"/>
                          </a:solidFill>
                          <a:effectLst/>
                        </a:rPr>
                        <a:t>administrativo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314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dirty="0">
                          <a:solidFill>
                            <a:sysClr val="windowText" lastClr="000000"/>
                          </a:solidFill>
                          <a:effectLst/>
                        </a:rPr>
                        <a:t>Técnico</a:t>
                      </a:r>
                      <a:r>
                        <a:rPr lang="es-ES" sz="1000" kern="0" spc="235" dirty="0">
                          <a:solidFill>
                            <a:sysClr val="windowText" lastClr="000000"/>
                          </a:solidFill>
                          <a:effectLst/>
                        </a:rPr>
                        <a:t> </a:t>
                      </a:r>
                      <a:r>
                        <a:rPr lang="es-ES" sz="1000" kern="0" spc="35" dirty="0">
                          <a:solidFill>
                            <a:sysClr val="windowText" lastClr="000000"/>
                          </a:solidFill>
                          <a:effectLst/>
                        </a:rPr>
                        <a:t>administrativo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582015253"/>
                  </a:ext>
                </a:extLst>
              </a:tr>
              <a:tr h="470809">
                <a:tc>
                  <a:txBody>
                    <a:bodyPr/>
                    <a:lstStyle/>
                    <a:p>
                      <a:pPr marR="31115" algn="ctr">
                        <a:lnSpc>
                          <a:spcPct val="135000"/>
                        </a:lnSpc>
                        <a:spcBef>
                          <a:spcPts val="1120"/>
                        </a:spcBef>
                        <a:spcAft>
                          <a:spcPts val="800"/>
                        </a:spcAft>
                      </a:pPr>
                      <a:r>
                        <a:rPr lang="es-ES" sz="1000" kern="0" spc="40" dirty="0">
                          <a:solidFill>
                            <a:sysClr val="windowText" lastClr="000000"/>
                          </a:solidFill>
                          <a:effectLst/>
                        </a:rPr>
                        <a:t>Asistencial</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103</a:t>
                      </a:r>
                      <a:r>
                        <a:rPr lang="es-CO" sz="1000" kern="100" dirty="0">
                          <a:solidFill>
                            <a:sysClr val="windowText" lastClr="000000"/>
                          </a:solidFill>
                          <a:effectLst/>
                        </a:rPr>
                        <a:t> </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4103</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Conductor</a:t>
                      </a:r>
                      <a:r>
                        <a:rPr lang="es-ES" sz="1000" kern="0" spc="15" dirty="0">
                          <a:solidFill>
                            <a:sysClr val="windowText" lastClr="000000"/>
                          </a:solidFill>
                          <a:effectLst/>
                        </a:rPr>
                        <a:t> </a:t>
                      </a:r>
                      <a:r>
                        <a:rPr lang="es-ES" sz="1000" kern="0" spc="45" dirty="0">
                          <a:solidFill>
                            <a:sysClr val="windowText" lastClr="000000"/>
                          </a:solidFill>
                          <a:effectLst/>
                        </a:rPr>
                        <a:t>mecánico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482</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Conductor</a:t>
                      </a:r>
                      <a:r>
                        <a:rPr lang="es-ES" sz="1000" kern="0" spc="15" dirty="0">
                          <a:solidFill>
                            <a:sysClr val="windowText" lastClr="000000"/>
                          </a:solidFill>
                          <a:effectLst/>
                        </a:rPr>
                        <a:t> </a:t>
                      </a:r>
                      <a:r>
                        <a:rPr lang="es-ES" sz="1000" kern="0" spc="45" dirty="0">
                          <a:solidFill>
                            <a:sysClr val="windowText" lastClr="000000"/>
                          </a:solidFill>
                          <a:effectLst/>
                        </a:rPr>
                        <a:t>mecánico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FCC99"/>
                    </a:solidFill>
                  </a:tcPr>
                </a:tc>
                <a:extLst>
                  <a:ext uri="{0D108BD9-81ED-4DB2-BD59-A6C34878D82A}">
                    <a16:rowId xmlns:a16="http://schemas.microsoft.com/office/drawing/2014/main" val="3243519730"/>
                  </a:ext>
                </a:extLst>
              </a:tr>
            </a:tbl>
          </a:graphicData>
        </a:graphic>
      </p:graphicFrame>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Tree>
    <p:extLst>
      <p:ext uri="{BB962C8B-B14F-4D97-AF65-F5344CB8AC3E}">
        <p14:creationId xmlns:p14="http://schemas.microsoft.com/office/powerpoint/2010/main" val="28387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865674" y="2645673"/>
            <a:ext cx="6924782"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graphicFrame>
        <p:nvGraphicFramePr>
          <p:cNvPr id="12" name="Tabla 11">
            <a:extLst>
              <a:ext uri="{FF2B5EF4-FFF2-40B4-BE49-F238E27FC236}">
                <a16:creationId xmlns:a16="http://schemas.microsoft.com/office/drawing/2014/main" id="{521AD447-DA5F-47C5-9EE3-E7D8B96E7D85}"/>
              </a:ext>
            </a:extLst>
          </p:cNvPr>
          <p:cNvGraphicFramePr>
            <a:graphicFrameLocks noGrp="1"/>
          </p:cNvGraphicFramePr>
          <p:nvPr/>
        </p:nvGraphicFramePr>
        <p:xfrm>
          <a:off x="527641" y="3444835"/>
          <a:ext cx="8266474" cy="3413165"/>
        </p:xfrm>
        <a:graphic>
          <a:graphicData uri="http://schemas.openxmlformats.org/drawingml/2006/table">
            <a:tbl>
              <a:tblPr firstRow="1" firstCol="1" bandRow="1">
                <a:tableStyleId>{5940675A-B579-460E-94D1-54222C63F5DA}</a:tableStyleId>
              </a:tblPr>
              <a:tblGrid>
                <a:gridCol w="1178967">
                  <a:extLst>
                    <a:ext uri="{9D8B030D-6E8A-4147-A177-3AD203B41FA5}">
                      <a16:colId xmlns:a16="http://schemas.microsoft.com/office/drawing/2014/main" val="2470666633"/>
                    </a:ext>
                  </a:extLst>
                </a:gridCol>
                <a:gridCol w="768900">
                  <a:extLst>
                    <a:ext uri="{9D8B030D-6E8A-4147-A177-3AD203B41FA5}">
                      <a16:colId xmlns:a16="http://schemas.microsoft.com/office/drawing/2014/main" val="3697897229"/>
                    </a:ext>
                  </a:extLst>
                </a:gridCol>
                <a:gridCol w="893852">
                  <a:extLst>
                    <a:ext uri="{9D8B030D-6E8A-4147-A177-3AD203B41FA5}">
                      <a16:colId xmlns:a16="http://schemas.microsoft.com/office/drawing/2014/main" val="109238646"/>
                    </a:ext>
                  </a:extLst>
                </a:gridCol>
                <a:gridCol w="852755">
                  <a:extLst>
                    <a:ext uri="{9D8B030D-6E8A-4147-A177-3AD203B41FA5}">
                      <a16:colId xmlns:a16="http://schemas.microsoft.com/office/drawing/2014/main" val="302818270"/>
                    </a:ext>
                  </a:extLst>
                </a:gridCol>
                <a:gridCol w="1377301">
                  <a:extLst>
                    <a:ext uri="{9D8B030D-6E8A-4147-A177-3AD203B41FA5}">
                      <a16:colId xmlns:a16="http://schemas.microsoft.com/office/drawing/2014/main" val="2602025346"/>
                    </a:ext>
                  </a:extLst>
                </a:gridCol>
                <a:gridCol w="1613042">
                  <a:extLst>
                    <a:ext uri="{9D8B030D-6E8A-4147-A177-3AD203B41FA5}">
                      <a16:colId xmlns:a16="http://schemas.microsoft.com/office/drawing/2014/main" val="308316054"/>
                    </a:ext>
                  </a:extLst>
                </a:gridCol>
                <a:gridCol w="1581657">
                  <a:extLst>
                    <a:ext uri="{9D8B030D-6E8A-4147-A177-3AD203B41FA5}">
                      <a16:colId xmlns:a16="http://schemas.microsoft.com/office/drawing/2014/main" val="3325047468"/>
                    </a:ext>
                  </a:extLst>
                </a:gridCol>
              </a:tblGrid>
              <a:tr h="1420538">
                <a:tc>
                  <a:txBody>
                    <a:bodyPr/>
                    <a:lstStyle/>
                    <a:p>
                      <a:pPr marL="30480" algn="ctr">
                        <a:lnSpc>
                          <a:spcPct val="100000"/>
                        </a:lnSpc>
                        <a:spcBef>
                          <a:spcPts val="0"/>
                        </a:spcBef>
                        <a:spcAft>
                          <a:spcPts val="0"/>
                        </a:spcAft>
                      </a:pPr>
                      <a:r>
                        <a:rPr lang="es-ES" sz="1000" b="1" kern="0" spc="100" dirty="0">
                          <a:solidFill>
                            <a:sysClr val="windowText" lastClr="000000"/>
                          </a:solidFill>
                          <a:effectLst/>
                        </a:rPr>
                        <a:t>Nivel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15" dirty="0">
                          <a:solidFill>
                            <a:sysClr val="windowText" lastClr="000000"/>
                          </a:solidFill>
                          <a:effectLst/>
                        </a:rPr>
                        <a:t>Jerárquico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b="1" kern="0" spc="110" dirty="0">
                          <a:solidFill>
                            <a:sysClr val="windowText" lastClr="000000"/>
                          </a:solidFill>
                          <a:effectLst/>
                        </a:rPr>
                        <a:t>Dígito </a:t>
                      </a:r>
                      <a:r>
                        <a:rPr lang="es-ES" sz="1000" b="1" kern="0" spc="90" dirty="0">
                          <a:solidFill>
                            <a:sysClr val="windowText" lastClr="000000"/>
                          </a:solidFill>
                          <a:effectLst/>
                        </a:rPr>
                        <a:t>que </a:t>
                      </a:r>
                      <a:r>
                        <a:rPr lang="es-ES" sz="1000" b="1" kern="0" spc="115" dirty="0">
                          <a:solidFill>
                            <a:sysClr val="windowText" lastClr="000000"/>
                          </a:solidFill>
                          <a:effectLst/>
                        </a:rPr>
                        <a:t>identifica </a:t>
                      </a:r>
                      <a:r>
                        <a:rPr lang="es-ES" sz="1000" b="1" kern="0" spc="70" dirty="0">
                          <a:solidFill>
                            <a:sysClr val="windowText" lastClr="000000"/>
                          </a:solidFill>
                          <a:effectLst/>
                        </a:rPr>
                        <a:t>el </a:t>
                      </a:r>
                      <a:r>
                        <a:rPr lang="es-ES" sz="1000" b="1" kern="0" spc="110" dirty="0">
                          <a:solidFill>
                            <a:sysClr val="windowText" lastClr="000000"/>
                          </a:solidFill>
                          <a:effectLst/>
                        </a:rPr>
                        <a:t>nivel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34290" marR="1905" algn="ctr">
                        <a:lnSpc>
                          <a:spcPct val="100000"/>
                        </a:lnSpc>
                        <a:spcBef>
                          <a:spcPts val="0"/>
                        </a:spcBef>
                        <a:spcAft>
                          <a:spcPts val="0"/>
                        </a:spcAft>
                      </a:pPr>
                      <a:r>
                        <a:rPr lang="es-ES" sz="1000" b="1" kern="0" spc="110" dirty="0">
                          <a:solidFill>
                            <a:sysClr val="windowText" lastClr="000000"/>
                          </a:solidFill>
                          <a:effectLst/>
                        </a:rPr>
                        <a:t>Dígito</a:t>
                      </a:r>
                      <a:r>
                        <a:rPr lang="es-ES" sz="1000" b="1" kern="0" spc="160" dirty="0">
                          <a:solidFill>
                            <a:sysClr val="windowText" lastClr="000000"/>
                          </a:solidFill>
                          <a:effectLst/>
                        </a:rPr>
                        <a:t> </a:t>
                      </a:r>
                      <a:r>
                        <a:rPr lang="es-ES" sz="1000" b="1" kern="0" spc="65" dirty="0">
                          <a:solidFill>
                            <a:sysClr val="windowText" lastClr="000000"/>
                          </a:solidFill>
                          <a:effectLst/>
                        </a:rPr>
                        <a:t>que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25" dirty="0">
                          <a:solidFill>
                            <a:sysClr val="windowText" lastClr="000000"/>
                          </a:solidFill>
                          <a:effectLst/>
                        </a:rPr>
                        <a:t>Identifica </a:t>
                      </a:r>
                      <a:r>
                        <a:rPr lang="es-ES" sz="1000" b="1" kern="0" spc="70" dirty="0">
                          <a:solidFill>
                            <a:sysClr val="windowText" lastClr="000000"/>
                          </a:solidFill>
                          <a:effectLst/>
                        </a:rPr>
                        <a:t>la </a:t>
                      </a:r>
                      <a:r>
                        <a:rPr lang="es-ES" sz="1000" b="1" kern="0" spc="115" dirty="0">
                          <a:solidFill>
                            <a:sysClr val="windowText" lastClr="000000"/>
                          </a:solidFill>
                          <a:effectLst/>
                        </a:rPr>
                        <a:t>denominación </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1000" b="1" kern="0" spc="105" dirty="0">
                          <a:solidFill>
                            <a:sysClr val="windowText" lastClr="000000"/>
                          </a:solidFill>
                          <a:effectLst/>
                        </a:rPr>
                        <a:t>Código</a:t>
                      </a:r>
                    </a:p>
                    <a:p>
                      <a:pPr marR="31115" algn="ctr">
                        <a:lnSpc>
                          <a:spcPct val="100000"/>
                        </a:lnSpc>
                        <a:spcBef>
                          <a:spcPts val="0"/>
                        </a:spcBef>
                        <a:spcAft>
                          <a:spcPts val="0"/>
                        </a:spcAft>
                      </a:pPr>
                      <a:r>
                        <a:rPr lang="es-ES" sz="1000" b="1" kern="0" spc="105" dirty="0">
                          <a:solidFill>
                            <a:sysClr val="windowText" lastClr="000000"/>
                          </a:solidFill>
                          <a:effectLst/>
                        </a:rPr>
                        <a:t> (orden nacional)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1000" b="1" kern="0" spc="125" dirty="0">
                          <a:solidFill>
                            <a:sysClr val="windowText" lastClr="000000"/>
                          </a:solidFill>
                          <a:effectLst/>
                        </a:rPr>
                        <a:t>Denominación </a:t>
                      </a:r>
                      <a:r>
                        <a:rPr lang="es-ES" sz="1000" b="1" kern="0" spc="90" dirty="0">
                          <a:solidFill>
                            <a:sysClr val="windowText" lastClr="000000"/>
                          </a:solidFill>
                          <a:effectLst/>
                        </a:rPr>
                        <a:t>del </a:t>
                      </a:r>
                      <a:r>
                        <a:rPr lang="es-ES" sz="1000" b="1" kern="0" spc="105" dirty="0">
                          <a:solidFill>
                            <a:sysClr val="windowText" lastClr="000000"/>
                          </a:solidFill>
                          <a:effectLst/>
                        </a:rPr>
                        <a:t>empleo</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nacional)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Bef>
                          <a:spcPts val="0"/>
                        </a:spcBef>
                        <a:spcAft>
                          <a:spcPts val="0"/>
                        </a:spcAft>
                      </a:pPr>
                      <a:r>
                        <a:rPr lang="es-ES" sz="1000" b="1" kern="0" dirty="0">
                          <a:solidFill>
                            <a:sysClr val="windowText" lastClr="000000"/>
                          </a:solidFill>
                          <a:effectLst/>
                        </a:rPr>
                        <a:t> </a:t>
                      </a:r>
                      <a:r>
                        <a:rPr lang="es-ES" sz="1000" b="1" kern="0" spc="105" dirty="0">
                          <a:solidFill>
                            <a:sysClr val="windowText" lastClr="000000"/>
                          </a:solidFill>
                          <a:effectLst/>
                        </a:rPr>
                        <a:t>Código </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territorial)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00000"/>
                        </a:lnSpc>
                        <a:spcBef>
                          <a:spcPts val="0"/>
                        </a:spcBef>
                        <a:spcAft>
                          <a:spcPts val="0"/>
                        </a:spcAft>
                      </a:pPr>
                      <a:r>
                        <a:rPr lang="es-ES" sz="1000" b="1" kern="0" spc="125" dirty="0">
                          <a:solidFill>
                            <a:sysClr val="windowText" lastClr="000000"/>
                          </a:solidFill>
                          <a:effectLst/>
                        </a:rPr>
                        <a:t>Denominación </a:t>
                      </a:r>
                      <a:r>
                        <a:rPr lang="es-ES" sz="1000" b="1" kern="0" spc="90" dirty="0">
                          <a:solidFill>
                            <a:sysClr val="windowText" lastClr="000000"/>
                          </a:solidFill>
                          <a:effectLst/>
                        </a:rPr>
                        <a:t>del </a:t>
                      </a:r>
                      <a:r>
                        <a:rPr lang="es-ES" sz="1000" b="1" kern="0" spc="105" dirty="0">
                          <a:solidFill>
                            <a:sysClr val="windowText" lastClr="000000"/>
                          </a:solidFill>
                          <a:effectLst/>
                        </a:rPr>
                        <a:t>empleo</a:t>
                      </a:r>
                      <a:endParaRPr lang="es-CO" sz="1000" b="1" kern="100" dirty="0">
                        <a:solidFill>
                          <a:sysClr val="windowText" lastClr="000000"/>
                        </a:solidFill>
                        <a:effectLst/>
                      </a:endParaRPr>
                    </a:p>
                    <a:p>
                      <a:pPr marR="31115" algn="ctr">
                        <a:lnSpc>
                          <a:spcPct val="100000"/>
                        </a:lnSpc>
                        <a:spcBef>
                          <a:spcPts val="0"/>
                        </a:spcBef>
                        <a:spcAft>
                          <a:spcPts val="0"/>
                        </a:spcAft>
                      </a:pPr>
                      <a:r>
                        <a:rPr lang="es-ES" sz="1000" b="1" kern="0" spc="105" dirty="0">
                          <a:solidFill>
                            <a:sysClr val="windowText" lastClr="000000"/>
                          </a:solidFill>
                          <a:effectLst/>
                        </a:rPr>
                        <a:t>(Orden territorial)</a:t>
                      </a:r>
                      <a:endParaRPr lang="es-CO" sz="1000" b="1"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vert="vert27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4287184795"/>
                  </a:ext>
                </a:extLst>
              </a:tr>
              <a:tr h="229864">
                <a:tc>
                  <a:txBody>
                    <a:bodyPr/>
                    <a:lstStyle/>
                    <a:p>
                      <a:pPr marR="31115" algn="ctr">
                        <a:lnSpc>
                          <a:spcPct val="135000"/>
                        </a:lnSpc>
                        <a:spcBef>
                          <a:spcPts val="1120"/>
                        </a:spcBef>
                        <a:spcAft>
                          <a:spcPts val="800"/>
                        </a:spcAft>
                      </a:pPr>
                      <a:r>
                        <a:rPr lang="es-ES" sz="1000" kern="0" spc="35" dirty="0">
                          <a:solidFill>
                            <a:sysClr val="windowText" lastClr="000000"/>
                          </a:solidFill>
                          <a:effectLst/>
                        </a:rPr>
                        <a:t>Directivo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0</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005</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0005</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0" dirty="0">
                          <a:solidFill>
                            <a:sysClr val="windowText" lastClr="000000"/>
                          </a:solidFill>
                          <a:effectLst/>
                        </a:rPr>
                        <a:t>Ministro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001</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Gobernador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3107654472"/>
                  </a:ext>
                </a:extLst>
              </a:tr>
              <a:tr h="229864">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a:solidFill>
                            <a:sysClr val="windowText" lastClr="000000"/>
                          </a:solidFill>
                          <a:effectLst/>
                        </a:rPr>
                        <a:t>1</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020</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1020</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105</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Asesor</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2894718460"/>
                  </a:ext>
                </a:extLst>
              </a:tr>
              <a:tr h="470809">
                <a:tc>
                  <a:txBody>
                    <a:bodyPr/>
                    <a:lstStyle/>
                    <a:p>
                      <a:pPr marR="31115" algn="ctr">
                        <a:lnSpc>
                          <a:spcPct val="135000"/>
                        </a:lnSpc>
                        <a:spcBef>
                          <a:spcPts val="1120"/>
                        </a:spcBef>
                        <a:spcAft>
                          <a:spcPts val="800"/>
                        </a:spcAft>
                      </a:pPr>
                      <a:r>
                        <a:rPr lang="es-ES" sz="1000" kern="0" spc="45" dirty="0">
                          <a:solidFill>
                            <a:sysClr val="windowText" lastClr="000000"/>
                          </a:solidFill>
                          <a:effectLst/>
                        </a:rPr>
                        <a:t>Profesional</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2</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a:solidFill>
                            <a:sysClr val="windowText" lastClr="000000"/>
                          </a:solidFill>
                          <a:effectLst/>
                        </a:rPr>
                        <a:t>044</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2044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Profesional</a:t>
                      </a:r>
                      <a:r>
                        <a:rPr lang="es-ES" sz="1000" kern="0" spc="80" dirty="0">
                          <a:solidFill>
                            <a:sysClr val="windowText" lastClr="000000"/>
                          </a:solidFill>
                          <a:effectLst/>
                        </a:rPr>
                        <a:t> </a:t>
                      </a:r>
                      <a:r>
                        <a:rPr lang="es-ES" sz="1000" kern="0" spc="40" dirty="0">
                          <a:solidFill>
                            <a:sysClr val="windowText" lastClr="000000"/>
                          </a:solidFill>
                          <a:effectLst/>
                        </a:rPr>
                        <a:t>universitario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219</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spc="10" dirty="0">
                          <a:solidFill>
                            <a:sysClr val="windowText" lastClr="000000"/>
                          </a:solidFill>
                          <a:effectLst/>
                        </a:rPr>
                        <a:t>Profesional</a:t>
                      </a:r>
                      <a:r>
                        <a:rPr lang="es-ES" sz="1000" kern="0" spc="345" dirty="0">
                          <a:solidFill>
                            <a:sysClr val="windowText" lastClr="000000"/>
                          </a:solidFill>
                          <a:effectLst/>
                        </a:rPr>
                        <a:t> </a:t>
                      </a:r>
                      <a:r>
                        <a:rPr lang="es-ES" sz="1000" kern="0" spc="-10" dirty="0">
                          <a:solidFill>
                            <a:sysClr val="windowText" lastClr="000000"/>
                          </a:solidFill>
                          <a:effectLst/>
                        </a:rPr>
                        <a:t>universitario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2255089716"/>
                  </a:ext>
                </a:extLst>
              </a:tr>
              <a:tr h="591281">
                <a:tc>
                  <a:txBody>
                    <a:bodyPr/>
                    <a:lstStyle/>
                    <a:p>
                      <a:pPr marR="31115" algn="ctr">
                        <a:lnSpc>
                          <a:spcPct val="135000"/>
                        </a:lnSpc>
                        <a:spcBef>
                          <a:spcPts val="1120"/>
                        </a:spcBef>
                        <a:spcAft>
                          <a:spcPts val="800"/>
                        </a:spcAft>
                      </a:pPr>
                      <a:r>
                        <a:rPr lang="es-ES" sz="1000" kern="0" spc="-10">
                          <a:solidFill>
                            <a:sysClr val="windowText" lastClr="000000"/>
                          </a:solidFill>
                          <a:effectLst/>
                        </a:rPr>
                        <a:t>Técnico</a:t>
                      </a:r>
                      <a:endParaRPr lang="es-CO" sz="1000" kern="10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3</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124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3124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dirty="0">
                          <a:solidFill>
                            <a:sysClr val="windowText" lastClr="000000"/>
                          </a:solidFill>
                          <a:effectLst/>
                        </a:rPr>
                        <a:t>Técnico</a:t>
                      </a:r>
                      <a:r>
                        <a:rPr lang="es-ES" sz="1000" kern="0" spc="235" dirty="0">
                          <a:solidFill>
                            <a:sysClr val="windowText" lastClr="000000"/>
                          </a:solidFill>
                          <a:effectLst/>
                        </a:rPr>
                        <a:t> </a:t>
                      </a:r>
                      <a:r>
                        <a:rPr lang="es-ES" sz="1000" kern="0" spc="35" dirty="0">
                          <a:solidFill>
                            <a:sysClr val="windowText" lastClr="000000"/>
                          </a:solidFill>
                          <a:effectLst/>
                        </a:rPr>
                        <a:t>administrativo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314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tc>
                  <a:txBody>
                    <a:bodyPr/>
                    <a:lstStyle/>
                    <a:p>
                      <a:pPr marR="31115" algn="ctr">
                        <a:lnSpc>
                          <a:spcPct val="135000"/>
                        </a:lnSpc>
                        <a:spcBef>
                          <a:spcPts val="1120"/>
                        </a:spcBef>
                        <a:spcAft>
                          <a:spcPts val="800"/>
                        </a:spcAft>
                      </a:pPr>
                      <a:r>
                        <a:rPr lang="es-ES" sz="1000" kern="0" dirty="0">
                          <a:solidFill>
                            <a:sysClr val="windowText" lastClr="000000"/>
                          </a:solidFill>
                          <a:effectLst/>
                        </a:rPr>
                        <a:t>Técnico</a:t>
                      </a:r>
                      <a:r>
                        <a:rPr lang="es-ES" sz="1000" kern="0" spc="235" dirty="0">
                          <a:solidFill>
                            <a:sysClr val="windowText" lastClr="000000"/>
                          </a:solidFill>
                          <a:effectLst/>
                        </a:rPr>
                        <a:t> </a:t>
                      </a:r>
                      <a:r>
                        <a:rPr lang="es-ES" sz="1000" kern="0" spc="35" dirty="0">
                          <a:solidFill>
                            <a:sysClr val="windowText" lastClr="000000"/>
                          </a:solidFill>
                          <a:effectLst/>
                        </a:rPr>
                        <a:t>administrativo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99"/>
                    </a:solidFill>
                  </a:tcPr>
                </a:tc>
                <a:extLst>
                  <a:ext uri="{0D108BD9-81ED-4DB2-BD59-A6C34878D82A}">
                    <a16:rowId xmlns:a16="http://schemas.microsoft.com/office/drawing/2014/main" val="1582015253"/>
                  </a:ext>
                </a:extLst>
              </a:tr>
              <a:tr h="470809">
                <a:tc>
                  <a:txBody>
                    <a:bodyPr/>
                    <a:lstStyle/>
                    <a:p>
                      <a:pPr marR="31115" algn="ctr">
                        <a:lnSpc>
                          <a:spcPct val="135000"/>
                        </a:lnSpc>
                        <a:spcBef>
                          <a:spcPts val="1120"/>
                        </a:spcBef>
                        <a:spcAft>
                          <a:spcPts val="800"/>
                        </a:spcAft>
                      </a:pPr>
                      <a:r>
                        <a:rPr lang="es-ES" sz="1000" kern="0" spc="40" dirty="0">
                          <a:solidFill>
                            <a:sysClr val="windowText" lastClr="000000"/>
                          </a:solidFill>
                          <a:effectLst/>
                        </a:rPr>
                        <a:t>Asistencial</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R="31115" algn="ctr">
                        <a:lnSpc>
                          <a:spcPct val="135000"/>
                        </a:lnSpc>
                        <a:spcBef>
                          <a:spcPts val="1120"/>
                        </a:spcBef>
                        <a:spcAft>
                          <a:spcPts val="800"/>
                        </a:spcAft>
                      </a:pPr>
                      <a:r>
                        <a:rPr lang="es-ES" sz="1000" kern="0" spc="-50" dirty="0">
                          <a:solidFill>
                            <a:sysClr val="windowText" lastClr="000000"/>
                          </a:solidFill>
                          <a:effectLst/>
                        </a:rPr>
                        <a:t>4</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103</a:t>
                      </a:r>
                      <a:r>
                        <a:rPr lang="es-CO" sz="1000" kern="100" dirty="0">
                          <a:solidFill>
                            <a:sysClr val="windowText" lastClr="000000"/>
                          </a:solidFill>
                          <a:effectLst/>
                        </a:rPr>
                        <a:t> </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5" dirty="0">
                          <a:solidFill>
                            <a:sysClr val="windowText" lastClr="000000"/>
                          </a:solidFill>
                          <a:effectLst/>
                        </a:rPr>
                        <a:t>4103</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Conductor</a:t>
                      </a:r>
                      <a:r>
                        <a:rPr lang="es-ES" sz="1000" kern="0" spc="15" dirty="0">
                          <a:solidFill>
                            <a:sysClr val="windowText" lastClr="000000"/>
                          </a:solidFill>
                          <a:effectLst/>
                        </a:rPr>
                        <a:t> </a:t>
                      </a:r>
                      <a:r>
                        <a:rPr lang="es-ES" sz="1000" kern="0" spc="45" dirty="0">
                          <a:solidFill>
                            <a:sysClr val="windowText" lastClr="000000"/>
                          </a:solidFill>
                          <a:effectLst/>
                        </a:rPr>
                        <a:t>mecánico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R="31115" algn="ctr">
                        <a:lnSpc>
                          <a:spcPct val="135000"/>
                        </a:lnSpc>
                        <a:spcBef>
                          <a:spcPts val="1120"/>
                        </a:spcBef>
                        <a:spcAft>
                          <a:spcPts val="800"/>
                        </a:spcAft>
                      </a:pPr>
                      <a:r>
                        <a:rPr lang="es-ES" sz="1000" kern="0" spc="30" dirty="0">
                          <a:solidFill>
                            <a:sysClr val="windowText" lastClr="000000"/>
                          </a:solidFill>
                          <a:effectLst/>
                        </a:rPr>
                        <a:t>482</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FCC99"/>
                    </a:solidFill>
                  </a:tcPr>
                </a:tc>
                <a:tc>
                  <a:txBody>
                    <a:bodyPr/>
                    <a:lstStyle/>
                    <a:p>
                      <a:pPr marR="31115" algn="ctr">
                        <a:lnSpc>
                          <a:spcPct val="135000"/>
                        </a:lnSpc>
                        <a:spcBef>
                          <a:spcPts val="1120"/>
                        </a:spcBef>
                        <a:spcAft>
                          <a:spcPts val="800"/>
                        </a:spcAft>
                      </a:pPr>
                      <a:r>
                        <a:rPr lang="es-ES" sz="1000" kern="0" spc="45" dirty="0">
                          <a:solidFill>
                            <a:sysClr val="windowText" lastClr="000000"/>
                          </a:solidFill>
                          <a:effectLst/>
                        </a:rPr>
                        <a:t>Conductor</a:t>
                      </a:r>
                      <a:r>
                        <a:rPr lang="es-ES" sz="1000" kern="0" spc="15" dirty="0">
                          <a:solidFill>
                            <a:sysClr val="windowText" lastClr="000000"/>
                          </a:solidFill>
                          <a:effectLst/>
                        </a:rPr>
                        <a:t> </a:t>
                      </a:r>
                      <a:r>
                        <a:rPr lang="es-ES" sz="1000" kern="0" spc="45" dirty="0">
                          <a:solidFill>
                            <a:sysClr val="windowText" lastClr="000000"/>
                          </a:solidFill>
                          <a:effectLst/>
                        </a:rPr>
                        <a:t>mecánico</a:t>
                      </a:r>
                      <a:endParaRPr lang="es-CO" sz="1000" kern="100" dirty="0">
                        <a:solidFill>
                          <a:sysClr val="windowText" lastClr="000000"/>
                        </a:solidFill>
                        <a:effectLst/>
                        <a:latin typeface="Google Sans"/>
                        <a:ea typeface="Calibri" panose="020F0502020204030204" pitchFamily="34" charset="0"/>
                        <a:cs typeface="Times New Roman" panose="02020603050405020304" pitchFamily="18" charset="0"/>
                      </a:endParaRPr>
                    </a:p>
                  </a:txBody>
                  <a:tcPr marL="40157" marR="4015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FCC99"/>
                    </a:solidFill>
                  </a:tcPr>
                </a:tc>
                <a:extLst>
                  <a:ext uri="{0D108BD9-81ED-4DB2-BD59-A6C34878D82A}">
                    <a16:rowId xmlns:a16="http://schemas.microsoft.com/office/drawing/2014/main" val="3243519730"/>
                  </a:ext>
                </a:extLst>
              </a:tr>
            </a:tbl>
          </a:graphicData>
        </a:graphic>
      </p:graphicFrame>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Tree>
    <p:extLst>
      <p:ext uri="{BB962C8B-B14F-4D97-AF65-F5344CB8AC3E}">
        <p14:creationId xmlns:p14="http://schemas.microsoft.com/office/powerpoint/2010/main" val="222227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791362" y="3262816"/>
            <a:ext cx="6924782"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
        <p:nvSpPr>
          <p:cNvPr id="20" name="CuadroTexto 19">
            <a:extLst>
              <a:ext uri="{FF2B5EF4-FFF2-40B4-BE49-F238E27FC236}">
                <a16:creationId xmlns:a16="http://schemas.microsoft.com/office/drawing/2014/main" id="{F8FC4420-93A0-46EF-8F2A-73C638C34179}"/>
              </a:ext>
            </a:extLst>
          </p:cNvPr>
          <p:cNvSpPr txBox="1"/>
          <p:nvPr/>
        </p:nvSpPr>
        <p:spPr>
          <a:xfrm>
            <a:off x="1962364" y="3363738"/>
            <a:ext cx="1431802" cy="369332"/>
          </a:xfrm>
          <a:prstGeom prst="rect">
            <a:avLst/>
          </a:prstGeom>
          <a:noFill/>
        </p:spPr>
        <p:txBody>
          <a:bodyPr wrap="none" rtlCol="0">
            <a:spAutoFit/>
          </a:bodyPr>
          <a:lstStyle/>
          <a:p>
            <a:r>
              <a:rPr lang="es-ES" b="1" dirty="0"/>
              <a:t>18 / 01 / 09</a:t>
            </a:r>
            <a:endParaRPr lang="es-CO" b="1" dirty="0"/>
          </a:p>
        </p:txBody>
      </p:sp>
      <p:sp>
        <p:nvSpPr>
          <p:cNvPr id="14" name="Rectángulo 13">
            <a:extLst>
              <a:ext uri="{FF2B5EF4-FFF2-40B4-BE49-F238E27FC236}">
                <a16:creationId xmlns:a16="http://schemas.microsoft.com/office/drawing/2014/main" id="{8C7B4737-6A0C-41B3-AD3C-65CA07C2D5AC}"/>
              </a:ext>
            </a:extLst>
          </p:cNvPr>
          <p:cNvSpPr/>
          <p:nvPr/>
        </p:nvSpPr>
        <p:spPr>
          <a:xfrm>
            <a:off x="4005594" y="0"/>
            <a:ext cx="5143543" cy="5722913"/>
          </a:xfrm>
          <a:prstGeom prst="rect">
            <a:avLst/>
          </a:prstGeom>
          <a:solidFill>
            <a:schemeClr val="tx1"/>
          </a:solidFill>
        </p:spPr>
        <p:txBody>
          <a:bodyPr wrap="square">
            <a:spAutoFit/>
          </a:bodyPr>
          <a:lstStyle/>
          <a:p>
            <a:pPr marL="450215" marR="391160" algn="just">
              <a:lnSpc>
                <a:spcPct val="135000"/>
              </a:lnSpc>
              <a:spcAft>
                <a:spcPts val="0"/>
              </a:spcAft>
            </a:pPr>
            <a:r>
              <a:rPr lang="es-CO" sz="1200" dirty="0">
                <a:solidFill>
                  <a:schemeClr val="bg1"/>
                </a:solidFill>
                <a:latin typeface="Arial" panose="020B0604020202020204" pitchFamily="34" charset="0"/>
                <a:ea typeface="Calibri" panose="020F0502020204030204" pitchFamily="34" charset="0"/>
              </a:rPr>
              <a:t>El grado es el número que indica la asignación básica mensual para cada denominación de empleo dentro de una escala progresiva de salarios, según la complejidad y responsabilidad inherente al ejercicio de sus funciones.</a:t>
            </a:r>
            <a:endParaRPr lang="es-CO" sz="1200" dirty="0">
              <a:solidFill>
                <a:schemeClr val="bg1"/>
              </a:solidFill>
              <a:latin typeface="Tahoma" panose="020B0604030504040204" pitchFamily="34" charset="0"/>
              <a:ea typeface="Tahoma" panose="020B0604030504040204" pitchFamily="34" charset="0"/>
            </a:endParaRPr>
          </a:p>
          <a:p>
            <a:pPr marL="450215" marR="391160" algn="just">
              <a:lnSpc>
                <a:spcPct val="135000"/>
              </a:lnSpc>
              <a:spcBef>
                <a:spcPts val="1110"/>
              </a:spcBef>
              <a:spcAft>
                <a:spcPts val="0"/>
              </a:spcAft>
            </a:pPr>
            <a:r>
              <a:rPr lang="es-CO" sz="1200" dirty="0">
                <a:solidFill>
                  <a:schemeClr val="bg1"/>
                </a:solidFill>
                <a:latin typeface="Arial" panose="020B0604020202020204" pitchFamily="34" charset="0"/>
                <a:ea typeface="Calibri" panose="020F0502020204030204" pitchFamily="34" charset="0"/>
              </a:rPr>
              <a:t>Está constituido por dos dígitos y corresponde a la remuneración o asignación salarial mensual determinada en la escala del correspondiente nivel jerárquico del empleo, fijada por las respectivas autoridades competentes. Cada denominación de empleo puede tener uno o más grados salariales dependiendo de las funciones, responsabilidades, requisitos de conocimientos y experiencia para el desempeño de su labor.</a:t>
            </a:r>
            <a:endParaRPr lang="es-CO" sz="1200" dirty="0">
              <a:solidFill>
                <a:schemeClr val="bg1"/>
              </a:solidFill>
              <a:latin typeface="Tahoma" panose="020B0604030504040204" pitchFamily="34" charset="0"/>
              <a:ea typeface="Tahoma" panose="020B0604030504040204" pitchFamily="34" charset="0"/>
            </a:endParaRPr>
          </a:p>
          <a:p>
            <a:pPr marL="450215" marR="391160" algn="just">
              <a:lnSpc>
                <a:spcPct val="135000"/>
              </a:lnSpc>
              <a:spcBef>
                <a:spcPts val="1100"/>
              </a:spcBef>
              <a:spcAft>
                <a:spcPts val="0"/>
              </a:spcAft>
            </a:pPr>
            <a:r>
              <a:rPr lang="es-CO" sz="1200" dirty="0">
                <a:solidFill>
                  <a:schemeClr val="bg1"/>
                </a:solidFill>
                <a:latin typeface="Arial" panose="020B0604020202020204" pitchFamily="34" charset="0"/>
                <a:ea typeface="Calibri" panose="020F0502020204030204" pitchFamily="34" charset="0"/>
              </a:rPr>
              <a:t>En el orden territorial los grados salariales, conformados hasta por dos dígitos, están fijados por las asambleas y concejos municipales o distritales, según el caso, teniendo en cuenta los límites máximos fijados por Decreto del Gobierno nacional con base en las facultades de la Ley 4ª de 1992.</a:t>
            </a:r>
            <a:endParaRPr lang="es-CO" sz="1200" dirty="0">
              <a:solidFill>
                <a:schemeClr val="bg1"/>
              </a:solidFill>
              <a:latin typeface="Tahoma" panose="020B0604030504040204" pitchFamily="34" charset="0"/>
              <a:ea typeface="Tahoma" panose="020B0604030504040204" pitchFamily="34" charset="0"/>
            </a:endParaRPr>
          </a:p>
          <a:p>
            <a:pPr marL="450215" marR="391160" algn="just">
              <a:lnSpc>
                <a:spcPct val="135000"/>
              </a:lnSpc>
              <a:spcBef>
                <a:spcPts val="1105"/>
              </a:spcBef>
              <a:spcAft>
                <a:spcPts val="0"/>
              </a:spcAft>
            </a:pPr>
            <a:r>
              <a:rPr lang="es-CO" sz="1200" dirty="0">
                <a:solidFill>
                  <a:schemeClr val="bg1"/>
                </a:solidFill>
                <a:latin typeface="Arial" panose="020B0604020202020204" pitchFamily="34" charset="0"/>
                <a:ea typeface="Calibri" panose="020F0502020204030204" pitchFamily="34" charset="0"/>
              </a:rPr>
              <a:t>En el orden nacional, los grados salariales están establecidos por cada nivel jerárquico en el artículo 2.2.2.4.2 y siguientes del Decreto 1083 de 2015.</a:t>
            </a:r>
            <a:endParaRPr lang="es-CO" sz="1200" dirty="0">
              <a:solidFill>
                <a:schemeClr val="bg1"/>
              </a:solidFill>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163141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D7ABC467-FBF4-4D2E-89F3-D12983A7FF08}"/>
              </a:ext>
            </a:extLst>
          </p:cNvPr>
          <p:cNvSpPr/>
          <p:nvPr/>
        </p:nvSpPr>
        <p:spPr>
          <a:xfrm>
            <a:off x="1791362" y="4035023"/>
            <a:ext cx="6645550"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
        <p:nvSpPr>
          <p:cNvPr id="20" name="CuadroTexto 19">
            <a:extLst>
              <a:ext uri="{FF2B5EF4-FFF2-40B4-BE49-F238E27FC236}">
                <a16:creationId xmlns:a16="http://schemas.microsoft.com/office/drawing/2014/main" id="{F8FC4420-93A0-46EF-8F2A-73C638C34179}"/>
              </a:ext>
            </a:extLst>
          </p:cNvPr>
          <p:cNvSpPr txBox="1"/>
          <p:nvPr/>
        </p:nvSpPr>
        <p:spPr>
          <a:xfrm>
            <a:off x="1962364" y="3363738"/>
            <a:ext cx="1431802" cy="369332"/>
          </a:xfrm>
          <a:prstGeom prst="rect">
            <a:avLst/>
          </a:prstGeom>
          <a:noFill/>
        </p:spPr>
        <p:txBody>
          <a:bodyPr wrap="none" rtlCol="0">
            <a:spAutoFit/>
          </a:bodyPr>
          <a:lstStyle/>
          <a:p>
            <a:r>
              <a:rPr lang="es-ES" b="1" dirty="0"/>
              <a:t>18 / 01 / 09</a:t>
            </a:r>
            <a:endParaRPr lang="es-CO" b="1" dirty="0"/>
          </a:p>
        </p:txBody>
      </p:sp>
      <p:pic>
        <p:nvPicPr>
          <p:cNvPr id="12" name="Imagen 11">
            <a:extLst>
              <a:ext uri="{FF2B5EF4-FFF2-40B4-BE49-F238E27FC236}">
                <a16:creationId xmlns:a16="http://schemas.microsoft.com/office/drawing/2014/main" id="{B67FE3B3-18AB-4701-97CE-96576113A7D2}"/>
              </a:ext>
            </a:extLst>
          </p:cNvPr>
          <p:cNvPicPr>
            <a:picLocks noChangeAspect="1"/>
          </p:cNvPicPr>
          <p:nvPr/>
        </p:nvPicPr>
        <p:blipFill>
          <a:blip r:embed="rId9"/>
          <a:stretch>
            <a:fillRect/>
          </a:stretch>
        </p:blipFill>
        <p:spPr>
          <a:xfrm>
            <a:off x="74351" y="34055"/>
            <a:ext cx="5572227" cy="3267739"/>
          </a:xfrm>
          <a:prstGeom prst="rect">
            <a:avLst/>
          </a:prstGeom>
          <a:solidFill>
            <a:schemeClr val="tx1"/>
          </a:solidFill>
        </p:spPr>
      </p:pic>
      <p:graphicFrame>
        <p:nvGraphicFramePr>
          <p:cNvPr id="15" name="Tabla 14">
            <a:extLst>
              <a:ext uri="{FF2B5EF4-FFF2-40B4-BE49-F238E27FC236}">
                <a16:creationId xmlns:a16="http://schemas.microsoft.com/office/drawing/2014/main" id="{117E25C0-4237-46BA-9AE7-0D414EB46E85}"/>
              </a:ext>
            </a:extLst>
          </p:cNvPr>
          <p:cNvGraphicFramePr>
            <a:graphicFrameLocks noGrp="1"/>
          </p:cNvGraphicFramePr>
          <p:nvPr>
            <p:extLst>
              <p:ext uri="{D42A27DB-BD31-4B8C-83A1-F6EECF244321}">
                <p14:modId xmlns:p14="http://schemas.microsoft.com/office/powerpoint/2010/main" val="3012336514"/>
              </p:ext>
            </p:extLst>
          </p:nvPr>
        </p:nvGraphicFramePr>
        <p:xfrm>
          <a:off x="1265550" y="4632543"/>
          <a:ext cx="5733866" cy="2284608"/>
        </p:xfrm>
        <a:graphic>
          <a:graphicData uri="http://schemas.openxmlformats.org/drawingml/2006/table">
            <a:tbl>
              <a:tblPr firstRow="1" firstCol="1" lastRow="1" lastCol="1" bandRow="1" bandCol="1">
                <a:tableStyleId>{5940675A-B579-460E-94D1-54222C63F5DA}</a:tableStyleId>
              </a:tblPr>
              <a:tblGrid>
                <a:gridCol w="956052">
                  <a:extLst>
                    <a:ext uri="{9D8B030D-6E8A-4147-A177-3AD203B41FA5}">
                      <a16:colId xmlns:a16="http://schemas.microsoft.com/office/drawing/2014/main" val="2538360687"/>
                    </a:ext>
                  </a:extLst>
                </a:gridCol>
                <a:gridCol w="1097009">
                  <a:extLst>
                    <a:ext uri="{9D8B030D-6E8A-4147-A177-3AD203B41FA5}">
                      <a16:colId xmlns:a16="http://schemas.microsoft.com/office/drawing/2014/main" val="2390922451"/>
                    </a:ext>
                  </a:extLst>
                </a:gridCol>
                <a:gridCol w="640432">
                  <a:extLst>
                    <a:ext uri="{9D8B030D-6E8A-4147-A177-3AD203B41FA5}">
                      <a16:colId xmlns:a16="http://schemas.microsoft.com/office/drawing/2014/main" val="2087961377"/>
                    </a:ext>
                  </a:extLst>
                </a:gridCol>
                <a:gridCol w="607952">
                  <a:extLst>
                    <a:ext uri="{9D8B030D-6E8A-4147-A177-3AD203B41FA5}">
                      <a16:colId xmlns:a16="http://schemas.microsoft.com/office/drawing/2014/main" val="250804115"/>
                    </a:ext>
                  </a:extLst>
                </a:gridCol>
                <a:gridCol w="955441">
                  <a:extLst>
                    <a:ext uri="{9D8B030D-6E8A-4147-A177-3AD203B41FA5}">
                      <a16:colId xmlns:a16="http://schemas.microsoft.com/office/drawing/2014/main" val="3306853297"/>
                    </a:ext>
                  </a:extLst>
                </a:gridCol>
                <a:gridCol w="699268">
                  <a:extLst>
                    <a:ext uri="{9D8B030D-6E8A-4147-A177-3AD203B41FA5}">
                      <a16:colId xmlns:a16="http://schemas.microsoft.com/office/drawing/2014/main" val="2516420951"/>
                    </a:ext>
                  </a:extLst>
                </a:gridCol>
                <a:gridCol w="777712">
                  <a:extLst>
                    <a:ext uri="{9D8B030D-6E8A-4147-A177-3AD203B41FA5}">
                      <a16:colId xmlns:a16="http://schemas.microsoft.com/office/drawing/2014/main" val="1908136714"/>
                    </a:ext>
                  </a:extLst>
                </a:gridCol>
              </a:tblGrid>
              <a:tr h="414711">
                <a:tc>
                  <a:txBody>
                    <a:bodyPr/>
                    <a:lstStyle/>
                    <a:p>
                      <a:pPr marR="31115" algn="ctr">
                        <a:lnSpc>
                          <a:spcPct val="100000"/>
                        </a:lnSpc>
                        <a:spcBef>
                          <a:spcPts val="0"/>
                        </a:spcBef>
                        <a:spcAft>
                          <a:spcPts val="0"/>
                        </a:spcAft>
                      </a:pPr>
                      <a:r>
                        <a:rPr lang="es-ES" sz="700" b="1" kern="0" dirty="0">
                          <a:solidFill>
                            <a:sysClr val="windowText" lastClr="000000"/>
                          </a:solidFill>
                          <a:effectLst/>
                        </a:rPr>
                        <a:t>NIVEL</a:t>
                      </a:r>
                      <a:endParaRPr lang="es-CO" sz="800" b="1" kern="100" dirty="0">
                        <a:solidFill>
                          <a:sysClr val="windowText" lastClr="000000"/>
                        </a:solidFill>
                        <a:effectLst/>
                      </a:endParaRPr>
                    </a:p>
                    <a:p>
                      <a:pPr marR="31115" algn="ctr">
                        <a:lnSpc>
                          <a:spcPct val="100000"/>
                        </a:lnSpc>
                        <a:spcBef>
                          <a:spcPts val="0"/>
                        </a:spcBef>
                        <a:spcAft>
                          <a:spcPts val="0"/>
                        </a:spcAft>
                      </a:pPr>
                      <a:r>
                        <a:rPr lang="es-ES" sz="700" b="1" kern="0" dirty="0">
                          <a:solidFill>
                            <a:sysClr val="windowText" lastClr="000000"/>
                          </a:solidFill>
                          <a:effectLst/>
                        </a:rPr>
                        <a:t>JERÁRQUICO</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0"/>
                        </a:spcAft>
                      </a:pPr>
                      <a:r>
                        <a:rPr lang="es-ES" sz="700" b="1" kern="0" dirty="0">
                          <a:solidFill>
                            <a:sysClr val="windowText" lastClr="000000"/>
                          </a:solidFill>
                          <a:effectLst/>
                        </a:rPr>
                        <a:t>DENOMINACIÓN DE EMPLEO</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700" b="1" kern="0" dirty="0">
                          <a:solidFill>
                            <a:sysClr val="windowText" lastClr="000000"/>
                          </a:solidFill>
                          <a:effectLst/>
                        </a:rPr>
                        <a:t> CÓDIGO</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0"/>
                        </a:spcAft>
                      </a:pPr>
                      <a:r>
                        <a:rPr lang="es-ES" sz="700" b="1" kern="0" dirty="0">
                          <a:solidFill>
                            <a:sysClr val="windowText" lastClr="000000"/>
                          </a:solidFill>
                          <a:effectLst/>
                        </a:rPr>
                        <a:t> GRADO</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0"/>
                        </a:spcAft>
                      </a:pPr>
                      <a:r>
                        <a:rPr lang="es-ES" sz="700" b="1" kern="0" dirty="0">
                          <a:solidFill>
                            <a:sysClr val="windowText" lastClr="000000"/>
                          </a:solidFill>
                          <a:effectLst/>
                        </a:rPr>
                        <a:t>NATURALEZA EMPLEO</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35000"/>
                        </a:lnSpc>
                        <a:spcBef>
                          <a:spcPts val="1120"/>
                        </a:spcBef>
                        <a:spcAft>
                          <a:spcPts val="0"/>
                        </a:spcAft>
                      </a:pPr>
                      <a:r>
                        <a:rPr lang="es-ES" sz="700" b="1" kern="0">
                          <a:solidFill>
                            <a:sysClr val="windowText" lastClr="000000"/>
                          </a:solidFill>
                          <a:effectLst/>
                        </a:rPr>
                        <a:t>TIPO PLANTA</a:t>
                      </a:r>
                      <a:endParaRPr lang="es-CO" sz="8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31115" algn="ctr">
                        <a:lnSpc>
                          <a:spcPct val="100000"/>
                        </a:lnSpc>
                        <a:spcBef>
                          <a:spcPts val="0"/>
                        </a:spcBef>
                        <a:spcAft>
                          <a:spcPts val="0"/>
                        </a:spcAft>
                      </a:pPr>
                      <a:r>
                        <a:rPr lang="es-ES" sz="700" b="1" kern="0" dirty="0">
                          <a:solidFill>
                            <a:sysClr val="windowText" lastClr="000000"/>
                          </a:solidFill>
                          <a:effectLst/>
                        </a:rPr>
                        <a:t>NÚMERO DE</a:t>
                      </a:r>
                      <a:endParaRPr lang="es-CO" sz="800" b="1" kern="100" dirty="0">
                        <a:solidFill>
                          <a:sysClr val="windowText" lastClr="000000"/>
                        </a:solidFill>
                        <a:effectLst/>
                      </a:endParaRPr>
                    </a:p>
                    <a:p>
                      <a:pPr marR="31115" algn="ctr">
                        <a:lnSpc>
                          <a:spcPct val="100000"/>
                        </a:lnSpc>
                        <a:spcBef>
                          <a:spcPts val="0"/>
                        </a:spcBef>
                        <a:spcAft>
                          <a:spcPts val="0"/>
                        </a:spcAft>
                      </a:pPr>
                      <a:r>
                        <a:rPr lang="es-ES" sz="700" b="1" kern="0" dirty="0">
                          <a:solidFill>
                            <a:sysClr val="windowText" lastClr="000000"/>
                          </a:solidFill>
                          <a:effectLst/>
                        </a:rPr>
                        <a:t>CARGOS</a:t>
                      </a:r>
                      <a:endParaRPr lang="es-CO" sz="8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9361371"/>
                  </a:ext>
                </a:extLst>
              </a:tr>
              <a:tr h="441789">
                <a:tc>
                  <a:txBody>
                    <a:bodyPr/>
                    <a:lstStyle/>
                    <a:p>
                      <a:pPr marR="31115" algn="ctr">
                        <a:lnSpc>
                          <a:spcPct val="135000"/>
                        </a:lnSpc>
                        <a:spcBef>
                          <a:spcPts val="1120"/>
                        </a:spcBef>
                        <a:spcAft>
                          <a:spcPts val="0"/>
                        </a:spcAft>
                      </a:pPr>
                      <a:r>
                        <a:rPr lang="es-ES" sz="700" kern="0" dirty="0">
                          <a:solidFill>
                            <a:sysClr val="windowText" lastClr="000000"/>
                          </a:solidFill>
                          <a:effectLst/>
                        </a:rPr>
                        <a:t> Profesional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Profesional especializado</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2028</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17</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Carrera</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Global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18</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40791640"/>
                  </a:ext>
                </a:extLst>
              </a:tr>
              <a:tr h="513708">
                <a:tc>
                  <a:txBody>
                    <a:bodyPr/>
                    <a:lstStyle/>
                    <a:p>
                      <a:pPr marR="31115" algn="ctr">
                        <a:lnSpc>
                          <a:spcPct val="135000"/>
                        </a:lnSpc>
                        <a:spcBef>
                          <a:spcPts val="1120"/>
                        </a:spcBef>
                        <a:spcAft>
                          <a:spcPts val="0"/>
                        </a:spcAft>
                      </a:pPr>
                      <a:r>
                        <a:rPr lang="es-ES" sz="700" kern="0" dirty="0">
                          <a:solidFill>
                            <a:sysClr val="windowText" lastClr="000000"/>
                          </a:solidFill>
                          <a:effectLst/>
                        </a:rPr>
                        <a:t> Profesional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Profesional especializado</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2028</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17</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00000"/>
                        </a:lnSpc>
                        <a:spcBef>
                          <a:spcPts val="0"/>
                        </a:spcBef>
                        <a:spcAft>
                          <a:spcPts val="0"/>
                        </a:spcAft>
                      </a:pPr>
                      <a:r>
                        <a:rPr lang="es-ES" sz="700" kern="0" dirty="0">
                          <a:solidFill>
                            <a:sysClr val="windowText" lastClr="000000"/>
                          </a:solidFill>
                          <a:effectLst/>
                        </a:rPr>
                        <a:t>Libre</a:t>
                      </a:r>
                      <a:endParaRPr lang="es-CO" sz="800" kern="100" dirty="0">
                        <a:solidFill>
                          <a:sysClr val="windowText" lastClr="000000"/>
                        </a:solidFill>
                        <a:effectLst/>
                      </a:endParaRPr>
                    </a:p>
                    <a:p>
                      <a:pPr marR="31115" algn="ctr">
                        <a:lnSpc>
                          <a:spcPct val="100000"/>
                        </a:lnSpc>
                        <a:spcBef>
                          <a:spcPts val="0"/>
                        </a:spcBef>
                        <a:spcAft>
                          <a:spcPts val="0"/>
                        </a:spcAft>
                      </a:pPr>
                      <a:r>
                        <a:rPr lang="es-ES" sz="700" kern="0" dirty="0">
                          <a:solidFill>
                            <a:sysClr val="windowText" lastClr="000000"/>
                          </a:solidFill>
                          <a:effectLst/>
                        </a:rPr>
                        <a:t>nombramiento y remoción</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Estructural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36167259"/>
                  </a:ext>
                </a:extLst>
              </a:tr>
              <a:tr h="513707">
                <a:tc>
                  <a:txBody>
                    <a:bodyPr/>
                    <a:lstStyle/>
                    <a:p>
                      <a:pPr marR="31115" algn="ctr">
                        <a:lnSpc>
                          <a:spcPct val="135000"/>
                        </a:lnSpc>
                        <a:spcBef>
                          <a:spcPts val="1120"/>
                        </a:spcBef>
                        <a:spcAft>
                          <a:spcPts val="0"/>
                        </a:spcAft>
                      </a:pPr>
                      <a:r>
                        <a:rPr lang="es-ES" sz="700" kern="0" dirty="0">
                          <a:solidFill>
                            <a:sysClr val="windowText" lastClr="000000"/>
                          </a:solidFill>
                          <a:effectLst/>
                        </a:rPr>
                        <a:t> Profesional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Profesional especializado</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2028</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17</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00000"/>
                        </a:lnSpc>
                        <a:spcBef>
                          <a:spcPts val="0"/>
                        </a:spcBef>
                        <a:spcAft>
                          <a:spcPts val="0"/>
                        </a:spcAft>
                      </a:pPr>
                      <a:r>
                        <a:rPr lang="es-ES" sz="700" kern="0" dirty="0">
                          <a:solidFill>
                            <a:sysClr val="windowText" lastClr="000000"/>
                          </a:solidFill>
                          <a:effectLst/>
                        </a:rPr>
                        <a:t>Libre</a:t>
                      </a:r>
                      <a:endParaRPr lang="es-CO" sz="800" kern="100" dirty="0">
                        <a:solidFill>
                          <a:sysClr val="windowText" lastClr="000000"/>
                        </a:solidFill>
                        <a:effectLst/>
                      </a:endParaRPr>
                    </a:p>
                    <a:p>
                      <a:pPr marR="31115" algn="ctr">
                        <a:lnSpc>
                          <a:spcPct val="100000"/>
                        </a:lnSpc>
                        <a:spcBef>
                          <a:spcPts val="0"/>
                        </a:spcBef>
                        <a:spcAft>
                          <a:spcPts val="0"/>
                        </a:spcAft>
                      </a:pPr>
                      <a:r>
                        <a:rPr lang="es-ES" sz="700" kern="0" dirty="0">
                          <a:solidFill>
                            <a:sysClr val="windowText" lastClr="000000"/>
                          </a:solidFill>
                          <a:effectLst/>
                        </a:rPr>
                        <a:t>nombramiento y remoción</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Estructural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2</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15457224"/>
                  </a:ext>
                </a:extLst>
              </a:tr>
              <a:tr h="400693">
                <a:tc>
                  <a:txBody>
                    <a:bodyPr/>
                    <a:lstStyle/>
                    <a:p>
                      <a:pPr marR="31115" algn="ctr">
                        <a:lnSpc>
                          <a:spcPct val="135000"/>
                        </a:lnSpc>
                        <a:spcBef>
                          <a:spcPts val="1120"/>
                        </a:spcBef>
                        <a:spcAft>
                          <a:spcPts val="0"/>
                        </a:spcAft>
                      </a:pPr>
                      <a:r>
                        <a:rPr lang="es-ES" sz="700" kern="0" dirty="0">
                          <a:solidFill>
                            <a:sysClr val="windowText" lastClr="000000"/>
                          </a:solidFill>
                          <a:effectLst/>
                        </a:rPr>
                        <a:t>Profesional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Profesional especializado</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2028</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 17</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00000"/>
                        </a:lnSpc>
                        <a:spcBef>
                          <a:spcPts val="0"/>
                        </a:spcBef>
                        <a:spcAft>
                          <a:spcPts val="0"/>
                        </a:spcAft>
                      </a:pPr>
                      <a:r>
                        <a:rPr lang="es-ES" sz="700" kern="0" dirty="0">
                          <a:solidFill>
                            <a:sysClr val="windowText" lastClr="000000"/>
                          </a:solidFill>
                          <a:effectLst/>
                        </a:rPr>
                        <a:t>Libre</a:t>
                      </a:r>
                      <a:endParaRPr lang="es-CO" sz="800" kern="100" dirty="0">
                        <a:solidFill>
                          <a:sysClr val="windowText" lastClr="000000"/>
                        </a:solidFill>
                        <a:effectLst/>
                      </a:endParaRPr>
                    </a:p>
                    <a:p>
                      <a:pPr marR="31115" algn="ctr">
                        <a:lnSpc>
                          <a:spcPct val="100000"/>
                        </a:lnSpc>
                        <a:spcBef>
                          <a:spcPts val="0"/>
                        </a:spcBef>
                        <a:spcAft>
                          <a:spcPts val="0"/>
                        </a:spcAft>
                      </a:pPr>
                      <a:r>
                        <a:rPr lang="es-ES" sz="700" kern="0" dirty="0">
                          <a:solidFill>
                            <a:sysClr val="windowText" lastClr="000000"/>
                          </a:solidFill>
                          <a:effectLst/>
                        </a:rPr>
                        <a:t>nombramiento y remoción</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Estructural</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31115" algn="ctr">
                        <a:lnSpc>
                          <a:spcPct val="135000"/>
                        </a:lnSpc>
                        <a:spcBef>
                          <a:spcPts val="1120"/>
                        </a:spcBef>
                        <a:spcAft>
                          <a:spcPts val="0"/>
                        </a:spcAft>
                      </a:pPr>
                      <a:r>
                        <a:rPr lang="es-ES" sz="700" kern="0" dirty="0">
                          <a:solidFill>
                            <a:sysClr val="windowText" lastClr="000000"/>
                          </a:solidFill>
                          <a:effectLst/>
                        </a:rPr>
                        <a:t>1</a:t>
                      </a:r>
                      <a:endParaRPr lang="es-CO" sz="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0" marR="505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966293242"/>
                  </a:ext>
                </a:extLst>
              </a:tr>
            </a:tbl>
          </a:graphicData>
        </a:graphic>
      </p:graphicFrame>
      <p:sp>
        <p:nvSpPr>
          <p:cNvPr id="23" name="CuadroTexto 22">
            <a:extLst>
              <a:ext uri="{FF2B5EF4-FFF2-40B4-BE49-F238E27FC236}">
                <a16:creationId xmlns:a16="http://schemas.microsoft.com/office/drawing/2014/main" id="{8A95C9CA-978F-40C1-BF73-0A65B4CF8FC6}"/>
              </a:ext>
            </a:extLst>
          </p:cNvPr>
          <p:cNvSpPr txBox="1"/>
          <p:nvPr/>
        </p:nvSpPr>
        <p:spPr>
          <a:xfrm>
            <a:off x="1927321" y="4219376"/>
            <a:ext cx="508473" cy="369332"/>
          </a:xfrm>
          <a:prstGeom prst="rect">
            <a:avLst/>
          </a:prstGeom>
          <a:noFill/>
        </p:spPr>
        <p:txBody>
          <a:bodyPr wrap="none" rtlCol="0">
            <a:spAutoFit/>
          </a:bodyPr>
          <a:lstStyle/>
          <a:p>
            <a:r>
              <a:rPr lang="es-ES" b="1" dirty="0"/>
              <a:t>18 </a:t>
            </a:r>
            <a:endParaRPr lang="es-CO" b="1" dirty="0"/>
          </a:p>
        </p:txBody>
      </p:sp>
    </p:spTree>
    <p:extLst>
      <p:ext uri="{BB962C8B-B14F-4D97-AF65-F5344CB8AC3E}">
        <p14:creationId xmlns:p14="http://schemas.microsoft.com/office/powerpoint/2010/main" val="254685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21265" y="-88052"/>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
        <p:nvSpPr>
          <p:cNvPr id="20" name="CuadroTexto 19">
            <a:extLst>
              <a:ext uri="{FF2B5EF4-FFF2-40B4-BE49-F238E27FC236}">
                <a16:creationId xmlns:a16="http://schemas.microsoft.com/office/drawing/2014/main" id="{F8FC4420-93A0-46EF-8F2A-73C638C34179}"/>
              </a:ext>
            </a:extLst>
          </p:cNvPr>
          <p:cNvSpPr txBox="1"/>
          <p:nvPr/>
        </p:nvSpPr>
        <p:spPr>
          <a:xfrm>
            <a:off x="1962364" y="3363738"/>
            <a:ext cx="1431802" cy="369332"/>
          </a:xfrm>
          <a:prstGeom prst="rect">
            <a:avLst/>
          </a:prstGeom>
          <a:noFill/>
        </p:spPr>
        <p:txBody>
          <a:bodyPr wrap="none" rtlCol="0">
            <a:spAutoFit/>
          </a:bodyPr>
          <a:lstStyle/>
          <a:p>
            <a:r>
              <a:rPr lang="es-ES" b="1" dirty="0"/>
              <a:t>18 / 01 / 09</a:t>
            </a:r>
            <a:endParaRPr lang="es-CO" b="1" dirty="0"/>
          </a:p>
        </p:txBody>
      </p:sp>
      <p:sp>
        <p:nvSpPr>
          <p:cNvPr id="23" name="CuadroTexto 22">
            <a:extLst>
              <a:ext uri="{FF2B5EF4-FFF2-40B4-BE49-F238E27FC236}">
                <a16:creationId xmlns:a16="http://schemas.microsoft.com/office/drawing/2014/main" id="{8A95C9CA-978F-40C1-BF73-0A65B4CF8FC6}"/>
              </a:ext>
            </a:extLst>
          </p:cNvPr>
          <p:cNvSpPr txBox="1"/>
          <p:nvPr/>
        </p:nvSpPr>
        <p:spPr>
          <a:xfrm>
            <a:off x="1927321" y="4219376"/>
            <a:ext cx="872355" cy="369332"/>
          </a:xfrm>
          <a:prstGeom prst="rect">
            <a:avLst/>
          </a:prstGeom>
          <a:noFill/>
        </p:spPr>
        <p:txBody>
          <a:bodyPr wrap="none" rtlCol="0">
            <a:spAutoFit/>
          </a:bodyPr>
          <a:lstStyle/>
          <a:p>
            <a:r>
              <a:rPr lang="es-ES" b="1"/>
              <a:t>18 / 4 </a:t>
            </a:r>
            <a:endParaRPr lang="es-CO" b="1" dirty="0"/>
          </a:p>
        </p:txBody>
      </p:sp>
      <p:sp>
        <p:nvSpPr>
          <p:cNvPr id="24" name="Rectángulo 23">
            <a:extLst>
              <a:ext uri="{FF2B5EF4-FFF2-40B4-BE49-F238E27FC236}">
                <a16:creationId xmlns:a16="http://schemas.microsoft.com/office/drawing/2014/main" id="{E0ECB2BD-B0E5-48E6-B48C-8AD99476ECAD}"/>
              </a:ext>
            </a:extLst>
          </p:cNvPr>
          <p:cNvSpPr/>
          <p:nvPr/>
        </p:nvSpPr>
        <p:spPr>
          <a:xfrm>
            <a:off x="1882000" y="4783916"/>
            <a:ext cx="6645550"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14" name="CuadroTexto 13">
            <a:extLst>
              <a:ext uri="{FF2B5EF4-FFF2-40B4-BE49-F238E27FC236}">
                <a16:creationId xmlns:a16="http://schemas.microsoft.com/office/drawing/2014/main" id="{F31CA9BB-D27C-4D65-B124-7C95F8DFD9F6}"/>
              </a:ext>
            </a:extLst>
          </p:cNvPr>
          <p:cNvSpPr txBox="1"/>
          <p:nvPr/>
        </p:nvSpPr>
        <p:spPr>
          <a:xfrm>
            <a:off x="4665969" y="2532741"/>
            <a:ext cx="4456766" cy="2031325"/>
          </a:xfrm>
          <a:prstGeom prst="rect">
            <a:avLst/>
          </a:prstGeom>
          <a:solidFill>
            <a:schemeClr val="tx1"/>
          </a:solidFill>
        </p:spPr>
        <p:txBody>
          <a:bodyPr wrap="square" rtlCol="0">
            <a:spAutoFit/>
          </a:bodyPr>
          <a:lstStyle/>
          <a:p>
            <a:pPr algn="just"/>
            <a:r>
              <a:rPr lang="es-ES" dirty="0">
                <a:solidFill>
                  <a:schemeClr val="bg1"/>
                </a:solidFill>
              </a:rPr>
              <a:t>Cuando el empleo pertenezca a la planta estructural señale el nombre de la dependencia. </a:t>
            </a:r>
          </a:p>
          <a:p>
            <a:pPr algn="just"/>
            <a:endParaRPr lang="es-ES" dirty="0">
              <a:solidFill>
                <a:schemeClr val="bg1"/>
              </a:solidFill>
            </a:endParaRPr>
          </a:p>
          <a:p>
            <a:pPr algn="just"/>
            <a:r>
              <a:rPr lang="es-ES" dirty="0">
                <a:solidFill>
                  <a:schemeClr val="bg1"/>
                </a:solidFill>
              </a:rPr>
              <a:t>Cuando el empleo pertenezca a la planta global señale: “donde se ubique el empleo”. </a:t>
            </a:r>
            <a:endParaRPr lang="es-CO" dirty="0">
              <a:solidFill>
                <a:schemeClr val="bg1"/>
              </a:solidFill>
            </a:endParaRPr>
          </a:p>
        </p:txBody>
      </p:sp>
      <p:sp>
        <p:nvSpPr>
          <p:cNvPr id="25" name="CuadroTexto 24">
            <a:extLst>
              <a:ext uri="{FF2B5EF4-FFF2-40B4-BE49-F238E27FC236}">
                <a16:creationId xmlns:a16="http://schemas.microsoft.com/office/drawing/2014/main" id="{A8A61990-FC71-4408-956F-8ED8EC44D86C}"/>
              </a:ext>
            </a:extLst>
          </p:cNvPr>
          <p:cNvSpPr txBox="1"/>
          <p:nvPr/>
        </p:nvSpPr>
        <p:spPr>
          <a:xfrm>
            <a:off x="1962364" y="4903713"/>
            <a:ext cx="6380273" cy="369332"/>
          </a:xfrm>
          <a:prstGeom prst="rect">
            <a:avLst/>
          </a:prstGeom>
          <a:noFill/>
        </p:spPr>
        <p:txBody>
          <a:bodyPr wrap="none" rtlCol="0">
            <a:spAutoFit/>
          </a:bodyPr>
          <a:lstStyle/>
          <a:p>
            <a:r>
              <a:rPr lang="es-ES" b="1" dirty="0"/>
              <a:t>DONDE SE UBIQUE EL EMPLEO / DESPACHO DEL ALCALDE</a:t>
            </a:r>
            <a:endParaRPr lang="es-CO" b="1" dirty="0"/>
          </a:p>
        </p:txBody>
      </p:sp>
    </p:spTree>
    <p:extLst>
      <p:ext uri="{BB962C8B-B14F-4D97-AF65-F5344CB8AC3E}">
        <p14:creationId xmlns:p14="http://schemas.microsoft.com/office/powerpoint/2010/main" val="56065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21265" y="-88052"/>
            <a:ext cx="9144000" cy="6905134"/>
          </a:xfrm>
          <a:prstGeom prst="round2DiagRect">
            <a:avLst>
              <a:gd name="adj1" fmla="val 16667"/>
              <a:gd name="adj2" fmla="val 2020"/>
            </a:avLst>
          </a:prstGeom>
          <a:solidFill>
            <a:schemeClr val="tx2">
              <a:lumMod val="40000"/>
              <a:lumOff val="6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8" name="Grupo 7">
            <a:extLst>
              <a:ext uri="{FF2B5EF4-FFF2-40B4-BE49-F238E27FC236}">
                <a16:creationId xmlns:a16="http://schemas.microsoft.com/office/drawing/2014/main" id="{E8AE2B68-F2E5-473F-8EE9-BB21EB5CCAF4}"/>
              </a:ext>
            </a:extLst>
          </p:cNvPr>
          <p:cNvGrpSpPr/>
          <p:nvPr/>
        </p:nvGrpSpPr>
        <p:grpSpPr>
          <a:xfrm>
            <a:off x="279232" y="275637"/>
            <a:ext cx="8157680" cy="6082301"/>
            <a:chOff x="201534" y="1379668"/>
            <a:chExt cx="3641000" cy="2016840"/>
          </a:xfrm>
        </p:grpSpPr>
        <p:pic>
          <p:nvPicPr>
            <p:cNvPr id="9" name="Imagen 8">
              <a:extLst>
                <a:ext uri="{FF2B5EF4-FFF2-40B4-BE49-F238E27FC236}">
                  <a16:creationId xmlns:a16="http://schemas.microsoft.com/office/drawing/2014/main" id="{6491F0A9-0418-4DF9-8B56-2AEE9DFE7199}"/>
                </a:ext>
              </a:extLst>
            </p:cNvPr>
            <p:cNvPicPr>
              <a:picLocks noChangeAspect="1"/>
            </p:cNvPicPr>
            <p:nvPr/>
          </p:nvPicPr>
          <p:blipFill rotWithShape="1">
            <a:blip r:embed="rId7"/>
            <a:srcRect l="6000" t="33256" r="4140"/>
            <a:stretch/>
          </p:blipFill>
          <p:spPr>
            <a:xfrm>
              <a:off x="201534" y="1379668"/>
              <a:ext cx="3641000" cy="1282961"/>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9E647490-E4AC-4CB9-9A30-011E02C90479}"/>
                </a:ext>
              </a:extLst>
            </p:cNvPr>
            <p:cNvPicPr/>
            <p:nvPr/>
          </p:nvPicPr>
          <p:blipFill rotWithShape="1">
            <a:blip r:embed="rId8"/>
            <a:srcRect r="2477" b="74111"/>
            <a:stretch/>
          </p:blipFill>
          <p:spPr>
            <a:xfrm>
              <a:off x="201534" y="2625920"/>
              <a:ext cx="3641000" cy="770588"/>
            </a:xfrm>
            <a:prstGeom prst="rect">
              <a:avLst/>
            </a:prstGeom>
          </p:spPr>
        </p:pic>
      </p:grpSp>
      <p:sp>
        <p:nvSpPr>
          <p:cNvPr id="2" name="Rectángulo 1">
            <a:extLst>
              <a:ext uri="{FF2B5EF4-FFF2-40B4-BE49-F238E27FC236}">
                <a16:creationId xmlns:a16="http://schemas.microsoft.com/office/drawing/2014/main" id="{2B3C284F-2B51-48BF-873E-56252DBCB72F}"/>
              </a:ext>
            </a:extLst>
          </p:cNvPr>
          <p:cNvSpPr/>
          <p:nvPr/>
        </p:nvSpPr>
        <p:spPr>
          <a:xfrm>
            <a:off x="1962364" y="4746660"/>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BA019EAD-AB67-4533-BC6A-A7F7BDB56EC7}"/>
              </a:ext>
            </a:extLst>
          </p:cNvPr>
          <p:cNvSpPr/>
          <p:nvPr/>
        </p:nvSpPr>
        <p:spPr>
          <a:xfrm>
            <a:off x="1962364" y="5523784"/>
            <a:ext cx="6484822" cy="7397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1ED54030-86AA-4A19-869A-D12BF2376329}"/>
              </a:ext>
            </a:extLst>
          </p:cNvPr>
          <p:cNvSpPr txBox="1"/>
          <p:nvPr/>
        </p:nvSpPr>
        <p:spPr>
          <a:xfrm>
            <a:off x="3359649" y="2311685"/>
            <a:ext cx="184731" cy="369332"/>
          </a:xfrm>
          <a:prstGeom prst="rect">
            <a:avLst/>
          </a:prstGeom>
          <a:noFill/>
        </p:spPr>
        <p:txBody>
          <a:bodyPr wrap="none" rtlCol="0">
            <a:spAutoFit/>
          </a:bodyPr>
          <a:lstStyle/>
          <a:p>
            <a:endParaRPr lang="es-CO" dirty="0"/>
          </a:p>
        </p:txBody>
      </p:sp>
      <p:sp>
        <p:nvSpPr>
          <p:cNvPr id="21" name="CuadroTexto 20">
            <a:extLst>
              <a:ext uri="{FF2B5EF4-FFF2-40B4-BE49-F238E27FC236}">
                <a16:creationId xmlns:a16="http://schemas.microsoft.com/office/drawing/2014/main" id="{C447157F-7989-449B-8FD5-987FFD2776D9}"/>
              </a:ext>
            </a:extLst>
          </p:cNvPr>
          <p:cNvSpPr txBox="1"/>
          <p:nvPr/>
        </p:nvSpPr>
        <p:spPr>
          <a:xfrm>
            <a:off x="1962364" y="1212410"/>
            <a:ext cx="1715534" cy="369332"/>
          </a:xfrm>
          <a:prstGeom prst="rect">
            <a:avLst/>
          </a:prstGeom>
          <a:noFill/>
        </p:spPr>
        <p:txBody>
          <a:bodyPr wrap="none" rtlCol="0">
            <a:spAutoFit/>
          </a:bodyPr>
          <a:lstStyle/>
          <a:p>
            <a:r>
              <a:rPr lang="es-ES" b="1" dirty="0"/>
              <a:t>PROFESIONAL</a:t>
            </a:r>
            <a:endParaRPr lang="es-CO" b="1" dirty="0"/>
          </a:p>
        </p:txBody>
      </p:sp>
      <p:sp>
        <p:nvSpPr>
          <p:cNvPr id="22" name="CuadroTexto 21">
            <a:extLst>
              <a:ext uri="{FF2B5EF4-FFF2-40B4-BE49-F238E27FC236}">
                <a16:creationId xmlns:a16="http://schemas.microsoft.com/office/drawing/2014/main" id="{9022A2FF-FB31-4AD3-8C02-01CAC56B3C40}"/>
              </a:ext>
            </a:extLst>
          </p:cNvPr>
          <p:cNvSpPr txBox="1"/>
          <p:nvPr/>
        </p:nvSpPr>
        <p:spPr>
          <a:xfrm>
            <a:off x="1927321" y="1930199"/>
            <a:ext cx="6353650" cy="523220"/>
          </a:xfrm>
          <a:prstGeom prst="rect">
            <a:avLst/>
          </a:prstGeom>
          <a:noFill/>
        </p:spPr>
        <p:txBody>
          <a:bodyPr wrap="square" rtlCol="0">
            <a:spAutoFit/>
          </a:bodyPr>
          <a:lstStyle/>
          <a:p>
            <a:pPr algn="just"/>
            <a:r>
              <a:rPr lang="es-ES" sz="1400" b="1" dirty="0"/>
              <a:t>PROFESIONAL ESPECIALIZADO /  PROFESIONAL UNIVERSITARIO /</a:t>
            </a:r>
            <a:br>
              <a:rPr lang="es-ES" sz="1400" b="1" dirty="0"/>
            </a:br>
            <a:r>
              <a:rPr lang="es-ES" sz="1400" b="1" dirty="0"/>
              <a:t> TÉCNICO ADMINISTRATIVO</a:t>
            </a:r>
            <a:endParaRPr lang="es-CO" sz="1400" b="1" dirty="0"/>
          </a:p>
        </p:txBody>
      </p:sp>
      <p:sp>
        <p:nvSpPr>
          <p:cNvPr id="16" name="CuadroTexto 15">
            <a:extLst>
              <a:ext uri="{FF2B5EF4-FFF2-40B4-BE49-F238E27FC236}">
                <a16:creationId xmlns:a16="http://schemas.microsoft.com/office/drawing/2014/main" id="{F77BBC88-CB1D-4756-9CE1-23CD2A8D1E37}"/>
              </a:ext>
            </a:extLst>
          </p:cNvPr>
          <p:cNvSpPr txBox="1"/>
          <p:nvPr/>
        </p:nvSpPr>
        <p:spPr>
          <a:xfrm>
            <a:off x="1962364" y="2779506"/>
            <a:ext cx="2081019" cy="369332"/>
          </a:xfrm>
          <a:prstGeom prst="rect">
            <a:avLst/>
          </a:prstGeom>
          <a:noFill/>
        </p:spPr>
        <p:txBody>
          <a:bodyPr wrap="none" rtlCol="0">
            <a:spAutoFit/>
          </a:bodyPr>
          <a:lstStyle/>
          <a:p>
            <a:r>
              <a:rPr lang="es-ES" b="1" dirty="0"/>
              <a:t>2028 / 2044 / 314</a:t>
            </a:r>
            <a:endParaRPr lang="es-CO" b="1" dirty="0"/>
          </a:p>
        </p:txBody>
      </p:sp>
      <p:sp>
        <p:nvSpPr>
          <p:cNvPr id="20" name="CuadroTexto 19">
            <a:extLst>
              <a:ext uri="{FF2B5EF4-FFF2-40B4-BE49-F238E27FC236}">
                <a16:creationId xmlns:a16="http://schemas.microsoft.com/office/drawing/2014/main" id="{F8FC4420-93A0-46EF-8F2A-73C638C34179}"/>
              </a:ext>
            </a:extLst>
          </p:cNvPr>
          <p:cNvSpPr txBox="1"/>
          <p:nvPr/>
        </p:nvSpPr>
        <p:spPr>
          <a:xfrm>
            <a:off x="1962364" y="3363738"/>
            <a:ext cx="1431802" cy="369332"/>
          </a:xfrm>
          <a:prstGeom prst="rect">
            <a:avLst/>
          </a:prstGeom>
          <a:noFill/>
        </p:spPr>
        <p:txBody>
          <a:bodyPr wrap="none" rtlCol="0">
            <a:spAutoFit/>
          </a:bodyPr>
          <a:lstStyle/>
          <a:p>
            <a:r>
              <a:rPr lang="es-ES" b="1" dirty="0"/>
              <a:t>18 / 01 / 09</a:t>
            </a:r>
            <a:endParaRPr lang="es-CO" b="1" dirty="0"/>
          </a:p>
        </p:txBody>
      </p:sp>
      <p:sp>
        <p:nvSpPr>
          <p:cNvPr id="23" name="CuadroTexto 22">
            <a:extLst>
              <a:ext uri="{FF2B5EF4-FFF2-40B4-BE49-F238E27FC236}">
                <a16:creationId xmlns:a16="http://schemas.microsoft.com/office/drawing/2014/main" id="{8A95C9CA-978F-40C1-BF73-0A65B4CF8FC6}"/>
              </a:ext>
            </a:extLst>
          </p:cNvPr>
          <p:cNvSpPr txBox="1"/>
          <p:nvPr/>
        </p:nvSpPr>
        <p:spPr>
          <a:xfrm>
            <a:off x="1927321" y="4219376"/>
            <a:ext cx="872355" cy="369332"/>
          </a:xfrm>
          <a:prstGeom prst="rect">
            <a:avLst/>
          </a:prstGeom>
          <a:noFill/>
        </p:spPr>
        <p:txBody>
          <a:bodyPr wrap="none" rtlCol="0">
            <a:spAutoFit/>
          </a:bodyPr>
          <a:lstStyle/>
          <a:p>
            <a:r>
              <a:rPr lang="es-ES" b="1" dirty="0"/>
              <a:t>18 / 4 </a:t>
            </a:r>
            <a:endParaRPr lang="es-CO" b="1" dirty="0"/>
          </a:p>
        </p:txBody>
      </p:sp>
      <p:sp>
        <p:nvSpPr>
          <p:cNvPr id="24" name="Rectángulo 23">
            <a:extLst>
              <a:ext uri="{FF2B5EF4-FFF2-40B4-BE49-F238E27FC236}">
                <a16:creationId xmlns:a16="http://schemas.microsoft.com/office/drawing/2014/main" id="{E0ECB2BD-B0E5-48E6-B48C-8AD99476ECAD}"/>
              </a:ext>
            </a:extLst>
          </p:cNvPr>
          <p:cNvSpPr/>
          <p:nvPr/>
        </p:nvSpPr>
        <p:spPr>
          <a:xfrm>
            <a:off x="1882000" y="5602473"/>
            <a:ext cx="6645550" cy="63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00" dirty="0"/>
          </a:p>
        </p:txBody>
      </p:sp>
      <p:sp>
        <p:nvSpPr>
          <p:cNvPr id="25" name="CuadroTexto 24">
            <a:extLst>
              <a:ext uri="{FF2B5EF4-FFF2-40B4-BE49-F238E27FC236}">
                <a16:creationId xmlns:a16="http://schemas.microsoft.com/office/drawing/2014/main" id="{A8A61990-FC71-4408-956F-8ED8EC44D86C}"/>
              </a:ext>
            </a:extLst>
          </p:cNvPr>
          <p:cNvSpPr txBox="1"/>
          <p:nvPr/>
        </p:nvSpPr>
        <p:spPr>
          <a:xfrm>
            <a:off x="1962364" y="4903713"/>
            <a:ext cx="6143028" cy="369332"/>
          </a:xfrm>
          <a:prstGeom prst="rect">
            <a:avLst/>
          </a:prstGeom>
          <a:noFill/>
        </p:spPr>
        <p:txBody>
          <a:bodyPr wrap="none" rtlCol="0">
            <a:spAutoFit/>
          </a:bodyPr>
          <a:lstStyle/>
          <a:p>
            <a:r>
              <a:rPr lang="es-ES" b="1" dirty="0"/>
              <a:t>DONDE SE UBIQUE EL EMPLEO / Despacho del Alcalde</a:t>
            </a:r>
            <a:endParaRPr lang="es-CO" b="1" dirty="0"/>
          </a:p>
        </p:txBody>
      </p:sp>
      <p:sp>
        <p:nvSpPr>
          <p:cNvPr id="5" name="Rectángulo 4">
            <a:extLst>
              <a:ext uri="{FF2B5EF4-FFF2-40B4-BE49-F238E27FC236}">
                <a16:creationId xmlns:a16="http://schemas.microsoft.com/office/drawing/2014/main" id="{5EAAFA02-A50D-4DBE-B45A-9BA2CF14230B}"/>
              </a:ext>
            </a:extLst>
          </p:cNvPr>
          <p:cNvSpPr/>
          <p:nvPr/>
        </p:nvSpPr>
        <p:spPr>
          <a:xfrm>
            <a:off x="5439927" y="2205311"/>
            <a:ext cx="3524873" cy="2462213"/>
          </a:xfrm>
          <a:prstGeom prst="rect">
            <a:avLst/>
          </a:prstGeom>
          <a:solidFill>
            <a:schemeClr val="tx1"/>
          </a:solidFill>
        </p:spPr>
        <p:txBody>
          <a:bodyPr wrap="square">
            <a:spAutoFit/>
          </a:bodyPr>
          <a:lstStyle/>
          <a:p>
            <a:pPr algn="just"/>
            <a:r>
              <a:rPr lang="es-ES" sz="1400" dirty="0">
                <a:solidFill>
                  <a:schemeClr val="bg1"/>
                </a:solidFill>
                <a:latin typeface="Flama Book"/>
              </a:rPr>
              <a:t>Se refiere al señalamiento del empleo de quien ejerce la supervisión directa frente al cargo del que estamos describiendo sus funciones y competencias laborales. En el caso de que el empleo pertenezca a la planta global se indicará: “Quien ejerza la supervisión directa”. </a:t>
            </a:r>
          </a:p>
          <a:p>
            <a:pPr algn="just"/>
            <a:endParaRPr lang="es-ES" sz="1400" dirty="0">
              <a:solidFill>
                <a:schemeClr val="bg1"/>
              </a:solidFill>
              <a:latin typeface="Flama Book"/>
            </a:endParaRPr>
          </a:p>
          <a:p>
            <a:pPr algn="just"/>
            <a:r>
              <a:rPr lang="es-CO" sz="1400" dirty="0">
                <a:solidFill>
                  <a:schemeClr val="bg1"/>
                </a:solidFill>
                <a:latin typeface="Flama Book"/>
              </a:rPr>
              <a:t>En las plantas de personal estructurales, este corresponderá al empleo de la respectiva jefatura.</a:t>
            </a:r>
          </a:p>
        </p:txBody>
      </p:sp>
      <p:sp>
        <p:nvSpPr>
          <p:cNvPr id="27" name="CuadroTexto 26">
            <a:extLst>
              <a:ext uri="{FF2B5EF4-FFF2-40B4-BE49-F238E27FC236}">
                <a16:creationId xmlns:a16="http://schemas.microsoft.com/office/drawing/2014/main" id="{2C9A1772-3996-429A-AF64-C990EB603783}"/>
              </a:ext>
            </a:extLst>
          </p:cNvPr>
          <p:cNvSpPr txBox="1"/>
          <p:nvPr/>
        </p:nvSpPr>
        <p:spPr>
          <a:xfrm>
            <a:off x="1970536" y="5580505"/>
            <a:ext cx="4709944" cy="646331"/>
          </a:xfrm>
          <a:prstGeom prst="rect">
            <a:avLst/>
          </a:prstGeom>
          <a:noFill/>
        </p:spPr>
        <p:txBody>
          <a:bodyPr wrap="none" rtlCol="0">
            <a:spAutoFit/>
          </a:bodyPr>
          <a:lstStyle/>
          <a:p>
            <a:r>
              <a:rPr lang="es-ES" b="1" dirty="0"/>
              <a:t>QUIEN EJERZA LA SUPERVISIÓN DIRECTA /</a:t>
            </a:r>
          </a:p>
          <a:p>
            <a:r>
              <a:rPr lang="es-ES" b="1" dirty="0"/>
              <a:t>ALCALDE MAYOR DE BOGOTÁ D.C.</a:t>
            </a:r>
            <a:endParaRPr lang="es-CO" b="1" dirty="0"/>
          </a:p>
        </p:txBody>
      </p:sp>
    </p:spTree>
    <p:extLst>
      <p:ext uri="{BB962C8B-B14F-4D97-AF65-F5344CB8AC3E}">
        <p14:creationId xmlns:p14="http://schemas.microsoft.com/office/powerpoint/2010/main" val="134456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1616854848"/>
              </p:ext>
            </p:extLst>
          </p:nvPr>
        </p:nvGraphicFramePr>
        <p:xfrm>
          <a:off x="518845" y="1335599"/>
          <a:ext cx="8106310" cy="4028440"/>
        </p:xfrm>
        <a:graphic>
          <a:graphicData uri="http://schemas.openxmlformats.org/drawingml/2006/table">
            <a:tbl>
              <a:tblPr firstRow="1" bandRow="1">
                <a:tableStyleId>{5C22544A-7EE6-4342-B048-85BDC9FD1C3A}</a:tableStyleId>
              </a:tblPr>
              <a:tblGrid>
                <a:gridCol w="8106310">
                  <a:extLst>
                    <a:ext uri="{9D8B030D-6E8A-4147-A177-3AD203B41FA5}">
                      <a16:colId xmlns:a16="http://schemas.microsoft.com/office/drawing/2014/main" val="2062912005"/>
                    </a:ext>
                  </a:extLst>
                </a:gridCol>
              </a:tblGrid>
              <a:tr h="370840">
                <a:tc>
                  <a:txBody>
                    <a:bodyPr/>
                    <a:lstStyle/>
                    <a:p>
                      <a:pPr algn="just"/>
                      <a:r>
                        <a:rPr lang="es-ES" dirty="0"/>
                        <a:t>PARA TENER EN CUENTA EN LA IDENTIFICACIÓN DEL EMPLEO</a:t>
                      </a:r>
                      <a:endParaRPr lang="es-CO" dirty="0"/>
                    </a:p>
                  </a:txBody>
                  <a:tcPr/>
                </a:tc>
                <a:extLst>
                  <a:ext uri="{0D108BD9-81ED-4DB2-BD59-A6C34878D82A}">
                    <a16:rowId xmlns:a16="http://schemas.microsoft.com/office/drawing/2014/main" val="1207324184"/>
                  </a:ext>
                </a:extLst>
              </a:tr>
              <a:tr h="370840">
                <a:tc>
                  <a:txBody>
                    <a:bodyPr/>
                    <a:lstStyle/>
                    <a:p>
                      <a:pPr algn="just"/>
                      <a:r>
                        <a:rPr lang="es-ES" dirty="0"/>
                        <a:t>1. Si existen varios empleos con la misma denominación, código y grado , así estén en áreas funcionales diferentes, solo se requiere elaborar una sola vez la identificación del empleo y posterior a este si relacionarse todas las áreas funcionales</a:t>
                      </a:r>
                      <a:endParaRPr lang="es-CO" dirty="0"/>
                    </a:p>
                  </a:txBody>
                  <a:tcPr/>
                </a:tc>
                <a:extLst>
                  <a:ext uri="{0D108BD9-81ED-4DB2-BD59-A6C34878D82A}">
                    <a16:rowId xmlns:a16="http://schemas.microsoft.com/office/drawing/2014/main" val="2075027149"/>
                  </a:ext>
                </a:extLst>
              </a:tr>
              <a:tr h="370840">
                <a:tc>
                  <a:txBody>
                    <a:bodyPr/>
                    <a:lstStyle/>
                    <a:p>
                      <a:pPr algn="just"/>
                      <a:r>
                        <a:rPr lang="es-ES" dirty="0"/>
                        <a:t>2. El número de fichas (perfiles) de empleos no necesariamente es la misma que el número de empleos, puede ser mayor cuando se requiere en varias áreas funcionales(dependencias) del mismo empleo o menor cuando con una ficha cubro varios empleos</a:t>
                      </a:r>
                      <a:endParaRPr lang="es-CO" dirty="0"/>
                    </a:p>
                  </a:txBody>
                  <a:tcPr/>
                </a:tc>
                <a:extLst>
                  <a:ext uri="{0D108BD9-81ED-4DB2-BD59-A6C34878D82A}">
                    <a16:rowId xmlns:a16="http://schemas.microsoft.com/office/drawing/2014/main" val="310170218"/>
                  </a:ext>
                </a:extLst>
              </a:tr>
              <a:tr h="370840">
                <a:tc>
                  <a:txBody>
                    <a:bodyPr/>
                    <a:lstStyle/>
                    <a:p>
                      <a:pPr algn="just"/>
                      <a:r>
                        <a:rPr lang="es-ES" dirty="0"/>
                        <a:t>3. Tener fichas exclusivas para planta global y la estructurada no mezclar</a:t>
                      </a:r>
                      <a:endParaRPr lang="es-CO" dirty="0"/>
                    </a:p>
                  </a:txBody>
                  <a:tcPr/>
                </a:tc>
                <a:extLst>
                  <a:ext uri="{0D108BD9-81ED-4DB2-BD59-A6C34878D82A}">
                    <a16:rowId xmlns:a16="http://schemas.microsoft.com/office/drawing/2014/main" val="2845348352"/>
                  </a:ext>
                </a:extLst>
              </a:tr>
              <a:tr h="370840">
                <a:tc>
                  <a:txBody>
                    <a:bodyPr/>
                    <a:lstStyle/>
                    <a:p>
                      <a:pPr algn="just"/>
                      <a:r>
                        <a:rPr lang="es-ES" dirty="0"/>
                        <a:t>4. En orden se recomienda primero elaborar las fichas de la planta estructural y luego la global</a:t>
                      </a:r>
                      <a:endParaRPr lang="es-CO" dirty="0"/>
                    </a:p>
                  </a:txBody>
                  <a:tcPr/>
                </a:tc>
                <a:extLst>
                  <a:ext uri="{0D108BD9-81ED-4DB2-BD59-A6C34878D82A}">
                    <a16:rowId xmlns:a16="http://schemas.microsoft.com/office/drawing/2014/main" val="4154330261"/>
                  </a:ext>
                </a:extLst>
              </a:tr>
            </a:tbl>
          </a:graphicData>
        </a:graphic>
      </p:graphicFrame>
    </p:spTree>
    <p:extLst>
      <p:ext uri="{BB962C8B-B14F-4D97-AF65-F5344CB8AC3E}">
        <p14:creationId xmlns:p14="http://schemas.microsoft.com/office/powerpoint/2010/main" val="318445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15689"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23542752-5EB6-452D-8A4B-06C749BB7010}"/>
              </a:ext>
            </a:extLst>
          </p:cNvPr>
          <p:cNvPicPr/>
          <p:nvPr/>
        </p:nvPicPr>
        <p:blipFill rotWithShape="1">
          <a:blip r:embed="rId7"/>
          <a:srcRect t="29338" r="2477" b="49655"/>
          <a:stretch/>
        </p:blipFill>
        <p:spPr>
          <a:xfrm>
            <a:off x="186856" y="1542699"/>
            <a:ext cx="5001027" cy="1020963"/>
          </a:xfrm>
          <a:prstGeom prst="rect">
            <a:avLst/>
          </a:prstGeom>
        </p:spPr>
      </p:pic>
      <p:sp>
        <p:nvSpPr>
          <p:cNvPr id="2" name="CuadroTexto 1">
            <a:extLst>
              <a:ext uri="{FF2B5EF4-FFF2-40B4-BE49-F238E27FC236}">
                <a16:creationId xmlns:a16="http://schemas.microsoft.com/office/drawing/2014/main" id="{BA5E6AE1-5FFC-472D-8D5B-D00F5A67AAF7}"/>
              </a:ext>
            </a:extLst>
          </p:cNvPr>
          <p:cNvSpPr txBox="1"/>
          <p:nvPr/>
        </p:nvSpPr>
        <p:spPr>
          <a:xfrm>
            <a:off x="186856" y="2625722"/>
            <a:ext cx="8770287" cy="954107"/>
          </a:xfrm>
          <a:prstGeom prst="rect">
            <a:avLst/>
          </a:prstGeom>
          <a:noFill/>
        </p:spPr>
        <p:txBody>
          <a:bodyPr wrap="square" rtlCol="0">
            <a:spAutoFit/>
          </a:bodyPr>
          <a:lstStyle/>
          <a:p>
            <a:pPr algn="just"/>
            <a:r>
              <a:rPr lang="es-ES" sz="1400" b="1" dirty="0">
                <a:solidFill>
                  <a:schemeClr val="bg1"/>
                </a:solidFill>
              </a:rPr>
              <a:t>Cuando no se incluye</a:t>
            </a:r>
            <a:r>
              <a:rPr lang="es-ES" sz="1400" dirty="0">
                <a:solidFill>
                  <a:schemeClr val="bg1"/>
                </a:solidFill>
              </a:rPr>
              <a:t>:  Cuando el empleo se orienta a actividades transversales, y so desarrolladas en más o en gran parte de las dependencias de la entidad, no obstante y  en caso de orientarse a todas las dependencias de la entidad o un grupo de estas se sugiere colocar esta característica</a:t>
            </a:r>
          </a:p>
          <a:p>
            <a:pPr algn="just"/>
            <a:endParaRPr lang="es-CO" sz="1400" dirty="0">
              <a:solidFill>
                <a:schemeClr val="bg1"/>
              </a:solidFill>
            </a:endParaRPr>
          </a:p>
        </p:txBody>
      </p:sp>
      <p:sp>
        <p:nvSpPr>
          <p:cNvPr id="5" name="CuadroTexto 4">
            <a:extLst>
              <a:ext uri="{FF2B5EF4-FFF2-40B4-BE49-F238E27FC236}">
                <a16:creationId xmlns:a16="http://schemas.microsoft.com/office/drawing/2014/main" id="{8983AF1D-28EA-4827-AB7E-F5C3BDA30015}"/>
              </a:ext>
            </a:extLst>
          </p:cNvPr>
          <p:cNvSpPr txBox="1"/>
          <p:nvPr/>
        </p:nvSpPr>
        <p:spPr>
          <a:xfrm>
            <a:off x="1881678" y="397162"/>
            <a:ext cx="5715026" cy="369332"/>
          </a:xfrm>
          <a:prstGeom prst="rect">
            <a:avLst/>
          </a:prstGeom>
          <a:solidFill>
            <a:schemeClr val="tx1"/>
          </a:solidFill>
        </p:spPr>
        <p:txBody>
          <a:bodyPr wrap="none" rtlCol="0">
            <a:spAutoFit/>
          </a:bodyPr>
          <a:lstStyle/>
          <a:p>
            <a:r>
              <a:rPr lang="es-ES" dirty="0">
                <a:solidFill>
                  <a:schemeClr val="bg1"/>
                </a:solidFill>
              </a:rPr>
              <a:t>Este criterio puede ser o no  incluido en el Manual</a:t>
            </a:r>
            <a:endParaRPr lang="es-CO" dirty="0">
              <a:solidFill>
                <a:schemeClr val="bg1"/>
              </a:solidFill>
            </a:endParaRPr>
          </a:p>
        </p:txBody>
      </p:sp>
      <p:sp>
        <p:nvSpPr>
          <p:cNvPr id="11" name="CuadroTexto 10">
            <a:extLst>
              <a:ext uri="{FF2B5EF4-FFF2-40B4-BE49-F238E27FC236}">
                <a16:creationId xmlns:a16="http://schemas.microsoft.com/office/drawing/2014/main" id="{27C780A8-C08C-4CFF-96D6-44D8183690A4}"/>
              </a:ext>
            </a:extLst>
          </p:cNvPr>
          <p:cNvSpPr txBox="1"/>
          <p:nvPr/>
        </p:nvSpPr>
        <p:spPr>
          <a:xfrm>
            <a:off x="354047" y="980548"/>
            <a:ext cx="8770288" cy="523220"/>
          </a:xfrm>
          <a:prstGeom prst="rect">
            <a:avLst/>
          </a:prstGeom>
          <a:noFill/>
        </p:spPr>
        <p:txBody>
          <a:bodyPr wrap="square" rtlCol="0">
            <a:spAutoFit/>
          </a:bodyPr>
          <a:lstStyle/>
          <a:p>
            <a:r>
              <a:rPr lang="es-ES" sz="1400" b="1" dirty="0">
                <a:solidFill>
                  <a:schemeClr val="bg1"/>
                </a:solidFill>
              </a:rPr>
              <a:t>Cuando se incluye</a:t>
            </a:r>
            <a:r>
              <a:rPr lang="es-ES" sz="1400" dirty="0">
                <a:solidFill>
                  <a:schemeClr val="bg1"/>
                </a:solidFill>
              </a:rPr>
              <a:t>:  Cuando el empleo claramente esta orientado  a una dependencia de la entidad.</a:t>
            </a:r>
            <a:endParaRPr lang="es-CO" sz="1400" dirty="0">
              <a:solidFill>
                <a:schemeClr val="bg1"/>
              </a:solidFill>
            </a:endParaRPr>
          </a:p>
        </p:txBody>
      </p:sp>
      <p:sp>
        <p:nvSpPr>
          <p:cNvPr id="12" name="CuadroTexto 11">
            <a:extLst>
              <a:ext uri="{FF2B5EF4-FFF2-40B4-BE49-F238E27FC236}">
                <a16:creationId xmlns:a16="http://schemas.microsoft.com/office/drawing/2014/main" id="{02BE8DE5-B04A-467C-93CA-A19FF1463B30}"/>
              </a:ext>
            </a:extLst>
          </p:cNvPr>
          <p:cNvSpPr txBox="1"/>
          <p:nvPr/>
        </p:nvSpPr>
        <p:spPr>
          <a:xfrm>
            <a:off x="354047" y="1948361"/>
            <a:ext cx="4761240" cy="646331"/>
          </a:xfrm>
          <a:prstGeom prst="rect">
            <a:avLst/>
          </a:prstGeom>
          <a:noFill/>
        </p:spPr>
        <p:txBody>
          <a:bodyPr wrap="none" rtlCol="0">
            <a:spAutoFit/>
          </a:bodyPr>
          <a:lstStyle/>
          <a:p>
            <a:pPr algn="ctr"/>
            <a:r>
              <a:rPr lang="es-ES" b="1" dirty="0"/>
              <a:t>Dirección de Desarrollo Organizacional </a:t>
            </a:r>
          </a:p>
          <a:p>
            <a:pPr algn="ctr"/>
            <a:r>
              <a:rPr lang="es-ES" b="1" dirty="0"/>
              <a:t> -Proceso Asistencia Técnica-</a:t>
            </a:r>
            <a:endParaRPr lang="es-CO" b="1" dirty="0"/>
          </a:p>
        </p:txBody>
      </p:sp>
      <p:pic>
        <p:nvPicPr>
          <p:cNvPr id="13" name="Imagen 12" descr="Interfaz de usuario gráfica&#10;&#10;El contenido generado por IA puede ser incorrecto.">
            <a:extLst>
              <a:ext uri="{FF2B5EF4-FFF2-40B4-BE49-F238E27FC236}">
                <a16:creationId xmlns:a16="http://schemas.microsoft.com/office/drawing/2014/main" id="{9DEAB629-86A1-47C7-A386-D1064E0075B9}"/>
              </a:ext>
            </a:extLst>
          </p:cNvPr>
          <p:cNvPicPr/>
          <p:nvPr/>
        </p:nvPicPr>
        <p:blipFill rotWithShape="1">
          <a:blip r:embed="rId7"/>
          <a:srcRect t="29338" r="2477" b="49655"/>
          <a:stretch/>
        </p:blipFill>
        <p:spPr>
          <a:xfrm>
            <a:off x="2344395" y="3413468"/>
            <a:ext cx="5001027" cy="1020963"/>
          </a:xfrm>
          <a:prstGeom prst="rect">
            <a:avLst/>
          </a:prstGeom>
        </p:spPr>
      </p:pic>
      <p:sp>
        <p:nvSpPr>
          <p:cNvPr id="15" name="CuadroTexto 14">
            <a:extLst>
              <a:ext uri="{FF2B5EF4-FFF2-40B4-BE49-F238E27FC236}">
                <a16:creationId xmlns:a16="http://schemas.microsoft.com/office/drawing/2014/main" id="{35B4AEF0-B0B8-4A46-8E3E-BB1BB0B67B24}"/>
              </a:ext>
            </a:extLst>
          </p:cNvPr>
          <p:cNvSpPr txBox="1"/>
          <p:nvPr/>
        </p:nvSpPr>
        <p:spPr>
          <a:xfrm>
            <a:off x="3282702" y="3844102"/>
            <a:ext cx="2912977" cy="369332"/>
          </a:xfrm>
          <a:prstGeom prst="rect">
            <a:avLst/>
          </a:prstGeom>
          <a:noFill/>
        </p:spPr>
        <p:txBody>
          <a:bodyPr wrap="none" rtlCol="0">
            <a:spAutoFit/>
          </a:bodyPr>
          <a:lstStyle/>
          <a:p>
            <a:r>
              <a:rPr lang="es-ES" b="1" dirty="0"/>
              <a:t>Todas las Dependencias</a:t>
            </a:r>
            <a:endParaRPr lang="es-CO" b="1" dirty="0"/>
          </a:p>
        </p:txBody>
      </p:sp>
      <p:sp>
        <p:nvSpPr>
          <p:cNvPr id="16" name="CuadroTexto 15">
            <a:extLst>
              <a:ext uri="{FF2B5EF4-FFF2-40B4-BE49-F238E27FC236}">
                <a16:creationId xmlns:a16="http://schemas.microsoft.com/office/drawing/2014/main" id="{43C8BAEA-FD56-4F32-B558-257C04793D7D}"/>
              </a:ext>
            </a:extLst>
          </p:cNvPr>
          <p:cNvSpPr txBox="1"/>
          <p:nvPr/>
        </p:nvSpPr>
        <p:spPr>
          <a:xfrm>
            <a:off x="354047" y="4572583"/>
            <a:ext cx="8539700" cy="369332"/>
          </a:xfrm>
          <a:prstGeom prst="rect">
            <a:avLst/>
          </a:prstGeom>
          <a:solidFill>
            <a:schemeClr val="tx2">
              <a:lumMod val="20000"/>
              <a:lumOff val="80000"/>
            </a:schemeClr>
          </a:solidFill>
        </p:spPr>
        <p:txBody>
          <a:bodyPr wrap="square" rtlCol="0">
            <a:spAutoFit/>
          </a:bodyPr>
          <a:lstStyle/>
          <a:p>
            <a:pPr algn="ctr"/>
            <a:r>
              <a:rPr lang="es-ES" dirty="0">
                <a:solidFill>
                  <a:schemeClr val="bg1"/>
                </a:solidFill>
              </a:rPr>
              <a:t>No es buena práctica no incluir en la ficha del empleo el área funcional</a:t>
            </a:r>
            <a:endParaRPr lang="es-CO" dirty="0">
              <a:solidFill>
                <a:schemeClr val="bg1"/>
              </a:solidFill>
            </a:endParaRPr>
          </a:p>
        </p:txBody>
      </p:sp>
      <p:pic>
        <p:nvPicPr>
          <p:cNvPr id="14" name="Imagen 13" descr="Interfaz de usuario gráfica&#10;&#10;El contenido generado por IA puede ser incorrecto.">
            <a:extLst>
              <a:ext uri="{FF2B5EF4-FFF2-40B4-BE49-F238E27FC236}">
                <a16:creationId xmlns:a16="http://schemas.microsoft.com/office/drawing/2014/main" id="{F984B4EC-B906-4580-921C-FE9FE00F27BB}"/>
              </a:ext>
            </a:extLst>
          </p:cNvPr>
          <p:cNvPicPr/>
          <p:nvPr/>
        </p:nvPicPr>
        <p:blipFill rotWithShape="1">
          <a:blip r:embed="rId7"/>
          <a:srcRect t="29338" r="2477" b="49655"/>
          <a:stretch/>
        </p:blipFill>
        <p:spPr>
          <a:xfrm>
            <a:off x="5228589" y="1542699"/>
            <a:ext cx="3859015" cy="1013503"/>
          </a:xfrm>
          <a:prstGeom prst="rect">
            <a:avLst/>
          </a:prstGeom>
        </p:spPr>
      </p:pic>
      <p:sp>
        <p:nvSpPr>
          <p:cNvPr id="17" name="CuadroTexto 16">
            <a:extLst>
              <a:ext uri="{FF2B5EF4-FFF2-40B4-BE49-F238E27FC236}">
                <a16:creationId xmlns:a16="http://schemas.microsoft.com/office/drawing/2014/main" id="{988954C3-668C-4EEA-8B4B-5503A7503D06}"/>
              </a:ext>
            </a:extLst>
          </p:cNvPr>
          <p:cNvSpPr txBox="1"/>
          <p:nvPr/>
        </p:nvSpPr>
        <p:spPr>
          <a:xfrm>
            <a:off x="5451309" y="1899115"/>
            <a:ext cx="3340979" cy="646331"/>
          </a:xfrm>
          <a:prstGeom prst="rect">
            <a:avLst/>
          </a:prstGeom>
          <a:noFill/>
        </p:spPr>
        <p:txBody>
          <a:bodyPr wrap="none" rtlCol="0">
            <a:spAutoFit/>
          </a:bodyPr>
          <a:lstStyle/>
          <a:p>
            <a:pPr algn="ctr"/>
            <a:r>
              <a:rPr lang="es-ES" b="1" dirty="0"/>
              <a:t>Proyecto de inversión 4022 –</a:t>
            </a:r>
          </a:p>
          <a:p>
            <a:pPr algn="ctr"/>
            <a:r>
              <a:rPr lang="es-ES" b="1" dirty="0"/>
              <a:t> consolidación</a:t>
            </a:r>
            <a:endParaRPr lang="es-CO" b="1" dirty="0"/>
          </a:p>
        </p:txBody>
      </p:sp>
      <p:sp>
        <p:nvSpPr>
          <p:cNvPr id="18" name="CuadroTexto 17">
            <a:extLst>
              <a:ext uri="{FF2B5EF4-FFF2-40B4-BE49-F238E27FC236}">
                <a16:creationId xmlns:a16="http://schemas.microsoft.com/office/drawing/2014/main" id="{227DC37B-32D6-4FA7-A884-07DB746213FE}"/>
              </a:ext>
            </a:extLst>
          </p:cNvPr>
          <p:cNvSpPr txBox="1"/>
          <p:nvPr/>
        </p:nvSpPr>
        <p:spPr>
          <a:xfrm>
            <a:off x="354047" y="5222177"/>
            <a:ext cx="8539700" cy="646331"/>
          </a:xfrm>
          <a:prstGeom prst="rect">
            <a:avLst/>
          </a:prstGeom>
          <a:solidFill>
            <a:schemeClr val="tx2">
              <a:lumMod val="20000"/>
              <a:lumOff val="80000"/>
            </a:schemeClr>
          </a:solidFill>
        </p:spPr>
        <p:txBody>
          <a:bodyPr wrap="square" rtlCol="0">
            <a:spAutoFit/>
          </a:bodyPr>
          <a:lstStyle/>
          <a:p>
            <a:pPr algn="ctr"/>
            <a:r>
              <a:rPr lang="es-ES" dirty="0">
                <a:solidFill>
                  <a:schemeClr val="bg1"/>
                </a:solidFill>
              </a:rPr>
              <a:t>Aunque  lo frecuente se da para perfiles transversales que se evidencia</a:t>
            </a:r>
          </a:p>
          <a:p>
            <a:pPr algn="ctr"/>
            <a:r>
              <a:rPr lang="es-ES" dirty="0">
                <a:solidFill>
                  <a:schemeClr val="bg1"/>
                </a:solidFill>
              </a:rPr>
              <a:t>en los niveles técnicos o asistencial</a:t>
            </a:r>
            <a:endParaRPr lang="es-CO" dirty="0">
              <a:solidFill>
                <a:schemeClr val="bg1"/>
              </a:solidFill>
            </a:endParaRPr>
          </a:p>
        </p:txBody>
      </p:sp>
    </p:spTree>
    <p:extLst>
      <p:ext uri="{BB962C8B-B14F-4D97-AF65-F5344CB8AC3E}">
        <p14:creationId xmlns:p14="http://schemas.microsoft.com/office/powerpoint/2010/main" val="3440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4053466671"/>
              </p:ext>
            </p:extLst>
          </p:nvPr>
        </p:nvGraphicFramePr>
        <p:xfrm>
          <a:off x="1524000" y="1397000"/>
          <a:ext cx="6096000" cy="24739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2912005"/>
                    </a:ext>
                  </a:extLst>
                </a:gridCol>
              </a:tblGrid>
              <a:tr h="370840">
                <a:tc>
                  <a:txBody>
                    <a:bodyPr/>
                    <a:lstStyle/>
                    <a:p>
                      <a:pPr algn="ctr"/>
                      <a:r>
                        <a:rPr lang="es-ES" dirty="0"/>
                        <a:t>PARA TENER EN CUENTA EN EL ÁREA FUNCIONAL</a:t>
                      </a:r>
                      <a:endParaRPr lang="es-CO" dirty="0"/>
                    </a:p>
                  </a:txBody>
                  <a:tcPr/>
                </a:tc>
                <a:extLst>
                  <a:ext uri="{0D108BD9-81ED-4DB2-BD59-A6C34878D82A}">
                    <a16:rowId xmlns:a16="http://schemas.microsoft.com/office/drawing/2014/main" val="1207324184"/>
                  </a:ext>
                </a:extLst>
              </a:tr>
              <a:tr h="370840">
                <a:tc>
                  <a:txBody>
                    <a:bodyPr/>
                    <a:lstStyle/>
                    <a:p>
                      <a:pPr algn="just"/>
                      <a:r>
                        <a:rPr lang="es-ES" dirty="0"/>
                        <a:t>1. Cuando se coloque, escribir la dependencia como esta en el Decreto de Estructura</a:t>
                      </a:r>
                      <a:endParaRPr lang="es-CO" dirty="0"/>
                    </a:p>
                  </a:txBody>
                  <a:tcPr/>
                </a:tc>
                <a:extLst>
                  <a:ext uri="{0D108BD9-81ED-4DB2-BD59-A6C34878D82A}">
                    <a16:rowId xmlns:a16="http://schemas.microsoft.com/office/drawing/2014/main" val="2075027149"/>
                  </a:ext>
                </a:extLst>
              </a:tr>
              <a:tr h="370840">
                <a:tc>
                  <a:txBody>
                    <a:bodyPr/>
                    <a:lstStyle/>
                    <a:p>
                      <a:pPr algn="just"/>
                      <a:r>
                        <a:rPr lang="es-ES" dirty="0"/>
                        <a:t>2. Se recomienda no dejar como áreas funcionales grupos internos de trabajo, en el entendido que en la estructura de grupos internos no es formal y al cambiar queda desactualizado el manual e funciones</a:t>
                      </a:r>
                      <a:endParaRPr lang="es-CO" dirty="0"/>
                    </a:p>
                  </a:txBody>
                  <a:tcPr/>
                </a:tc>
                <a:extLst>
                  <a:ext uri="{0D108BD9-81ED-4DB2-BD59-A6C34878D82A}">
                    <a16:rowId xmlns:a16="http://schemas.microsoft.com/office/drawing/2014/main" val="310170218"/>
                  </a:ext>
                </a:extLst>
              </a:tr>
            </a:tbl>
          </a:graphicData>
        </a:graphic>
      </p:graphicFrame>
    </p:spTree>
    <p:extLst>
      <p:ext uri="{BB962C8B-B14F-4D97-AF65-F5344CB8AC3E}">
        <p14:creationId xmlns:p14="http://schemas.microsoft.com/office/powerpoint/2010/main" val="402220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CAB09E4A-80C2-424C-91FD-9FC3F51293E4}"/>
              </a:ext>
            </a:extLst>
          </p:cNvPr>
          <p:cNvSpPr/>
          <p:nvPr/>
        </p:nvSpPr>
        <p:spPr>
          <a:xfrm>
            <a:off x="4572000" y="1989710"/>
            <a:ext cx="3438812" cy="1200329"/>
          </a:xfrm>
          <a:prstGeom prst="rect">
            <a:avLst/>
          </a:prstGeom>
        </p:spPr>
        <p:txBody>
          <a:bodyPr wrap="square">
            <a:spAutoFit/>
          </a:bodyPr>
          <a:lstStyle/>
          <a:p>
            <a:pPr algn="just"/>
            <a:r>
              <a:rPr lang="es-CO" b="1" dirty="0">
                <a:solidFill>
                  <a:schemeClr val="bg1"/>
                </a:solidFill>
              </a:rPr>
              <a:t>• Descripción del propósito principal. </a:t>
            </a:r>
          </a:p>
          <a:p>
            <a:pPr algn="just"/>
            <a:r>
              <a:rPr lang="es-ES" b="1" dirty="0">
                <a:solidFill>
                  <a:schemeClr val="bg1"/>
                </a:solidFill>
              </a:rPr>
              <a:t>• Descripción de las funciones esenciales. </a:t>
            </a:r>
            <a:endParaRPr lang="es-CO" b="1" dirty="0">
              <a:solidFill>
                <a:schemeClr val="bg1"/>
              </a:solidFill>
            </a:endParaRPr>
          </a:p>
        </p:txBody>
      </p:sp>
      <p:pic>
        <p:nvPicPr>
          <p:cNvPr id="5" name="Imagen 4">
            <a:extLst>
              <a:ext uri="{FF2B5EF4-FFF2-40B4-BE49-F238E27FC236}">
                <a16:creationId xmlns:a16="http://schemas.microsoft.com/office/drawing/2014/main" id="{80B6C3D0-22D4-42C9-BD32-15F3916A84FB}"/>
              </a:ext>
            </a:extLst>
          </p:cNvPr>
          <p:cNvPicPr>
            <a:picLocks noChangeAspect="1"/>
          </p:cNvPicPr>
          <p:nvPr/>
        </p:nvPicPr>
        <p:blipFill>
          <a:blip r:embed="rId7"/>
          <a:stretch>
            <a:fillRect/>
          </a:stretch>
        </p:blipFill>
        <p:spPr>
          <a:xfrm>
            <a:off x="665353" y="1989710"/>
            <a:ext cx="3639184" cy="1126088"/>
          </a:xfrm>
          <a:prstGeom prst="rect">
            <a:avLst/>
          </a:prstGeom>
        </p:spPr>
      </p:pic>
    </p:spTree>
    <p:extLst>
      <p:ext uri="{BB962C8B-B14F-4D97-AF65-F5344CB8AC3E}">
        <p14:creationId xmlns:p14="http://schemas.microsoft.com/office/powerpoint/2010/main" val="21258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1 CuadroTexto">
            <a:extLst>
              <a:ext uri="{FF2B5EF4-FFF2-40B4-BE49-F238E27FC236}">
                <a16:creationId xmlns:a16="http://schemas.microsoft.com/office/drawing/2014/main" id="{8199DAF0-2BF0-4B59-A355-97C849B57C91}"/>
              </a:ext>
            </a:extLst>
          </p:cNvPr>
          <p:cNvSpPr txBox="1"/>
          <p:nvPr/>
        </p:nvSpPr>
        <p:spPr>
          <a:xfrm>
            <a:off x="6461811" y="1660113"/>
            <a:ext cx="569388" cy="646331"/>
          </a:xfrm>
          <a:prstGeom prst="rect">
            <a:avLst/>
          </a:prstGeom>
          <a:noFill/>
        </p:spPr>
        <p:txBody>
          <a:bodyPr wrap="none" rtlCol="0">
            <a:spAutoFit/>
          </a:bodyPr>
          <a:lstStyle/>
          <a:p>
            <a:pPr algn="ctr"/>
            <a:r>
              <a:rPr lang="es-CO" dirty="0">
                <a:solidFill>
                  <a:schemeClr val="bg1"/>
                </a:solidFill>
              </a:rPr>
              <a:t>109</a:t>
            </a:r>
          </a:p>
          <a:p>
            <a:pPr algn="ctr"/>
            <a:r>
              <a:rPr lang="es-CO" dirty="0">
                <a:solidFill>
                  <a:schemeClr val="bg1"/>
                </a:solidFill>
              </a:rPr>
              <a:t>Sol</a:t>
            </a:r>
          </a:p>
        </p:txBody>
      </p:sp>
      <p:pic>
        <p:nvPicPr>
          <p:cNvPr id="9" name="Picture 2" descr="TheSun.png">
            <a:hlinkClick r:id="rId7"/>
            <a:extLst>
              <a:ext uri="{FF2B5EF4-FFF2-40B4-BE49-F238E27FC236}">
                <a16:creationId xmlns:a16="http://schemas.microsoft.com/office/drawing/2014/main" id="{9FBA0489-749B-4C91-9F73-57EF6420AD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9802" y="1660113"/>
            <a:ext cx="3551475" cy="344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6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23567"/>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sp>
        <p:nvSpPr>
          <p:cNvPr id="5" name="Rectángulo 4">
            <a:extLst>
              <a:ext uri="{FF2B5EF4-FFF2-40B4-BE49-F238E27FC236}">
                <a16:creationId xmlns:a16="http://schemas.microsoft.com/office/drawing/2014/main" id="{F9A6D1BA-25D0-4683-B9E5-F67B68F3EE46}"/>
              </a:ext>
            </a:extLst>
          </p:cNvPr>
          <p:cNvSpPr/>
          <p:nvPr/>
        </p:nvSpPr>
        <p:spPr>
          <a:xfrm>
            <a:off x="4224840" y="1072485"/>
            <a:ext cx="4738977" cy="1061637"/>
          </a:xfrm>
          <a:prstGeom prst="rect">
            <a:avLst/>
          </a:prstGeom>
          <a:solidFill>
            <a:schemeClr val="tx2">
              <a:lumMod val="20000"/>
              <a:lumOff val="80000"/>
            </a:schemeClr>
          </a:solidFill>
        </p:spPr>
        <p:txBody>
          <a:bodyPr wrap="square">
            <a:spAutoFit/>
          </a:bodyPr>
          <a:lstStyle/>
          <a:p>
            <a:pPr marL="450215" marR="391160" algn="just">
              <a:lnSpc>
                <a:spcPct val="135000"/>
              </a:lnSpc>
              <a:spcAft>
                <a:spcPts val="0"/>
              </a:spcAft>
            </a:pPr>
            <a:r>
              <a:rPr lang="es-CO" sz="1200" dirty="0">
                <a:solidFill>
                  <a:schemeClr val="bg1"/>
                </a:solidFill>
                <a:latin typeface="Arial" panose="020B0604020202020204" pitchFamily="34" charset="0"/>
                <a:ea typeface="Times New Roman" panose="02020603050405020304" pitchFamily="18" charset="0"/>
              </a:rPr>
              <a:t>Es una frase o párrafo corto que describe la finalidad general del empleo dentro de la entidad. Indica para qué existe ese cargo y cómo contribuye al cumplimiento de la misión institucional.</a:t>
            </a:r>
            <a:endParaRPr lang="es-CO" sz="1200" dirty="0">
              <a:solidFill>
                <a:schemeClr val="bg1"/>
              </a:solidFill>
              <a:latin typeface="Tahoma" panose="020B0604030504040204" pitchFamily="34" charset="0"/>
              <a:ea typeface="Tahoma" panose="020B0604030504040204" pitchFamily="34" charset="0"/>
            </a:endParaRPr>
          </a:p>
        </p:txBody>
      </p:sp>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7B456149-F3A2-4E8C-832B-EEE99BC6EB44}"/>
              </a:ext>
            </a:extLst>
          </p:cNvPr>
          <p:cNvPicPr/>
          <p:nvPr/>
        </p:nvPicPr>
        <p:blipFill rotWithShape="1">
          <a:blip r:embed="rId7"/>
          <a:srcRect t="52842" r="2477" b="24249"/>
          <a:stretch/>
        </p:blipFill>
        <p:spPr>
          <a:xfrm>
            <a:off x="180183" y="988197"/>
            <a:ext cx="4391817" cy="1230215"/>
          </a:xfrm>
          <a:prstGeom prst="rect">
            <a:avLst/>
          </a:prstGeom>
        </p:spPr>
      </p:pic>
      <p:sp>
        <p:nvSpPr>
          <p:cNvPr id="11" name="Rectángulo 10">
            <a:extLst>
              <a:ext uri="{FF2B5EF4-FFF2-40B4-BE49-F238E27FC236}">
                <a16:creationId xmlns:a16="http://schemas.microsoft.com/office/drawing/2014/main" id="{4A4DF281-8F3D-41AE-88A3-7BE3E1B11148}"/>
              </a:ext>
            </a:extLst>
          </p:cNvPr>
          <p:cNvSpPr/>
          <p:nvPr/>
        </p:nvSpPr>
        <p:spPr>
          <a:xfrm>
            <a:off x="272909" y="2643138"/>
            <a:ext cx="4299091" cy="2059475"/>
          </a:xfrm>
          <a:prstGeom prst="rect">
            <a:avLst/>
          </a:prstGeom>
          <a:solidFill>
            <a:schemeClr val="tx2">
              <a:lumMod val="20000"/>
              <a:lumOff val="80000"/>
            </a:schemeClr>
          </a:solidFill>
        </p:spPr>
        <p:txBody>
          <a:bodyPr wrap="square">
            <a:spAutoFit/>
          </a:bodyPr>
          <a:lstStyle/>
          <a:p>
            <a:pPr marL="450215" marR="391160" algn="just">
              <a:lnSpc>
                <a:spcPct val="135000"/>
              </a:lnSpc>
              <a:spcAft>
                <a:spcPts val="0"/>
              </a:spcAft>
            </a:pPr>
            <a:r>
              <a:rPr lang="es-CO"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¿Qué debe contener?</a:t>
            </a:r>
            <a:endParaRPr lang="es-CO" sz="1200" b="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450215" marR="391160" algn="just">
              <a:lnSpc>
                <a:spcPct val="135000"/>
              </a:lnSpc>
              <a:spcAft>
                <a:spcPts val="0"/>
              </a:spcAft>
            </a:pP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342900" marR="391160" lvl="0" indent="-342900" algn="just">
              <a:lnSpc>
                <a:spcPct val="135000"/>
              </a:lnSpc>
              <a:spcAft>
                <a:spcPts val="0"/>
              </a:spcAft>
              <a:buFont typeface="Symbol" panose="05050102010706020507" pitchFamily="18" charset="2"/>
              <a:buChar char=""/>
            </a:pP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La </a:t>
            </a:r>
            <a:r>
              <a:rPr lang="es-CO"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función esencial</a:t>
            </a: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del cargo.</a:t>
            </a:r>
            <a:endParaRPr lang="es-CO" sz="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342900" marR="391160" lvl="0" indent="-342900" algn="just">
              <a:lnSpc>
                <a:spcPct val="135000"/>
              </a:lnSpc>
              <a:spcAft>
                <a:spcPts val="0"/>
              </a:spcAft>
              <a:buFont typeface="Symbol" panose="05050102010706020507" pitchFamily="18" charset="2"/>
              <a:buChar char=""/>
            </a:pP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El </a:t>
            </a:r>
            <a:r>
              <a:rPr lang="es-CO"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nivel de responsabilidad</a:t>
            </a: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frente a los objetivos institucionales.</a:t>
            </a:r>
            <a:endParaRPr lang="es-CO" sz="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342900" marR="391160" lvl="0" indent="-342900" algn="just">
              <a:lnSpc>
                <a:spcPct val="135000"/>
              </a:lnSpc>
              <a:spcAft>
                <a:spcPts val="0"/>
              </a:spcAft>
              <a:buFont typeface="Symbol" panose="05050102010706020507" pitchFamily="18" charset="2"/>
              <a:buChar char=""/>
            </a:pPr>
            <a:r>
              <a:rPr lang="es-CO" sz="1200" dirty="0">
                <a:solidFill>
                  <a:schemeClr val="bg1"/>
                </a:solidFill>
                <a:latin typeface="Arial" panose="020B0604020202020204" pitchFamily="34" charset="0"/>
                <a:ea typeface="Times New Roman" panose="02020603050405020304" pitchFamily="18" charset="0"/>
                <a:cs typeface="Arial" panose="020B0604020202020204" pitchFamily="34" charset="0"/>
              </a:rPr>
              <a:t>Una redacción clara, sin entrar en detalles de tareas específicas (esas van en las funciones esenciales).</a:t>
            </a:r>
            <a:endParaRPr lang="es-CO" sz="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870812C6-2FB6-4EA6-B1E4-E4F2E05DAC98}"/>
              </a:ext>
            </a:extLst>
          </p:cNvPr>
          <p:cNvPicPr/>
          <p:nvPr/>
        </p:nvPicPr>
        <p:blipFill rotWithShape="1">
          <a:blip r:embed="rId8"/>
          <a:srcRect t="6984" b="15406"/>
          <a:stretch/>
        </p:blipFill>
        <p:spPr>
          <a:xfrm>
            <a:off x="4844909" y="2643138"/>
            <a:ext cx="3879215" cy="2143765"/>
          </a:xfrm>
          <a:prstGeom prst="rect">
            <a:avLst/>
          </a:prstGeom>
        </p:spPr>
      </p:pic>
      <p:sp>
        <p:nvSpPr>
          <p:cNvPr id="13" name="Rectángulo 12">
            <a:extLst>
              <a:ext uri="{FF2B5EF4-FFF2-40B4-BE49-F238E27FC236}">
                <a16:creationId xmlns:a16="http://schemas.microsoft.com/office/drawing/2014/main" id="{B8F6E14F-F580-4A5E-9078-37D5E8D177A9}"/>
              </a:ext>
            </a:extLst>
          </p:cNvPr>
          <p:cNvSpPr/>
          <p:nvPr/>
        </p:nvSpPr>
        <p:spPr>
          <a:xfrm>
            <a:off x="5846598" y="2295854"/>
            <a:ext cx="2026517" cy="307777"/>
          </a:xfrm>
          <a:prstGeom prst="rect">
            <a:avLst/>
          </a:prstGeom>
        </p:spPr>
        <p:txBody>
          <a:bodyPr wrap="none">
            <a:spAutoFit/>
          </a:bodyPr>
          <a:lstStyle/>
          <a:p>
            <a:r>
              <a:rPr lang="es-CO" sz="1400" b="1" dirty="0">
                <a:solidFill>
                  <a:schemeClr val="bg1"/>
                </a:solidFill>
                <a:latin typeface="Arial" panose="020B0604020202020204" pitchFamily="34" charset="0"/>
                <a:ea typeface="Times New Roman" panose="02020603050405020304" pitchFamily="18" charset="0"/>
              </a:rPr>
              <a:t>Estructura gramatical</a:t>
            </a:r>
            <a:endParaRPr lang="es-CO" sz="1400" b="1" dirty="0">
              <a:solidFill>
                <a:schemeClr val="bg1"/>
              </a:solidFill>
            </a:endParaRPr>
          </a:p>
        </p:txBody>
      </p:sp>
    </p:spTree>
    <p:extLst>
      <p:ext uri="{BB962C8B-B14F-4D97-AF65-F5344CB8AC3E}">
        <p14:creationId xmlns:p14="http://schemas.microsoft.com/office/powerpoint/2010/main" val="395714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10433"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1F992E75-C4CF-4D3D-9514-4CCC92EBCEE6}"/>
              </a:ext>
            </a:extLst>
          </p:cNvPr>
          <p:cNvGraphicFramePr>
            <a:graphicFrameLocks noGrp="1"/>
          </p:cNvGraphicFramePr>
          <p:nvPr>
            <p:extLst>
              <p:ext uri="{D42A27DB-BD31-4B8C-83A1-F6EECF244321}">
                <p14:modId xmlns:p14="http://schemas.microsoft.com/office/powerpoint/2010/main" val="3678079075"/>
              </p:ext>
            </p:extLst>
          </p:nvPr>
        </p:nvGraphicFramePr>
        <p:xfrm>
          <a:off x="2102255" y="773614"/>
          <a:ext cx="6059170" cy="1305370"/>
        </p:xfrm>
        <a:graphic>
          <a:graphicData uri="http://schemas.openxmlformats.org/drawingml/2006/table">
            <a:tbl>
              <a:tblPr firstRow="1" firstCol="1" bandRow="1">
                <a:tableStyleId>{5940675A-B579-460E-94D1-54222C63F5DA}</a:tableStyleId>
              </a:tblPr>
              <a:tblGrid>
                <a:gridCol w="2020570">
                  <a:extLst>
                    <a:ext uri="{9D8B030D-6E8A-4147-A177-3AD203B41FA5}">
                      <a16:colId xmlns:a16="http://schemas.microsoft.com/office/drawing/2014/main" val="931870295"/>
                    </a:ext>
                  </a:extLst>
                </a:gridCol>
                <a:gridCol w="2004060">
                  <a:extLst>
                    <a:ext uri="{9D8B030D-6E8A-4147-A177-3AD203B41FA5}">
                      <a16:colId xmlns:a16="http://schemas.microsoft.com/office/drawing/2014/main" val="465023561"/>
                    </a:ext>
                  </a:extLst>
                </a:gridCol>
                <a:gridCol w="2034540">
                  <a:extLst>
                    <a:ext uri="{9D8B030D-6E8A-4147-A177-3AD203B41FA5}">
                      <a16:colId xmlns:a16="http://schemas.microsoft.com/office/drawing/2014/main" val="3465529771"/>
                    </a:ext>
                  </a:extLst>
                </a:gridCol>
              </a:tblGrid>
              <a:tr h="0">
                <a:tc>
                  <a:txBody>
                    <a:bodyPr/>
                    <a:lstStyle/>
                    <a:p>
                      <a:pPr marR="9525" algn="ctr">
                        <a:lnSpc>
                          <a:spcPct val="135000"/>
                        </a:lnSpc>
                        <a:spcBef>
                          <a:spcPts val="1100"/>
                        </a:spcBef>
                        <a:spcAft>
                          <a:spcPts val="0"/>
                        </a:spcAft>
                      </a:pPr>
                      <a:r>
                        <a:rPr lang="es-CO" sz="1100" b="1" kern="100" dirty="0">
                          <a:solidFill>
                            <a:sysClr val="windowText" lastClr="000000"/>
                          </a:solidFill>
                          <a:effectLst/>
                        </a:rPr>
                        <a:t>VERBO</a:t>
                      </a:r>
                      <a:endParaRPr lang="es-CO" sz="1100" b="1" kern="100" dirty="0">
                        <a:solidFill>
                          <a:sysClr val="windowText" lastClr="000000"/>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9525" algn="ctr">
                        <a:lnSpc>
                          <a:spcPct val="135000"/>
                        </a:lnSpc>
                        <a:spcBef>
                          <a:spcPts val="1100"/>
                        </a:spcBef>
                        <a:spcAft>
                          <a:spcPts val="0"/>
                        </a:spcAft>
                      </a:pPr>
                      <a:r>
                        <a:rPr lang="es-CO" sz="1100" b="1" kern="100">
                          <a:solidFill>
                            <a:sysClr val="windowText" lastClr="000000"/>
                          </a:solidFill>
                          <a:effectLst/>
                        </a:rPr>
                        <a:t>OBJETO</a:t>
                      </a:r>
                      <a:endParaRPr lang="es-CO" sz="1100" b="1" kern="100">
                        <a:solidFill>
                          <a:sysClr val="windowText" lastClr="000000"/>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9525" algn="ctr">
                        <a:lnSpc>
                          <a:spcPct val="135000"/>
                        </a:lnSpc>
                        <a:spcBef>
                          <a:spcPts val="1100"/>
                        </a:spcBef>
                        <a:spcAft>
                          <a:spcPts val="0"/>
                        </a:spcAft>
                      </a:pPr>
                      <a:r>
                        <a:rPr lang="es-CO" sz="1100" b="1" kern="100" dirty="0">
                          <a:solidFill>
                            <a:sysClr val="windowText" lastClr="000000"/>
                          </a:solidFill>
                          <a:effectLst/>
                        </a:rPr>
                        <a:t>CONDICIÓN</a:t>
                      </a:r>
                      <a:endParaRPr lang="es-CO" sz="1100" b="1" kern="100" dirty="0">
                        <a:solidFill>
                          <a:sysClr val="windowText" lastClr="000000"/>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10257555"/>
                  </a:ext>
                </a:extLst>
              </a:tr>
              <a:tr h="232410">
                <a:tc>
                  <a:txBody>
                    <a:bodyPr/>
                    <a:lstStyle/>
                    <a:p>
                      <a:pPr marR="9525" algn="ctr">
                        <a:lnSpc>
                          <a:spcPct val="135000"/>
                        </a:lnSpc>
                        <a:spcBef>
                          <a:spcPts val="1100"/>
                        </a:spcBef>
                        <a:spcAft>
                          <a:spcPts val="0"/>
                        </a:spcAft>
                      </a:pPr>
                      <a:r>
                        <a:rPr lang="es-CO" sz="1100" kern="100" dirty="0">
                          <a:solidFill>
                            <a:srgbClr val="FF0000"/>
                          </a:solidFill>
                          <a:effectLst/>
                        </a:rPr>
                        <a:t>Diseñar, implementar y hacer seguimiento</a:t>
                      </a:r>
                      <a:endParaRPr lang="es-CO" sz="1100" kern="100" dirty="0">
                        <a:solidFill>
                          <a:srgbClr val="FF0000"/>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9525" algn="ctr">
                        <a:lnSpc>
                          <a:spcPct val="135000"/>
                        </a:lnSpc>
                        <a:spcBef>
                          <a:spcPts val="1100"/>
                        </a:spcBef>
                        <a:spcAft>
                          <a:spcPts val="0"/>
                        </a:spcAft>
                      </a:pPr>
                      <a:r>
                        <a:rPr lang="es-CO" sz="1100" kern="100" dirty="0">
                          <a:solidFill>
                            <a:schemeClr val="accent4">
                              <a:lumMod val="75000"/>
                            </a:schemeClr>
                          </a:solidFill>
                          <a:effectLst/>
                        </a:rPr>
                        <a:t>a los procesos de Gestión del Talento humano</a:t>
                      </a:r>
                      <a:endParaRPr lang="es-CO" sz="1100" kern="100" dirty="0">
                        <a:solidFill>
                          <a:schemeClr val="accent4">
                            <a:lumMod val="75000"/>
                          </a:schemeClr>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R="9525" algn="ctr">
                        <a:lnSpc>
                          <a:spcPct val="135000"/>
                        </a:lnSpc>
                        <a:spcBef>
                          <a:spcPts val="1100"/>
                        </a:spcBef>
                        <a:spcAft>
                          <a:spcPts val="0"/>
                        </a:spcAft>
                      </a:pPr>
                      <a:r>
                        <a:rPr lang="es-ES" sz="1100" kern="100" dirty="0">
                          <a:solidFill>
                            <a:sysClr val="windowText" lastClr="000000"/>
                          </a:solidFill>
                          <a:effectLst/>
                        </a:rPr>
                        <a:t>orientados al fortalecimiento del desarrollo organizacional y al cumplimiento de los objetivos institucionales</a:t>
                      </a:r>
                      <a:endParaRPr lang="es-CO" sz="1100" kern="100" dirty="0">
                        <a:solidFill>
                          <a:sysClr val="windowText" lastClr="000000"/>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17105010"/>
                  </a:ext>
                </a:extLst>
              </a:tr>
            </a:tbl>
          </a:graphicData>
        </a:graphic>
      </p:graphicFrame>
      <p:sp>
        <p:nvSpPr>
          <p:cNvPr id="5" name="Rectangle 1">
            <a:extLst>
              <a:ext uri="{FF2B5EF4-FFF2-40B4-BE49-F238E27FC236}">
                <a16:creationId xmlns:a16="http://schemas.microsoft.com/office/drawing/2014/main" id="{469F8316-C152-4734-9DD1-C816F9456174}"/>
              </a:ext>
            </a:extLst>
          </p:cNvPr>
          <p:cNvSpPr>
            <a:spLocks noChangeArrowheads="1"/>
          </p:cNvSpPr>
          <p:nvPr/>
        </p:nvSpPr>
        <p:spPr bwMode="auto">
          <a:xfrm>
            <a:off x="547249" y="2112665"/>
            <a:ext cx="8379282" cy="1354217"/>
          </a:xfrm>
          <a:prstGeom prst="rect">
            <a:avLst/>
          </a:prstGeom>
          <a:solidFill>
            <a:schemeClr val="tx2">
              <a:lumMod val="40000"/>
              <a:lumOff val="6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chemeClr val="bg1"/>
                </a:solidFill>
                <a:effectLst/>
                <a:latin typeface="Arial" panose="020B0604020202020204" pitchFamily="34" charset="0"/>
                <a:ea typeface="Tahoma" panose="020B0604030504040204" pitchFamily="34" charset="0"/>
                <a:cs typeface="Arial" panose="020B0604020202020204" pitchFamily="34" charset="0"/>
              </a:rPr>
              <a:t>Propósito Principal del Empleo: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400" b="1" i="0" u="none" strike="noStrike" cap="none" normalizeH="0" baseline="0" dirty="0">
              <a:ln>
                <a:noFill/>
              </a:ln>
              <a:solidFill>
                <a:schemeClr val="bg1"/>
              </a:solidFill>
              <a:effectLst/>
            </a:endParaRPr>
          </a:p>
          <a:p>
            <a:pPr lvl="0" algn="ctr" defTabSz="914400" eaLnBrk="0" fontAlgn="base" hangingPunct="0">
              <a:spcBef>
                <a:spcPct val="0"/>
              </a:spcBef>
              <a:spcAft>
                <a:spcPct val="0"/>
              </a:spcAft>
            </a:pPr>
            <a:r>
              <a:rPr kumimoji="0" lang="es-ES" altLang="es-CO" b="0" i="0" u="none" strike="noStrike" cap="none" normalizeH="0" baseline="0" dirty="0">
                <a:ln>
                  <a:noFill/>
                </a:ln>
                <a:solidFill>
                  <a:schemeClr val="bg1"/>
                </a:solidFill>
                <a:effectLst/>
                <a:latin typeface="Arial" panose="020B0604020202020204" pitchFamily="34" charset="0"/>
                <a:ea typeface="Tahoma" panose="020B0604030504040204" pitchFamily="34" charset="0"/>
                <a:cs typeface="Arial" panose="020B0604020202020204" pitchFamily="34" charset="0"/>
              </a:rPr>
              <a:t>“</a:t>
            </a:r>
            <a:r>
              <a:rPr lang="es-ES" altLang="es-CO" dirty="0">
                <a:solidFill>
                  <a:srgbClr val="FF0000"/>
                </a:solidFill>
                <a:latin typeface="Arial" panose="020B0604020202020204" pitchFamily="34" charset="0"/>
                <a:ea typeface="Tahoma" panose="020B0604030504040204" pitchFamily="34" charset="0"/>
                <a:cs typeface="Arial" panose="020B0604020202020204" pitchFamily="34" charset="0"/>
              </a:rPr>
              <a:t>Diseñar, implementar y hacer seguimiento </a:t>
            </a:r>
            <a:r>
              <a:rPr lang="es-ES" altLang="es-CO" dirty="0">
                <a:solidFill>
                  <a:schemeClr val="accent4">
                    <a:lumMod val="75000"/>
                  </a:schemeClr>
                </a:solidFill>
                <a:latin typeface="Arial" panose="020B0604020202020204" pitchFamily="34" charset="0"/>
                <a:ea typeface="Tahoma" panose="020B0604030504040204" pitchFamily="34" charset="0"/>
                <a:cs typeface="Arial" panose="020B0604020202020204" pitchFamily="34" charset="0"/>
              </a:rPr>
              <a:t>a los procesos de gestión del talento</a:t>
            </a:r>
          </a:p>
          <a:p>
            <a:pPr lvl="0" algn="ctr" defTabSz="914400" eaLnBrk="0" fontAlgn="base" hangingPunct="0">
              <a:spcBef>
                <a:spcPct val="0"/>
              </a:spcBef>
              <a:spcAft>
                <a:spcPct val="0"/>
              </a:spcAft>
            </a:pPr>
            <a:r>
              <a:rPr lang="es-ES" altLang="es-CO" dirty="0">
                <a:solidFill>
                  <a:schemeClr val="accent4">
                    <a:lumMod val="75000"/>
                  </a:schemeClr>
                </a:solidFill>
                <a:latin typeface="Arial" panose="020B0604020202020204" pitchFamily="34" charset="0"/>
                <a:ea typeface="Tahoma" panose="020B0604030504040204" pitchFamily="34" charset="0"/>
                <a:cs typeface="Arial" panose="020B0604020202020204" pitchFamily="34" charset="0"/>
              </a:rPr>
              <a:t> humano,</a:t>
            </a:r>
            <a:r>
              <a:rPr lang="es-ES" altLang="es-CO" dirty="0">
                <a:solidFill>
                  <a:schemeClr val="bg1"/>
                </a:solidFill>
                <a:latin typeface="Arial" panose="020B0604020202020204" pitchFamily="34" charset="0"/>
                <a:ea typeface="Tahoma" panose="020B0604030504040204" pitchFamily="34" charset="0"/>
                <a:cs typeface="Arial" panose="020B0604020202020204" pitchFamily="34" charset="0"/>
              </a:rPr>
              <a:t> orientados al fortalecimiento del desarrollo organizacional </a:t>
            </a:r>
          </a:p>
          <a:p>
            <a:pPr lvl="0" algn="ctr" defTabSz="914400" eaLnBrk="0" fontAlgn="base" hangingPunct="0">
              <a:spcBef>
                <a:spcPct val="0"/>
              </a:spcBef>
              <a:spcAft>
                <a:spcPct val="0"/>
              </a:spcAft>
            </a:pPr>
            <a:r>
              <a:rPr lang="es-ES" altLang="es-CO" dirty="0">
                <a:solidFill>
                  <a:schemeClr val="bg1"/>
                </a:solidFill>
                <a:latin typeface="Arial" panose="020B0604020202020204" pitchFamily="34" charset="0"/>
                <a:ea typeface="Tahoma" panose="020B0604030504040204" pitchFamily="34" charset="0"/>
                <a:cs typeface="Arial" panose="020B0604020202020204" pitchFamily="34" charset="0"/>
              </a:rPr>
              <a:t>y al cumplimiento de los objetivos institucionales</a:t>
            </a:r>
            <a:r>
              <a:rPr kumimoji="0" lang="es-ES" altLang="es-CO" b="0" i="0" u="none" strike="noStrike" cap="none" normalizeH="0" baseline="0" dirty="0">
                <a:ln>
                  <a:noFill/>
                </a:ln>
                <a:solidFill>
                  <a:schemeClr val="bg1"/>
                </a:solidFill>
                <a:effectLst/>
                <a:latin typeface="Arial" panose="020B0604020202020204" pitchFamily="34" charset="0"/>
                <a:ea typeface="Tahoma" panose="020B0604030504040204" pitchFamily="34" charset="0"/>
                <a:cs typeface="Arial" panose="020B0604020202020204" pitchFamily="34" charset="0"/>
              </a:rPr>
              <a:t>.”</a:t>
            </a:r>
            <a:endParaRPr kumimoji="0" lang="es-ES" altLang="es-CO" b="0" i="0" u="none" strike="noStrike" cap="none" normalizeH="0" baseline="0" dirty="0">
              <a:ln>
                <a:noFill/>
              </a:ln>
              <a:solidFill>
                <a:schemeClr val="bg1"/>
              </a:solidFill>
              <a:effectLst/>
              <a:latin typeface="Arial" panose="020B0604020202020204" pitchFamily="34" charset="0"/>
            </a:endParaRPr>
          </a:p>
        </p:txBody>
      </p:sp>
      <p:sp>
        <p:nvSpPr>
          <p:cNvPr id="8" name="Rectángulo 7">
            <a:extLst>
              <a:ext uri="{FF2B5EF4-FFF2-40B4-BE49-F238E27FC236}">
                <a16:creationId xmlns:a16="http://schemas.microsoft.com/office/drawing/2014/main" id="{78EE297B-63FA-4D76-8268-F2F91F4DEC17}"/>
              </a:ext>
            </a:extLst>
          </p:cNvPr>
          <p:cNvSpPr/>
          <p:nvPr/>
        </p:nvSpPr>
        <p:spPr>
          <a:xfrm>
            <a:off x="10433" y="3522544"/>
            <a:ext cx="9037873" cy="1600438"/>
          </a:xfrm>
          <a:prstGeom prst="rect">
            <a:avLst/>
          </a:prstGeom>
          <a:solidFill>
            <a:schemeClr val="tx2">
              <a:lumMod val="20000"/>
              <a:lumOff val="80000"/>
            </a:schemeClr>
          </a:solidFill>
        </p:spPr>
        <p:txBody>
          <a:bodyPr wrap="square">
            <a:spAutoFit/>
          </a:bodyPr>
          <a:lstStyle/>
          <a:p>
            <a:pPr marL="450215" marR="391160" algn="ctr"/>
            <a:r>
              <a:rPr lang="es-CO" sz="1400" b="1" kern="100" dirty="0">
                <a:solidFill>
                  <a:schemeClr val="bg1"/>
                </a:solidFill>
                <a:latin typeface="Arial" panose="020B0604020202020204" pitchFamily="34" charset="0"/>
                <a:ea typeface="Calibri" panose="020F0502020204030204" pitchFamily="34" charset="0"/>
                <a:cs typeface="Arial" panose="020B0604020202020204" pitchFamily="34" charset="0"/>
              </a:rPr>
              <a:t>Se sugiere:</a:t>
            </a:r>
            <a:endParaRPr lang="es-CO" sz="1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391160" lvl="0" indent="-342900" algn="ctr">
              <a:buFont typeface="+mj-lt"/>
              <a:buAutoNum type="arabicPeriod"/>
            </a:pPr>
            <a:r>
              <a:rPr lang="es-CO" sz="1400" kern="100" dirty="0">
                <a:solidFill>
                  <a:schemeClr val="bg1"/>
                </a:solidFill>
                <a:latin typeface="Arial" panose="020B0604020202020204" pitchFamily="34" charset="0"/>
                <a:ea typeface="Arial" panose="020B0604020202020204" pitchFamily="34" charset="0"/>
                <a:cs typeface="Arial" panose="020B0604020202020204" pitchFamily="34" charset="0"/>
              </a:rPr>
              <a:t>El propósito principal de un empleo es una afirmación clara de lo que debe lograrse; no está personalizado ni dirigido a una persona en particular.</a:t>
            </a:r>
            <a:endParaRPr lang="es-CO" sz="1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391160" lvl="0" indent="-342900" algn="ctr">
              <a:buFont typeface="+mj-lt"/>
              <a:buAutoNum type="arabicPeriod"/>
            </a:pPr>
            <a:r>
              <a:rPr lang="es-CO" sz="1400" kern="100" dirty="0">
                <a:solidFill>
                  <a:schemeClr val="bg1"/>
                </a:solidFill>
                <a:latin typeface="Arial" panose="020B0604020202020204" pitchFamily="34" charset="0"/>
                <a:ea typeface="Arial" panose="020B0604020202020204" pitchFamily="34" charset="0"/>
                <a:cs typeface="Arial" panose="020B0604020202020204" pitchFamily="34" charset="0"/>
              </a:rPr>
              <a:t> No incluye formulaciones adornadas, típicas de algunas declaraciones de misión, como “satisfacer al cliente”, “alcanzar el mejor nivel” o “ser los mejores”.</a:t>
            </a:r>
            <a:endParaRPr lang="es-CO" sz="14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391160" lvl="0" indent="-342900" algn="ctr">
              <a:buFont typeface="+mj-lt"/>
              <a:buAutoNum type="arabicPeriod"/>
            </a:pPr>
            <a:r>
              <a:rPr lang="es-CO" sz="1400" kern="100" dirty="0">
                <a:solidFill>
                  <a:schemeClr val="bg1"/>
                </a:solidFill>
                <a:latin typeface="Arial" panose="020B0604020202020204" pitchFamily="34" charset="0"/>
                <a:ea typeface="Arial" panose="020B0604020202020204" pitchFamily="34" charset="0"/>
                <a:cs typeface="Arial" panose="020B0604020202020204" pitchFamily="34" charset="0"/>
              </a:rPr>
              <a:t>Cuanto más claro sea el propósito clave, mayor será su utilidad para orientar la acción y el avance en el rol.</a:t>
            </a:r>
            <a:r>
              <a:rPr lang="es-CO" sz="14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9" name="Imagen 8" descr="Interfaz de usuario gráfica&#10;&#10;El contenido generado por IA puede ser incorrecto.">
            <a:extLst>
              <a:ext uri="{FF2B5EF4-FFF2-40B4-BE49-F238E27FC236}">
                <a16:creationId xmlns:a16="http://schemas.microsoft.com/office/drawing/2014/main" id="{1344F1DA-C52A-4F67-AEA9-DB4521F726C6}"/>
              </a:ext>
            </a:extLst>
          </p:cNvPr>
          <p:cNvPicPr/>
          <p:nvPr/>
        </p:nvPicPr>
        <p:blipFill rotWithShape="1">
          <a:blip r:embed="rId7"/>
          <a:srcRect t="52842" r="2477" b="24249"/>
          <a:stretch/>
        </p:blipFill>
        <p:spPr>
          <a:xfrm>
            <a:off x="10433" y="5188688"/>
            <a:ext cx="9037873" cy="1510805"/>
          </a:xfrm>
          <a:prstGeom prst="rect">
            <a:avLst/>
          </a:prstGeom>
        </p:spPr>
      </p:pic>
      <p:sp>
        <p:nvSpPr>
          <p:cNvPr id="10" name="Rectángulo 9">
            <a:extLst>
              <a:ext uri="{FF2B5EF4-FFF2-40B4-BE49-F238E27FC236}">
                <a16:creationId xmlns:a16="http://schemas.microsoft.com/office/drawing/2014/main" id="{57FB519E-2777-4D43-8A5A-7155F5D5B546}"/>
              </a:ext>
            </a:extLst>
          </p:cNvPr>
          <p:cNvSpPr/>
          <p:nvPr/>
        </p:nvSpPr>
        <p:spPr>
          <a:xfrm>
            <a:off x="272909" y="5822330"/>
            <a:ext cx="8860658" cy="830997"/>
          </a:xfrm>
          <a:prstGeom prst="rect">
            <a:avLst/>
          </a:prstGeom>
        </p:spPr>
        <p:txBody>
          <a:bodyPr wrap="square">
            <a:spAutoFit/>
          </a:bodyPr>
          <a:lstStyle/>
          <a:p>
            <a:pPr lvl="0" algn="ctr" defTabSz="914400" eaLnBrk="0" fontAlgn="base" hangingPunct="0">
              <a:spcBef>
                <a:spcPct val="0"/>
              </a:spcBef>
              <a:spcAft>
                <a:spcPct val="0"/>
              </a:spcAft>
            </a:pPr>
            <a:r>
              <a:rPr lang="es-ES" altLang="es-CO" sz="1600" b="1" dirty="0">
                <a:latin typeface="Arial" panose="020B0604020202020204" pitchFamily="34" charset="0"/>
                <a:ea typeface="Tahoma" panose="020B0604030504040204" pitchFamily="34" charset="0"/>
                <a:cs typeface="Arial" panose="020B0604020202020204" pitchFamily="34" charset="0"/>
              </a:rPr>
              <a:t>Diseñar, implementar y hacer seguimiento a los procesos de gestión del talento</a:t>
            </a:r>
          </a:p>
          <a:p>
            <a:pPr lvl="0" algn="ctr" defTabSz="914400" eaLnBrk="0" fontAlgn="base" hangingPunct="0">
              <a:spcBef>
                <a:spcPct val="0"/>
              </a:spcBef>
              <a:spcAft>
                <a:spcPct val="0"/>
              </a:spcAft>
            </a:pPr>
            <a:r>
              <a:rPr lang="es-ES" altLang="es-CO" sz="1600" b="1" dirty="0">
                <a:latin typeface="Arial" panose="020B0604020202020204" pitchFamily="34" charset="0"/>
                <a:ea typeface="Tahoma" panose="020B0604030504040204" pitchFamily="34" charset="0"/>
                <a:cs typeface="Arial" panose="020B0604020202020204" pitchFamily="34" charset="0"/>
              </a:rPr>
              <a:t> humano, orientados al fortalecimiento del desarrollo organizacional </a:t>
            </a:r>
          </a:p>
          <a:p>
            <a:pPr lvl="0" algn="ctr" defTabSz="914400" eaLnBrk="0" fontAlgn="base" hangingPunct="0">
              <a:spcBef>
                <a:spcPct val="0"/>
              </a:spcBef>
              <a:spcAft>
                <a:spcPct val="0"/>
              </a:spcAft>
            </a:pPr>
            <a:r>
              <a:rPr lang="es-ES" altLang="es-CO" sz="1600" b="1" dirty="0">
                <a:latin typeface="Arial" panose="020B0604020202020204" pitchFamily="34" charset="0"/>
                <a:ea typeface="Tahoma" panose="020B0604030504040204" pitchFamily="34" charset="0"/>
                <a:cs typeface="Arial" panose="020B0604020202020204" pitchFamily="34" charset="0"/>
              </a:rPr>
              <a:t>y al cumplimiento de los objetivos institucionales</a:t>
            </a:r>
            <a:endParaRPr lang="es-CO" sz="1600" b="1" dirty="0"/>
          </a:p>
        </p:txBody>
      </p:sp>
    </p:spTree>
    <p:extLst>
      <p:ext uri="{BB962C8B-B14F-4D97-AF65-F5344CB8AC3E}">
        <p14:creationId xmlns:p14="http://schemas.microsoft.com/office/powerpoint/2010/main" val="15749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EBD9F7B6-8F7E-4AE1-B08E-751211F9FB63}"/>
              </a:ext>
            </a:extLst>
          </p:cNvPr>
          <p:cNvSpPr txBox="1"/>
          <p:nvPr/>
        </p:nvSpPr>
        <p:spPr>
          <a:xfrm>
            <a:off x="2690037" y="1161635"/>
            <a:ext cx="5088252" cy="369332"/>
          </a:xfrm>
          <a:prstGeom prst="rect">
            <a:avLst/>
          </a:prstGeom>
          <a:noFill/>
        </p:spPr>
        <p:txBody>
          <a:bodyPr wrap="none" rtlCol="0">
            <a:spAutoFit/>
          </a:bodyPr>
          <a:lstStyle/>
          <a:p>
            <a:r>
              <a:rPr lang="es-ES" b="1" dirty="0">
                <a:solidFill>
                  <a:schemeClr val="accent4">
                    <a:lumMod val="75000"/>
                  </a:schemeClr>
                </a:solidFill>
              </a:rPr>
              <a:t>Prueba de escritorio del Propósito Principal </a:t>
            </a:r>
            <a:endParaRPr lang="es-CO" b="1" dirty="0">
              <a:solidFill>
                <a:schemeClr val="accent4">
                  <a:lumMod val="75000"/>
                </a:schemeClr>
              </a:solidFill>
            </a:endParaRPr>
          </a:p>
        </p:txBody>
      </p:sp>
      <p:graphicFrame>
        <p:nvGraphicFramePr>
          <p:cNvPr id="5" name="Tabla 4">
            <a:extLst>
              <a:ext uri="{FF2B5EF4-FFF2-40B4-BE49-F238E27FC236}">
                <a16:creationId xmlns:a16="http://schemas.microsoft.com/office/drawing/2014/main" id="{90A989BF-B0FB-463C-9AF5-E76F1AE8E3EA}"/>
              </a:ext>
            </a:extLst>
          </p:cNvPr>
          <p:cNvGraphicFramePr>
            <a:graphicFrameLocks noGrp="1"/>
          </p:cNvGraphicFramePr>
          <p:nvPr>
            <p:extLst>
              <p:ext uri="{D42A27DB-BD31-4B8C-83A1-F6EECF244321}">
                <p14:modId xmlns:p14="http://schemas.microsoft.com/office/powerpoint/2010/main" val="1631717881"/>
              </p:ext>
            </p:extLst>
          </p:nvPr>
        </p:nvGraphicFramePr>
        <p:xfrm>
          <a:off x="69112" y="1718453"/>
          <a:ext cx="9005776" cy="4333240"/>
        </p:xfrm>
        <a:graphic>
          <a:graphicData uri="http://schemas.openxmlformats.org/drawingml/2006/table">
            <a:tbl>
              <a:tblPr firstRow="1" bandRow="1">
                <a:tableStyleId>{5940675A-B579-460E-94D1-54222C63F5DA}</a:tableStyleId>
              </a:tblPr>
              <a:tblGrid>
                <a:gridCol w="821971">
                  <a:extLst>
                    <a:ext uri="{9D8B030D-6E8A-4147-A177-3AD203B41FA5}">
                      <a16:colId xmlns:a16="http://schemas.microsoft.com/office/drawing/2014/main" val="421511458"/>
                    </a:ext>
                  </a:extLst>
                </a:gridCol>
                <a:gridCol w="1211931">
                  <a:extLst>
                    <a:ext uri="{9D8B030D-6E8A-4147-A177-3AD203B41FA5}">
                      <a16:colId xmlns:a16="http://schemas.microsoft.com/office/drawing/2014/main" val="889043969"/>
                    </a:ext>
                  </a:extLst>
                </a:gridCol>
                <a:gridCol w="637953">
                  <a:extLst>
                    <a:ext uri="{9D8B030D-6E8A-4147-A177-3AD203B41FA5}">
                      <a16:colId xmlns:a16="http://schemas.microsoft.com/office/drawing/2014/main" val="35872667"/>
                    </a:ext>
                  </a:extLst>
                </a:gridCol>
                <a:gridCol w="776177">
                  <a:extLst>
                    <a:ext uri="{9D8B030D-6E8A-4147-A177-3AD203B41FA5}">
                      <a16:colId xmlns:a16="http://schemas.microsoft.com/office/drawing/2014/main" val="1221653936"/>
                    </a:ext>
                  </a:extLst>
                </a:gridCol>
                <a:gridCol w="661823">
                  <a:extLst>
                    <a:ext uri="{9D8B030D-6E8A-4147-A177-3AD203B41FA5}">
                      <a16:colId xmlns:a16="http://schemas.microsoft.com/office/drawing/2014/main" val="3228586285"/>
                    </a:ext>
                  </a:extLst>
                </a:gridCol>
                <a:gridCol w="480371">
                  <a:extLst>
                    <a:ext uri="{9D8B030D-6E8A-4147-A177-3AD203B41FA5}">
                      <a16:colId xmlns:a16="http://schemas.microsoft.com/office/drawing/2014/main" val="3630074636"/>
                    </a:ext>
                  </a:extLst>
                </a:gridCol>
                <a:gridCol w="524042">
                  <a:extLst>
                    <a:ext uri="{9D8B030D-6E8A-4147-A177-3AD203B41FA5}">
                      <a16:colId xmlns:a16="http://schemas.microsoft.com/office/drawing/2014/main" val="831682963"/>
                    </a:ext>
                  </a:extLst>
                </a:gridCol>
                <a:gridCol w="524044">
                  <a:extLst>
                    <a:ext uri="{9D8B030D-6E8A-4147-A177-3AD203B41FA5}">
                      <a16:colId xmlns:a16="http://schemas.microsoft.com/office/drawing/2014/main" val="4265981904"/>
                    </a:ext>
                  </a:extLst>
                </a:gridCol>
                <a:gridCol w="566095">
                  <a:extLst>
                    <a:ext uri="{9D8B030D-6E8A-4147-A177-3AD203B41FA5}">
                      <a16:colId xmlns:a16="http://schemas.microsoft.com/office/drawing/2014/main" val="3534296317"/>
                    </a:ext>
                  </a:extLst>
                </a:gridCol>
                <a:gridCol w="549921">
                  <a:extLst>
                    <a:ext uri="{9D8B030D-6E8A-4147-A177-3AD203B41FA5}">
                      <a16:colId xmlns:a16="http://schemas.microsoft.com/office/drawing/2014/main" val="614651790"/>
                    </a:ext>
                  </a:extLst>
                </a:gridCol>
                <a:gridCol w="562862">
                  <a:extLst>
                    <a:ext uri="{9D8B030D-6E8A-4147-A177-3AD203B41FA5}">
                      <a16:colId xmlns:a16="http://schemas.microsoft.com/office/drawing/2014/main" val="358927689"/>
                    </a:ext>
                  </a:extLst>
                </a:gridCol>
                <a:gridCol w="562862">
                  <a:extLst>
                    <a:ext uri="{9D8B030D-6E8A-4147-A177-3AD203B41FA5}">
                      <a16:colId xmlns:a16="http://schemas.microsoft.com/office/drawing/2014/main" val="1999732619"/>
                    </a:ext>
                  </a:extLst>
                </a:gridCol>
                <a:gridCol w="562862">
                  <a:extLst>
                    <a:ext uri="{9D8B030D-6E8A-4147-A177-3AD203B41FA5}">
                      <a16:colId xmlns:a16="http://schemas.microsoft.com/office/drawing/2014/main" val="3457066265"/>
                    </a:ext>
                  </a:extLst>
                </a:gridCol>
                <a:gridCol w="562862">
                  <a:extLst>
                    <a:ext uri="{9D8B030D-6E8A-4147-A177-3AD203B41FA5}">
                      <a16:colId xmlns:a16="http://schemas.microsoft.com/office/drawing/2014/main" val="199791177"/>
                    </a:ext>
                  </a:extLst>
                </a:gridCol>
              </a:tblGrid>
              <a:tr h="370840">
                <a:tc rowSpan="2">
                  <a:txBody>
                    <a:bodyPr/>
                    <a:lstStyle/>
                    <a:p>
                      <a:pPr algn="ctr"/>
                      <a:r>
                        <a:rPr lang="es-ES" sz="1000" b="1" dirty="0">
                          <a:solidFill>
                            <a:schemeClr val="bg1"/>
                          </a:solidFill>
                        </a:rPr>
                        <a:t>EMPLEO</a:t>
                      </a:r>
                      <a:endParaRPr lang="es-CO" sz="1000" b="1"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rowSpan="2">
                  <a:txBody>
                    <a:bodyPr/>
                    <a:lstStyle/>
                    <a:p>
                      <a:pPr algn="ctr"/>
                      <a:r>
                        <a:rPr lang="es-ES" sz="1000" b="1" dirty="0">
                          <a:solidFill>
                            <a:schemeClr val="bg1"/>
                          </a:solidFill>
                        </a:rPr>
                        <a:t>PROPÓSITO</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MISIÓN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PROCESOS</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OBJETIVOS ESTRATÉGICOS</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PROYECTOS DE INVERSIÓN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4053356"/>
                  </a:ext>
                </a:extLst>
              </a:tr>
              <a:tr h="370840">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b="1" dirty="0">
                          <a:solidFill>
                            <a:schemeClr val="bg1"/>
                          </a:solidFill>
                        </a:rPr>
                        <a:t>YYY</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algn="ctr"/>
                      <a:r>
                        <a:rPr lang="es-ES" sz="1000" b="1" dirty="0">
                          <a:solidFill>
                            <a:schemeClr val="bg1"/>
                          </a:solidFill>
                        </a:rPr>
                        <a:t>ZZZ</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algn="ctr"/>
                      <a:r>
                        <a:rPr lang="es-ES" sz="1000" b="1" dirty="0">
                          <a:solidFill>
                            <a:schemeClr val="bg1"/>
                          </a:solidFill>
                        </a:rPr>
                        <a:t>DDD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algn="ctr"/>
                      <a:r>
                        <a:rPr lang="es-ES" sz="1000" b="1" dirty="0">
                          <a:solidFill>
                            <a:schemeClr val="bg1"/>
                          </a:solidFill>
                        </a:rPr>
                        <a:t>X</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s-ES" sz="1000" b="1" dirty="0">
                          <a:solidFill>
                            <a:schemeClr val="bg1"/>
                          </a:solidFill>
                        </a:rPr>
                        <a:t>Y</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s-ES" sz="1000" b="1" dirty="0">
                          <a:solidFill>
                            <a:schemeClr val="bg1"/>
                          </a:solidFill>
                        </a:rPr>
                        <a:t>Z</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s-ES" sz="1000" b="1" dirty="0">
                          <a:solidFill>
                            <a:schemeClr val="bg1"/>
                          </a:solidFill>
                        </a:rPr>
                        <a:t>X</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1000" b="1" dirty="0">
                          <a:solidFill>
                            <a:schemeClr val="bg1"/>
                          </a:solidFill>
                        </a:rPr>
                        <a:t>Y</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1000" b="1" dirty="0">
                          <a:solidFill>
                            <a:schemeClr val="bg1"/>
                          </a:solidFill>
                        </a:rPr>
                        <a:t>Z</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1000" b="1" dirty="0">
                          <a:solidFill>
                            <a:schemeClr val="bg1"/>
                          </a:solidFill>
                        </a:rPr>
                        <a:t>X</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1000" b="1" dirty="0">
                          <a:solidFill>
                            <a:schemeClr val="bg1"/>
                          </a:solidFill>
                        </a:rPr>
                        <a:t>Y</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1000" b="1" dirty="0">
                          <a:solidFill>
                            <a:schemeClr val="bg1"/>
                          </a:solidFill>
                        </a:rPr>
                        <a:t>Z</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66351737"/>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Verbo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58321354"/>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Objeto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27686812"/>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Condición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36634744"/>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Verbo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1883209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Objeto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6780606"/>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Condición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916749"/>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Verbo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0905497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Objeto</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69423618"/>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Condición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8323850"/>
                  </a:ext>
                </a:extLst>
              </a:tr>
            </a:tbl>
          </a:graphicData>
        </a:graphic>
      </p:graphicFrame>
    </p:spTree>
    <p:extLst>
      <p:ext uri="{BB962C8B-B14F-4D97-AF65-F5344CB8AC3E}">
        <p14:creationId xmlns:p14="http://schemas.microsoft.com/office/powerpoint/2010/main" val="193098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129327"/>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2327576671"/>
              </p:ext>
            </p:extLst>
          </p:nvPr>
        </p:nvGraphicFramePr>
        <p:xfrm>
          <a:off x="1524000" y="1397000"/>
          <a:ext cx="6096000" cy="31140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2912005"/>
                    </a:ext>
                  </a:extLst>
                </a:gridCol>
              </a:tblGrid>
              <a:tr h="370840">
                <a:tc>
                  <a:txBody>
                    <a:bodyPr/>
                    <a:lstStyle/>
                    <a:p>
                      <a:pPr algn="just"/>
                      <a:r>
                        <a:rPr lang="es-ES" dirty="0"/>
                        <a:t>PARA TENER EN CUENTA EN EL PROPÓSITO PRINCIPAL</a:t>
                      </a:r>
                      <a:endParaRPr lang="es-CO" dirty="0"/>
                    </a:p>
                  </a:txBody>
                  <a:tcPr/>
                </a:tc>
                <a:extLst>
                  <a:ext uri="{0D108BD9-81ED-4DB2-BD59-A6C34878D82A}">
                    <a16:rowId xmlns:a16="http://schemas.microsoft.com/office/drawing/2014/main" val="1207324184"/>
                  </a:ext>
                </a:extLst>
              </a:tr>
              <a:tr h="370840">
                <a:tc>
                  <a:txBody>
                    <a:bodyPr/>
                    <a:lstStyle/>
                    <a:p>
                      <a:pPr marL="0" indent="0" algn="just">
                        <a:buFontTx/>
                        <a:buNone/>
                      </a:pPr>
                      <a:r>
                        <a:rPr lang="es-ES" dirty="0"/>
                        <a:t>1. El propósito principal debe ser medible y alcanzable y coherente con el nivel jerárquico</a:t>
                      </a:r>
                      <a:endParaRPr lang="es-CO" dirty="0"/>
                    </a:p>
                  </a:txBody>
                  <a:tcPr/>
                </a:tc>
                <a:extLst>
                  <a:ext uri="{0D108BD9-81ED-4DB2-BD59-A6C34878D82A}">
                    <a16:rowId xmlns:a16="http://schemas.microsoft.com/office/drawing/2014/main" val="2075027149"/>
                  </a:ext>
                </a:extLst>
              </a:tr>
              <a:tr h="370840">
                <a:tc>
                  <a:txBody>
                    <a:bodyPr/>
                    <a:lstStyle/>
                    <a:p>
                      <a:pPr marL="0" indent="0" algn="just">
                        <a:buFontTx/>
                        <a:buNone/>
                      </a:pPr>
                      <a:r>
                        <a:rPr lang="es-ES" dirty="0"/>
                        <a:t>2. Cuando un empleo en su propósito no le apunte a la misión, a ningún proceso, ni objetivo estratégico, ni proyecto de inversión, ni proyecto de inversión se debe diseñar nuevamente para que genere aporte a la organización.</a:t>
                      </a:r>
                      <a:endParaRPr lang="es-CO" dirty="0"/>
                    </a:p>
                  </a:txBody>
                  <a:tcPr/>
                </a:tc>
                <a:extLst>
                  <a:ext uri="{0D108BD9-81ED-4DB2-BD59-A6C34878D82A}">
                    <a16:rowId xmlns:a16="http://schemas.microsoft.com/office/drawing/2014/main" val="310170218"/>
                  </a:ext>
                </a:extLst>
              </a:tr>
              <a:tr h="370840">
                <a:tc>
                  <a:txBody>
                    <a:bodyPr/>
                    <a:lstStyle/>
                    <a:p>
                      <a:pPr marL="0" indent="0" algn="just">
                        <a:buFontTx/>
                        <a:buNone/>
                      </a:pPr>
                      <a:r>
                        <a:rPr lang="es-ES" dirty="0"/>
                        <a:t>3. Con la sola lectura del propósito del empleo, se debe entender que hace el empleo.</a:t>
                      </a:r>
                      <a:endParaRPr lang="es-CO" dirty="0"/>
                    </a:p>
                  </a:txBody>
                  <a:tcPr/>
                </a:tc>
                <a:extLst>
                  <a:ext uri="{0D108BD9-81ED-4DB2-BD59-A6C34878D82A}">
                    <a16:rowId xmlns:a16="http://schemas.microsoft.com/office/drawing/2014/main" val="2845348352"/>
                  </a:ext>
                </a:extLst>
              </a:tr>
            </a:tbl>
          </a:graphicData>
        </a:graphic>
      </p:graphicFrame>
    </p:spTree>
    <p:extLst>
      <p:ext uri="{BB962C8B-B14F-4D97-AF65-F5344CB8AC3E}">
        <p14:creationId xmlns:p14="http://schemas.microsoft.com/office/powerpoint/2010/main" val="4002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10" name="Imagen 9" descr="Interfaz de usuario gráfica&#10;&#10;El contenido generado por IA puede ser incorrecto.">
            <a:extLst>
              <a:ext uri="{FF2B5EF4-FFF2-40B4-BE49-F238E27FC236}">
                <a16:creationId xmlns:a16="http://schemas.microsoft.com/office/drawing/2014/main" id="{8DB549F2-3DE2-4D7C-BC99-72AACA59014F}"/>
              </a:ext>
            </a:extLst>
          </p:cNvPr>
          <p:cNvPicPr/>
          <p:nvPr/>
        </p:nvPicPr>
        <p:blipFill rotWithShape="1">
          <a:blip r:embed="rId7"/>
          <a:srcRect t="77263" r="2477"/>
          <a:stretch/>
        </p:blipFill>
        <p:spPr>
          <a:xfrm>
            <a:off x="-68726" y="1382232"/>
            <a:ext cx="4913635" cy="1329070"/>
          </a:xfrm>
          <a:prstGeom prst="rect">
            <a:avLst/>
          </a:prstGeom>
        </p:spPr>
      </p:pic>
      <p:sp>
        <p:nvSpPr>
          <p:cNvPr id="2" name="Rectángulo 1">
            <a:extLst>
              <a:ext uri="{FF2B5EF4-FFF2-40B4-BE49-F238E27FC236}">
                <a16:creationId xmlns:a16="http://schemas.microsoft.com/office/drawing/2014/main" id="{E100D6D4-6B6F-43AF-923F-D0FBDB7867A9}"/>
              </a:ext>
            </a:extLst>
          </p:cNvPr>
          <p:cNvSpPr/>
          <p:nvPr/>
        </p:nvSpPr>
        <p:spPr>
          <a:xfrm>
            <a:off x="5103628" y="1382232"/>
            <a:ext cx="4040372" cy="1323439"/>
          </a:xfrm>
          <a:prstGeom prst="rect">
            <a:avLst/>
          </a:prstGeom>
        </p:spPr>
        <p:txBody>
          <a:bodyPr wrap="square">
            <a:spAutoFit/>
          </a:bodyPr>
          <a:lstStyle/>
          <a:p>
            <a:pPr algn="just"/>
            <a:r>
              <a:rPr lang="es-CO" sz="1600" dirty="0">
                <a:solidFill>
                  <a:schemeClr val="bg1"/>
                </a:solidFill>
                <a:latin typeface="Arial" panose="020B0604020202020204" pitchFamily="34" charset="0"/>
                <a:ea typeface="Times New Roman" panose="02020603050405020304" pitchFamily="18" charset="0"/>
              </a:rPr>
              <a:t>Son el conjunto de tareas  (actividades) y responsabilidades fundamentales que se llevan a cabo para cumplir con el propósito principal del empleo, en tal sentido, dichas funciones</a:t>
            </a:r>
            <a:endParaRPr lang="es-CO" sz="1600" dirty="0">
              <a:solidFill>
                <a:schemeClr val="bg1"/>
              </a:solidFill>
            </a:endParaRPr>
          </a:p>
        </p:txBody>
      </p:sp>
      <p:grpSp>
        <p:nvGrpSpPr>
          <p:cNvPr id="11" name="Group 377">
            <a:extLst>
              <a:ext uri="{FF2B5EF4-FFF2-40B4-BE49-F238E27FC236}">
                <a16:creationId xmlns:a16="http://schemas.microsoft.com/office/drawing/2014/main" id="{43A8A27E-AC07-4669-995F-C621F4929837}"/>
              </a:ext>
            </a:extLst>
          </p:cNvPr>
          <p:cNvGrpSpPr>
            <a:grpSpLocks/>
          </p:cNvGrpSpPr>
          <p:nvPr/>
        </p:nvGrpSpPr>
        <p:grpSpPr>
          <a:xfrm>
            <a:off x="2287049" y="2983538"/>
            <a:ext cx="3926840" cy="565620"/>
            <a:chOff x="5524" y="-21993"/>
            <a:chExt cx="3927489" cy="565620"/>
          </a:xfrm>
        </p:grpSpPr>
        <p:sp>
          <p:nvSpPr>
            <p:cNvPr id="12" name="Graphic 378">
              <a:extLst>
                <a:ext uri="{FF2B5EF4-FFF2-40B4-BE49-F238E27FC236}">
                  <a16:creationId xmlns:a16="http://schemas.microsoft.com/office/drawing/2014/main" id="{79DA306E-A24E-42FF-BF13-1735D62D46F0}"/>
                </a:ext>
              </a:extLst>
            </p:cNvPr>
            <p:cNvSpPr/>
            <p:nvPr/>
          </p:nvSpPr>
          <p:spPr>
            <a:xfrm>
              <a:off x="474941" y="532443"/>
              <a:ext cx="3329304" cy="1270"/>
            </a:xfrm>
            <a:custGeom>
              <a:avLst/>
              <a:gdLst/>
              <a:ahLst/>
              <a:cxnLst/>
              <a:rect l="l" t="t" r="r" b="b"/>
              <a:pathLst>
                <a:path w="3329304">
                  <a:moveTo>
                    <a:pt x="0" y="0"/>
                  </a:moveTo>
                  <a:lnTo>
                    <a:pt x="3329127" y="0"/>
                  </a:lnTo>
                </a:path>
              </a:pathLst>
            </a:custGeom>
            <a:ln w="22098">
              <a:solidFill>
                <a:srgbClr val="62C6FF"/>
              </a:solidFill>
              <a:prstDash val="dot"/>
            </a:ln>
          </p:spPr>
          <p:txBody>
            <a:bodyPr wrap="square" lIns="0" tIns="0" rIns="0" bIns="0" rtlCol="0">
              <a:prstTxWarp prst="textNoShape">
                <a:avLst/>
              </a:prstTxWarp>
              <a:noAutofit/>
            </a:bodyPr>
            <a:lstStyle/>
            <a:p>
              <a:endParaRPr lang="es-CO"/>
            </a:p>
          </p:txBody>
        </p:sp>
        <p:sp>
          <p:nvSpPr>
            <p:cNvPr id="13" name="Graphic 379">
              <a:extLst>
                <a:ext uri="{FF2B5EF4-FFF2-40B4-BE49-F238E27FC236}">
                  <a16:creationId xmlns:a16="http://schemas.microsoft.com/office/drawing/2014/main" id="{F49D0376-E4EF-443D-9469-C9876C15F293}"/>
                </a:ext>
              </a:extLst>
            </p:cNvPr>
            <p:cNvSpPr/>
            <p:nvPr/>
          </p:nvSpPr>
          <p:spPr>
            <a:xfrm>
              <a:off x="419787" y="521402"/>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59"/>
                  </a:lnTo>
                  <a:lnTo>
                    <a:pt x="11049" y="22098"/>
                  </a:lnTo>
                  <a:lnTo>
                    <a:pt x="18872" y="18859"/>
                  </a:lnTo>
                  <a:lnTo>
                    <a:pt x="22098" y="11049"/>
                  </a:lnTo>
                  <a:close/>
                </a:path>
                <a:path w="3417570" h="22225">
                  <a:moveTo>
                    <a:pt x="3417366" y="11049"/>
                  </a:moveTo>
                  <a:lnTo>
                    <a:pt x="3414141" y="3238"/>
                  </a:lnTo>
                  <a:lnTo>
                    <a:pt x="3406317" y="0"/>
                  </a:lnTo>
                  <a:lnTo>
                    <a:pt x="3398507" y="3238"/>
                  </a:lnTo>
                  <a:lnTo>
                    <a:pt x="3395268" y="11049"/>
                  </a:lnTo>
                  <a:lnTo>
                    <a:pt x="3398507" y="18859"/>
                  </a:lnTo>
                  <a:lnTo>
                    <a:pt x="3406317" y="22098"/>
                  </a:lnTo>
                  <a:lnTo>
                    <a:pt x="3414141" y="18859"/>
                  </a:lnTo>
                  <a:lnTo>
                    <a:pt x="3417366" y="11049"/>
                  </a:lnTo>
                  <a:close/>
                </a:path>
              </a:pathLst>
            </a:custGeom>
            <a:solidFill>
              <a:srgbClr val="62C6FF"/>
            </a:solidFill>
          </p:spPr>
          <p:txBody>
            <a:bodyPr wrap="square" lIns="0" tIns="0" rIns="0" bIns="0" rtlCol="0">
              <a:prstTxWarp prst="textNoShape">
                <a:avLst/>
              </a:prstTxWarp>
              <a:noAutofit/>
            </a:bodyPr>
            <a:lstStyle/>
            <a:p>
              <a:endParaRPr lang="es-CO"/>
            </a:p>
          </p:txBody>
        </p:sp>
        <p:sp>
          <p:nvSpPr>
            <p:cNvPr id="14" name="Graphic 380">
              <a:extLst>
                <a:ext uri="{FF2B5EF4-FFF2-40B4-BE49-F238E27FC236}">
                  <a16:creationId xmlns:a16="http://schemas.microsoft.com/office/drawing/2014/main" id="{51D2C724-D60A-4D59-A0EC-7EFFD6E0C3B4}"/>
                </a:ext>
              </a:extLst>
            </p:cNvPr>
            <p:cNvSpPr/>
            <p:nvPr/>
          </p:nvSpPr>
          <p:spPr>
            <a:xfrm>
              <a:off x="474941" y="11049"/>
              <a:ext cx="3329304" cy="1270"/>
            </a:xfrm>
            <a:custGeom>
              <a:avLst/>
              <a:gdLst/>
              <a:ahLst/>
              <a:cxnLst/>
              <a:rect l="l" t="t" r="r" b="b"/>
              <a:pathLst>
                <a:path w="3329304">
                  <a:moveTo>
                    <a:pt x="0" y="0"/>
                  </a:moveTo>
                  <a:lnTo>
                    <a:pt x="3329127" y="0"/>
                  </a:lnTo>
                </a:path>
              </a:pathLst>
            </a:custGeom>
            <a:ln w="22098">
              <a:solidFill>
                <a:srgbClr val="62C6FF"/>
              </a:solidFill>
              <a:prstDash val="dot"/>
            </a:ln>
          </p:spPr>
          <p:txBody>
            <a:bodyPr wrap="square" lIns="0" tIns="0" rIns="0" bIns="0" rtlCol="0">
              <a:prstTxWarp prst="textNoShape">
                <a:avLst/>
              </a:prstTxWarp>
              <a:noAutofit/>
            </a:bodyPr>
            <a:lstStyle/>
            <a:p>
              <a:endParaRPr lang="es-CO"/>
            </a:p>
          </p:txBody>
        </p:sp>
        <p:sp>
          <p:nvSpPr>
            <p:cNvPr id="15" name="Graphic 381">
              <a:extLst>
                <a:ext uri="{FF2B5EF4-FFF2-40B4-BE49-F238E27FC236}">
                  <a16:creationId xmlns:a16="http://schemas.microsoft.com/office/drawing/2014/main" id="{697BD365-C761-48C6-ABEF-FECF8F8DBC0B}"/>
                </a:ext>
              </a:extLst>
            </p:cNvPr>
            <p:cNvSpPr/>
            <p:nvPr/>
          </p:nvSpPr>
          <p:spPr>
            <a:xfrm>
              <a:off x="419787" y="3"/>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59"/>
                  </a:lnTo>
                  <a:lnTo>
                    <a:pt x="11049" y="22098"/>
                  </a:lnTo>
                  <a:lnTo>
                    <a:pt x="18872" y="18859"/>
                  </a:lnTo>
                  <a:lnTo>
                    <a:pt x="22098" y="11049"/>
                  </a:lnTo>
                  <a:close/>
                </a:path>
                <a:path w="3417570" h="22225">
                  <a:moveTo>
                    <a:pt x="3417366" y="11049"/>
                  </a:moveTo>
                  <a:lnTo>
                    <a:pt x="3414141" y="3238"/>
                  </a:lnTo>
                  <a:lnTo>
                    <a:pt x="3406317" y="0"/>
                  </a:lnTo>
                  <a:lnTo>
                    <a:pt x="3398507" y="3238"/>
                  </a:lnTo>
                  <a:lnTo>
                    <a:pt x="3395268" y="11049"/>
                  </a:lnTo>
                  <a:lnTo>
                    <a:pt x="3398507" y="18859"/>
                  </a:lnTo>
                  <a:lnTo>
                    <a:pt x="3406317" y="22098"/>
                  </a:lnTo>
                  <a:lnTo>
                    <a:pt x="3414141" y="18859"/>
                  </a:lnTo>
                  <a:lnTo>
                    <a:pt x="3417366" y="11049"/>
                  </a:lnTo>
                  <a:close/>
                </a:path>
              </a:pathLst>
            </a:custGeom>
            <a:solidFill>
              <a:srgbClr val="62C6FF"/>
            </a:solidFill>
          </p:spPr>
          <p:txBody>
            <a:bodyPr wrap="square" lIns="0" tIns="0" rIns="0" bIns="0" rtlCol="0">
              <a:prstTxWarp prst="textNoShape">
                <a:avLst/>
              </a:prstTxWarp>
              <a:noAutofit/>
            </a:bodyPr>
            <a:lstStyle/>
            <a:p>
              <a:endParaRPr lang="es-CO"/>
            </a:p>
          </p:txBody>
        </p:sp>
        <p:sp>
          <p:nvSpPr>
            <p:cNvPr id="16" name="Graphic 382">
              <a:extLst>
                <a:ext uri="{FF2B5EF4-FFF2-40B4-BE49-F238E27FC236}">
                  <a16:creationId xmlns:a16="http://schemas.microsoft.com/office/drawing/2014/main" id="{7BB31734-BFEB-48B1-91FB-2B0CAE5F6993}"/>
                </a:ext>
              </a:extLst>
            </p:cNvPr>
            <p:cNvSpPr/>
            <p:nvPr/>
          </p:nvSpPr>
          <p:spPr>
            <a:xfrm>
              <a:off x="5524" y="5525"/>
              <a:ext cx="521970" cy="521970"/>
            </a:xfrm>
            <a:custGeom>
              <a:avLst/>
              <a:gdLst/>
              <a:ahLst/>
              <a:cxnLst/>
              <a:rect l="l" t="t" r="r" b="b"/>
              <a:pathLst>
                <a:path w="521970" h="521970">
                  <a:moveTo>
                    <a:pt x="260692" y="0"/>
                  </a:move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close/>
                </a:path>
              </a:pathLst>
            </a:custGeom>
            <a:solidFill>
              <a:srgbClr val="62C6FF"/>
            </a:solidFill>
          </p:spPr>
          <p:txBody>
            <a:bodyPr wrap="square" lIns="0" tIns="0" rIns="0" bIns="0" rtlCol="0">
              <a:prstTxWarp prst="textNoShape">
                <a:avLst/>
              </a:prstTxWarp>
              <a:noAutofit/>
            </a:bodyPr>
            <a:lstStyle/>
            <a:p>
              <a:endParaRPr lang="es-CO"/>
            </a:p>
          </p:txBody>
        </p:sp>
        <p:sp>
          <p:nvSpPr>
            <p:cNvPr id="17" name="Graphic 383">
              <a:extLst>
                <a:ext uri="{FF2B5EF4-FFF2-40B4-BE49-F238E27FC236}">
                  <a16:creationId xmlns:a16="http://schemas.microsoft.com/office/drawing/2014/main" id="{4825FFD4-5919-4D8A-8771-0F3089EB3461}"/>
                </a:ext>
              </a:extLst>
            </p:cNvPr>
            <p:cNvSpPr/>
            <p:nvPr/>
          </p:nvSpPr>
          <p:spPr>
            <a:xfrm>
              <a:off x="5524" y="5525"/>
              <a:ext cx="521970" cy="521970"/>
            </a:xfrm>
            <a:custGeom>
              <a:avLst/>
              <a:gdLst/>
              <a:ahLst/>
              <a:cxnLst/>
              <a:rect l="l" t="t" r="r" b="b"/>
              <a:pathLst>
                <a:path w="521970" h="521970">
                  <a:moveTo>
                    <a:pt x="260692" y="521398"/>
                  </a:move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close/>
                </a:path>
              </a:pathLst>
            </a:custGeom>
            <a:ln w="11048">
              <a:solidFill>
                <a:srgbClr val="000000"/>
              </a:solidFill>
              <a:prstDash val="solid"/>
            </a:ln>
          </p:spPr>
          <p:txBody>
            <a:bodyPr wrap="square" lIns="0" tIns="0" rIns="0" bIns="0" rtlCol="0">
              <a:prstTxWarp prst="textNoShape">
                <a:avLst/>
              </a:prstTxWarp>
              <a:noAutofit/>
            </a:bodyPr>
            <a:lstStyle/>
            <a:p>
              <a:endParaRPr lang="es-CO"/>
            </a:p>
          </p:txBody>
        </p:sp>
        <p:sp>
          <p:nvSpPr>
            <p:cNvPr id="18" name="Textbox 384">
              <a:extLst>
                <a:ext uri="{FF2B5EF4-FFF2-40B4-BE49-F238E27FC236}">
                  <a16:creationId xmlns:a16="http://schemas.microsoft.com/office/drawing/2014/main" id="{D64A4CE6-9B1A-49D5-A97E-CEC9A3C54481}"/>
                </a:ext>
              </a:extLst>
            </p:cNvPr>
            <p:cNvSpPr txBox="1"/>
            <p:nvPr/>
          </p:nvSpPr>
          <p:spPr>
            <a:xfrm>
              <a:off x="95709" y="-21993"/>
              <a:ext cx="3837304" cy="543560"/>
            </a:xfrm>
            <a:prstGeom prst="rect">
              <a:avLst/>
            </a:prstGeom>
          </p:spPr>
          <p:txBody>
            <a:bodyPr wrap="square" lIns="0" tIns="0" rIns="0" bIns="0" rtlCol="0">
              <a:noAutofit/>
            </a:bodyPr>
            <a:lstStyle/>
            <a:p>
              <a:pPr marL="163830">
                <a:lnSpc>
                  <a:spcPct val="115000"/>
                </a:lnSpc>
                <a:spcBef>
                  <a:spcPts val="225"/>
                </a:spcBef>
                <a:spcAft>
                  <a:spcPts val="800"/>
                </a:spcAft>
              </a:pPr>
              <a:r>
                <a:rPr lang="es-CO" sz="3100" b="1" kern="100" dirty="0">
                  <a:effectLst/>
                  <a:latin typeface="Arial" panose="020B0604020202020204" pitchFamily="34" charset="0"/>
                  <a:ea typeface="Calibri" panose="020F0502020204030204" pitchFamily="34" charset="0"/>
                  <a:cs typeface="Times New Roman" panose="02020603050405020304" pitchFamily="18" charset="0"/>
                </a:rPr>
                <a:t>1</a:t>
              </a:r>
              <a:r>
                <a:rPr lang="es-CO" sz="3100" b="1" kern="100" spc="-220" dirty="0">
                  <a:effectLst/>
                  <a:latin typeface="Arial" panose="020B0604020202020204" pitchFamily="34" charset="0"/>
                  <a:ea typeface="Calibri" panose="020F0502020204030204" pitchFamily="34" charset="0"/>
                  <a:cs typeface="Times New Roman" panose="02020603050405020304" pitchFamily="18" charset="0"/>
                </a:rPr>
                <a:t> </a:t>
              </a:r>
              <a:r>
                <a:rPr lang="es-CO" sz="1100" b="1" strike="sngStrike" kern="100" spc="-22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Describen</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lo que una</a:t>
              </a:r>
              <a:r>
                <a:rPr lang="es-CO" sz="1200" kern="100" spc="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persona</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debe </a:t>
              </a:r>
              <a:r>
                <a:rPr lang="es-CO" sz="1200" kern="100" spc="-1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realizar</a:t>
              </a:r>
              <a:r>
                <a:rPr lang="es-CO" sz="1100" kern="100" spc="-1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385">
            <a:extLst>
              <a:ext uri="{FF2B5EF4-FFF2-40B4-BE49-F238E27FC236}">
                <a16:creationId xmlns:a16="http://schemas.microsoft.com/office/drawing/2014/main" id="{049847A2-24BE-4CBB-8FBD-31DCD05384A3}"/>
              </a:ext>
            </a:extLst>
          </p:cNvPr>
          <p:cNvGrpSpPr>
            <a:grpSpLocks/>
          </p:cNvGrpSpPr>
          <p:nvPr/>
        </p:nvGrpSpPr>
        <p:grpSpPr>
          <a:xfrm>
            <a:off x="2253552" y="3717160"/>
            <a:ext cx="3831590" cy="565289"/>
            <a:chOff x="5524" y="13"/>
            <a:chExt cx="3831833" cy="565722"/>
          </a:xfrm>
        </p:grpSpPr>
        <p:sp>
          <p:nvSpPr>
            <p:cNvPr id="20" name="Graphic 386">
              <a:extLst>
                <a:ext uri="{FF2B5EF4-FFF2-40B4-BE49-F238E27FC236}">
                  <a16:creationId xmlns:a16="http://schemas.microsoft.com/office/drawing/2014/main" id="{37D47011-B657-4C67-8BA2-B655C9F81C4A}"/>
                </a:ext>
              </a:extLst>
            </p:cNvPr>
            <p:cNvSpPr/>
            <p:nvPr/>
          </p:nvSpPr>
          <p:spPr>
            <a:xfrm>
              <a:off x="474941" y="11059"/>
              <a:ext cx="3329304" cy="1270"/>
            </a:xfrm>
            <a:custGeom>
              <a:avLst/>
              <a:gdLst/>
              <a:ahLst/>
              <a:cxnLst/>
              <a:rect l="l" t="t" r="r" b="b"/>
              <a:pathLst>
                <a:path w="3329304">
                  <a:moveTo>
                    <a:pt x="0" y="0"/>
                  </a:moveTo>
                  <a:lnTo>
                    <a:pt x="3329127" y="0"/>
                  </a:lnTo>
                </a:path>
              </a:pathLst>
            </a:custGeom>
            <a:ln w="22098">
              <a:solidFill>
                <a:srgbClr val="557CB6"/>
              </a:solidFill>
              <a:prstDash val="dot"/>
            </a:ln>
          </p:spPr>
          <p:txBody>
            <a:bodyPr wrap="square" lIns="0" tIns="0" rIns="0" bIns="0" rtlCol="0">
              <a:prstTxWarp prst="textNoShape">
                <a:avLst/>
              </a:prstTxWarp>
              <a:noAutofit/>
            </a:bodyPr>
            <a:lstStyle/>
            <a:p>
              <a:endParaRPr lang="es-CO"/>
            </a:p>
          </p:txBody>
        </p:sp>
        <p:sp>
          <p:nvSpPr>
            <p:cNvPr id="21" name="Graphic 387">
              <a:extLst>
                <a:ext uri="{FF2B5EF4-FFF2-40B4-BE49-F238E27FC236}">
                  <a16:creationId xmlns:a16="http://schemas.microsoft.com/office/drawing/2014/main" id="{ED289D04-56E4-4F24-A607-C42503751422}"/>
                </a:ext>
              </a:extLst>
            </p:cNvPr>
            <p:cNvSpPr/>
            <p:nvPr/>
          </p:nvSpPr>
          <p:spPr>
            <a:xfrm>
              <a:off x="419787" y="13"/>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59"/>
                  </a:lnTo>
                  <a:lnTo>
                    <a:pt x="11049" y="22098"/>
                  </a:lnTo>
                  <a:lnTo>
                    <a:pt x="18872" y="18859"/>
                  </a:lnTo>
                  <a:lnTo>
                    <a:pt x="22098" y="11049"/>
                  </a:lnTo>
                  <a:close/>
                </a:path>
                <a:path w="3417570" h="22225">
                  <a:moveTo>
                    <a:pt x="3417366" y="11049"/>
                  </a:moveTo>
                  <a:lnTo>
                    <a:pt x="3414141" y="3238"/>
                  </a:lnTo>
                  <a:lnTo>
                    <a:pt x="3406317" y="0"/>
                  </a:lnTo>
                  <a:lnTo>
                    <a:pt x="3398507" y="3238"/>
                  </a:lnTo>
                  <a:lnTo>
                    <a:pt x="3395268" y="11049"/>
                  </a:lnTo>
                  <a:lnTo>
                    <a:pt x="3398507" y="18859"/>
                  </a:lnTo>
                  <a:lnTo>
                    <a:pt x="3406317" y="22098"/>
                  </a:lnTo>
                  <a:lnTo>
                    <a:pt x="3414141" y="18859"/>
                  </a:lnTo>
                  <a:lnTo>
                    <a:pt x="3417366" y="11049"/>
                  </a:lnTo>
                  <a:close/>
                </a:path>
              </a:pathLst>
            </a:custGeom>
            <a:solidFill>
              <a:srgbClr val="557CB6"/>
            </a:solidFill>
          </p:spPr>
          <p:txBody>
            <a:bodyPr wrap="square" lIns="0" tIns="0" rIns="0" bIns="0" rtlCol="0">
              <a:prstTxWarp prst="textNoShape">
                <a:avLst/>
              </a:prstTxWarp>
              <a:noAutofit/>
            </a:bodyPr>
            <a:lstStyle/>
            <a:p>
              <a:endParaRPr lang="es-CO"/>
            </a:p>
          </p:txBody>
        </p:sp>
        <p:sp>
          <p:nvSpPr>
            <p:cNvPr id="22" name="Graphic 388">
              <a:extLst>
                <a:ext uri="{FF2B5EF4-FFF2-40B4-BE49-F238E27FC236}">
                  <a16:creationId xmlns:a16="http://schemas.microsoft.com/office/drawing/2014/main" id="{48BB4387-1D4E-487A-9A66-41FA9A81E4CD}"/>
                </a:ext>
              </a:extLst>
            </p:cNvPr>
            <p:cNvSpPr/>
            <p:nvPr/>
          </p:nvSpPr>
          <p:spPr>
            <a:xfrm>
              <a:off x="474941" y="554554"/>
              <a:ext cx="3329304" cy="1270"/>
            </a:xfrm>
            <a:custGeom>
              <a:avLst/>
              <a:gdLst/>
              <a:ahLst/>
              <a:cxnLst/>
              <a:rect l="l" t="t" r="r" b="b"/>
              <a:pathLst>
                <a:path w="3329304">
                  <a:moveTo>
                    <a:pt x="0" y="0"/>
                  </a:moveTo>
                  <a:lnTo>
                    <a:pt x="3329127" y="0"/>
                  </a:lnTo>
                </a:path>
              </a:pathLst>
            </a:custGeom>
            <a:ln w="22098">
              <a:solidFill>
                <a:srgbClr val="557CB6"/>
              </a:solidFill>
              <a:prstDash val="dot"/>
            </a:ln>
          </p:spPr>
          <p:txBody>
            <a:bodyPr wrap="square" lIns="0" tIns="0" rIns="0" bIns="0" rtlCol="0">
              <a:prstTxWarp prst="textNoShape">
                <a:avLst/>
              </a:prstTxWarp>
              <a:noAutofit/>
            </a:bodyPr>
            <a:lstStyle/>
            <a:p>
              <a:endParaRPr lang="es-CO"/>
            </a:p>
          </p:txBody>
        </p:sp>
        <p:sp>
          <p:nvSpPr>
            <p:cNvPr id="23" name="Graphic 389">
              <a:extLst>
                <a:ext uri="{FF2B5EF4-FFF2-40B4-BE49-F238E27FC236}">
                  <a16:creationId xmlns:a16="http://schemas.microsoft.com/office/drawing/2014/main" id="{FB6A34D7-A3E1-47E0-8E7F-FAA79B209A15}"/>
                </a:ext>
              </a:extLst>
            </p:cNvPr>
            <p:cNvSpPr/>
            <p:nvPr/>
          </p:nvSpPr>
          <p:spPr>
            <a:xfrm>
              <a:off x="419787" y="543510"/>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59"/>
                  </a:lnTo>
                  <a:lnTo>
                    <a:pt x="11049" y="22098"/>
                  </a:lnTo>
                  <a:lnTo>
                    <a:pt x="18872" y="18859"/>
                  </a:lnTo>
                  <a:lnTo>
                    <a:pt x="22098" y="11049"/>
                  </a:lnTo>
                  <a:close/>
                </a:path>
                <a:path w="3417570" h="22225">
                  <a:moveTo>
                    <a:pt x="3417366" y="11049"/>
                  </a:moveTo>
                  <a:lnTo>
                    <a:pt x="3414141" y="3238"/>
                  </a:lnTo>
                  <a:lnTo>
                    <a:pt x="3406317" y="0"/>
                  </a:lnTo>
                  <a:lnTo>
                    <a:pt x="3398507" y="3238"/>
                  </a:lnTo>
                  <a:lnTo>
                    <a:pt x="3395268" y="11049"/>
                  </a:lnTo>
                  <a:lnTo>
                    <a:pt x="3398507" y="18859"/>
                  </a:lnTo>
                  <a:lnTo>
                    <a:pt x="3406317" y="22098"/>
                  </a:lnTo>
                  <a:lnTo>
                    <a:pt x="3414141" y="18859"/>
                  </a:lnTo>
                  <a:lnTo>
                    <a:pt x="3417366" y="11049"/>
                  </a:lnTo>
                  <a:close/>
                </a:path>
              </a:pathLst>
            </a:custGeom>
            <a:solidFill>
              <a:srgbClr val="557CB6"/>
            </a:solidFill>
          </p:spPr>
          <p:txBody>
            <a:bodyPr wrap="square" lIns="0" tIns="0" rIns="0" bIns="0" rtlCol="0">
              <a:prstTxWarp prst="textNoShape">
                <a:avLst/>
              </a:prstTxWarp>
              <a:noAutofit/>
            </a:bodyPr>
            <a:lstStyle/>
            <a:p>
              <a:endParaRPr lang="es-CO"/>
            </a:p>
          </p:txBody>
        </p:sp>
        <p:sp>
          <p:nvSpPr>
            <p:cNvPr id="24" name="Graphic 390">
              <a:extLst>
                <a:ext uri="{FF2B5EF4-FFF2-40B4-BE49-F238E27FC236}">
                  <a16:creationId xmlns:a16="http://schemas.microsoft.com/office/drawing/2014/main" id="{05DB0282-4B4A-47C3-B5DE-5B56A1BEAEAD}"/>
                </a:ext>
              </a:extLst>
            </p:cNvPr>
            <p:cNvSpPr/>
            <p:nvPr/>
          </p:nvSpPr>
          <p:spPr>
            <a:xfrm>
              <a:off x="5524" y="5524"/>
              <a:ext cx="521970" cy="521970"/>
            </a:xfrm>
            <a:custGeom>
              <a:avLst/>
              <a:gdLst/>
              <a:ahLst/>
              <a:cxnLst/>
              <a:rect l="l" t="t" r="r" b="b"/>
              <a:pathLst>
                <a:path w="521970" h="521970">
                  <a:moveTo>
                    <a:pt x="260692" y="0"/>
                  </a:move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close/>
                </a:path>
              </a:pathLst>
            </a:custGeom>
            <a:solidFill>
              <a:srgbClr val="B9CDE9"/>
            </a:solidFill>
          </p:spPr>
          <p:txBody>
            <a:bodyPr wrap="square" lIns="0" tIns="0" rIns="0" bIns="0" rtlCol="0">
              <a:prstTxWarp prst="textNoShape">
                <a:avLst/>
              </a:prstTxWarp>
              <a:noAutofit/>
            </a:bodyPr>
            <a:lstStyle/>
            <a:p>
              <a:endParaRPr lang="es-CO"/>
            </a:p>
          </p:txBody>
        </p:sp>
        <p:sp>
          <p:nvSpPr>
            <p:cNvPr id="25" name="Graphic 391">
              <a:extLst>
                <a:ext uri="{FF2B5EF4-FFF2-40B4-BE49-F238E27FC236}">
                  <a16:creationId xmlns:a16="http://schemas.microsoft.com/office/drawing/2014/main" id="{C0ED1FF0-CB9C-42EF-95D3-7F20EFD686BB}"/>
                </a:ext>
              </a:extLst>
            </p:cNvPr>
            <p:cNvSpPr/>
            <p:nvPr/>
          </p:nvSpPr>
          <p:spPr>
            <a:xfrm>
              <a:off x="5524" y="5524"/>
              <a:ext cx="521970" cy="521970"/>
            </a:xfrm>
            <a:custGeom>
              <a:avLst/>
              <a:gdLst/>
              <a:ahLst/>
              <a:cxnLst/>
              <a:rect l="l" t="t" r="r" b="b"/>
              <a:pathLst>
                <a:path w="521970" h="521970">
                  <a:moveTo>
                    <a:pt x="260692" y="521398"/>
                  </a:move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close/>
                </a:path>
              </a:pathLst>
            </a:custGeom>
            <a:ln w="11048">
              <a:solidFill>
                <a:srgbClr val="000000"/>
              </a:solidFill>
              <a:prstDash val="solid"/>
            </a:ln>
          </p:spPr>
          <p:txBody>
            <a:bodyPr wrap="square" lIns="0" tIns="0" rIns="0" bIns="0" rtlCol="0">
              <a:prstTxWarp prst="textNoShape">
                <a:avLst/>
              </a:prstTxWarp>
              <a:noAutofit/>
            </a:bodyPr>
            <a:lstStyle/>
            <a:p>
              <a:endParaRPr lang="es-CO"/>
            </a:p>
          </p:txBody>
        </p:sp>
        <p:sp>
          <p:nvSpPr>
            <p:cNvPr id="26" name="Textbox 392">
              <a:extLst>
                <a:ext uri="{FF2B5EF4-FFF2-40B4-BE49-F238E27FC236}">
                  <a16:creationId xmlns:a16="http://schemas.microsoft.com/office/drawing/2014/main" id="{F8EE7AFB-97D4-4E42-8C16-488BE3C04CFF}"/>
                </a:ext>
              </a:extLst>
            </p:cNvPr>
            <p:cNvSpPr txBox="1"/>
            <p:nvPr/>
          </p:nvSpPr>
          <p:spPr>
            <a:xfrm>
              <a:off x="155517" y="33434"/>
              <a:ext cx="248285" cy="502920"/>
            </a:xfrm>
            <a:prstGeom prst="rect">
              <a:avLst/>
            </a:prstGeom>
          </p:spPr>
          <p:txBody>
            <a:bodyPr wrap="square" lIns="0" tIns="0" rIns="0" bIns="0" rtlCol="0">
              <a:noAutofit/>
            </a:bodyPr>
            <a:lstStyle/>
            <a:p>
              <a:pPr>
                <a:lnSpc>
                  <a:spcPts val="3550"/>
                </a:lnSpc>
                <a:spcAft>
                  <a:spcPts val="800"/>
                </a:spcAft>
              </a:pPr>
              <a:r>
                <a:rPr lang="es-CO" sz="3100" b="1" kern="100" spc="-50">
                  <a:effectLst/>
                  <a:latin typeface="Arial" panose="020B0604020202020204" pitchFamily="34" charset="0"/>
                  <a:ea typeface="Calibri" panose="020F0502020204030204" pitchFamily="34" charset="0"/>
                  <a:cs typeface="Times New Roman" panose="02020603050405020304" pitchFamily="18" charset="0"/>
                </a:rPr>
                <a:t>2</a:t>
              </a:r>
              <a:endParaRPr lang="es-CO"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393">
              <a:extLst>
                <a:ext uri="{FF2B5EF4-FFF2-40B4-BE49-F238E27FC236}">
                  <a16:creationId xmlns:a16="http://schemas.microsoft.com/office/drawing/2014/main" id="{E6EBD601-3F79-40E3-AD60-7FC7C0B7971E}"/>
                </a:ext>
              </a:extLst>
            </p:cNvPr>
            <p:cNvSpPr txBox="1"/>
            <p:nvPr/>
          </p:nvSpPr>
          <p:spPr>
            <a:xfrm>
              <a:off x="642057" y="33434"/>
              <a:ext cx="3143250" cy="494060"/>
            </a:xfrm>
            <a:prstGeom prst="rect">
              <a:avLst/>
            </a:prstGeom>
          </p:spPr>
          <p:txBody>
            <a:bodyPr wrap="square" lIns="0" tIns="0" rIns="0" bIns="0" rtlCol="0">
              <a:noAutofit/>
            </a:bodyPr>
            <a:lstStyle/>
            <a:p>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Responden</a:t>
              </a:r>
              <a:r>
                <a:rPr lang="es-CO" sz="1200" kern="100" spc="7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a</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la</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pregunta</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¿qué</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debe</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hacer</a:t>
              </a:r>
              <a:r>
                <a:rPr lang="es-CO" sz="1200" kern="100" spc="8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2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para</a:t>
              </a:r>
              <a:endParaRPr lang="es-CO"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lograr</a:t>
              </a:r>
              <a:r>
                <a:rPr lang="es-CO" sz="1200" kern="100" spc="1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el</a:t>
              </a:r>
              <a:r>
                <a:rPr lang="es-CO" sz="1200" kern="100" spc="1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propósito</a:t>
              </a:r>
              <a:r>
                <a:rPr lang="es-CO" sz="1200" kern="100" spc="1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principal</a:t>
              </a:r>
              <a:r>
                <a:rPr lang="es-CO" sz="11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8" name="Group 394">
            <a:extLst>
              <a:ext uri="{FF2B5EF4-FFF2-40B4-BE49-F238E27FC236}">
                <a16:creationId xmlns:a16="http://schemas.microsoft.com/office/drawing/2014/main" id="{14E54158-EA68-417A-B129-213653A38080}"/>
              </a:ext>
            </a:extLst>
          </p:cNvPr>
          <p:cNvGrpSpPr>
            <a:grpSpLocks/>
          </p:cNvGrpSpPr>
          <p:nvPr/>
        </p:nvGrpSpPr>
        <p:grpSpPr>
          <a:xfrm>
            <a:off x="2253552" y="4479594"/>
            <a:ext cx="3831200" cy="565708"/>
            <a:chOff x="5524" y="0"/>
            <a:chExt cx="3831833" cy="565708"/>
          </a:xfrm>
        </p:grpSpPr>
        <p:sp>
          <p:nvSpPr>
            <p:cNvPr id="29" name="Graphic 395">
              <a:extLst>
                <a:ext uri="{FF2B5EF4-FFF2-40B4-BE49-F238E27FC236}">
                  <a16:creationId xmlns:a16="http://schemas.microsoft.com/office/drawing/2014/main" id="{624CFACA-5381-4496-897E-0DFE8728BFA4}"/>
                </a:ext>
              </a:extLst>
            </p:cNvPr>
            <p:cNvSpPr/>
            <p:nvPr/>
          </p:nvSpPr>
          <p:spPr>
            <a:xfrm>
              <a:off x="474941" y="11049"/>
              <a:ext cx="3329304" cy="1270"/>
            </a:xfrm>
            <a:custGeom>
              <a:avLst/>
              <a:gdLst/>
              <a:ahLst/>
              <a:cxnLst/>
              <a:rect l="l" t="t" r="r" b="b"/>
              <a:pathLst>
                <a:path w="3329304">
                  <a:moveTo>
                    <a:pt x="0" y="0"/>
                  </a:moveTo>
                  <a:lnTo>
                    <a:pt x="3329127" y="0"/>
                  </a:lnTo>
                </a:path>
              </a:pathLst>
            </a:custGeom>
            <a:ln w="22098">
              <a:solidFill>
                <a:srgbClr val="A2BCE0"/>
              </a:solidFill>
              <a:prstDash val="dot"/>
            </a:ln>
          </p:spPr>
          <p:txBody>
            <a:bodyPr wrap="square" lIns="0" tIns="0" rIns="0" bIns="0" rtlCol="0">
              <a:prstTxWarp prst="textNoShape">
                <a:avLst/>
              </a:prstTxWarp>
              <a:noAutofit/>
            </a:bodyPr>
            <a:lstStyle/>
            <a:p>
              <a:endParaRPr lang="es-CO"/>
            </a:p>
          </p:txBody>
        </p:sp>
        <p:sp>
          <p:nvSpPr>
            <p:cNvPr id="30" name="Graphic 396">
              <a:extLst>
                <a:ext uri="{FF2B5EF4-FFF2-40B4-BE49-F238E27FC236}">
                  <a16:creationId xmlns:a16="http://schemas.microsoft.com/office/drawing/2014/main" id="{2660D876-9592-4E81-BFED-CEC834EE8062}"/>
                </a:ext>
              </a:extLst>
            </p:cNvPr>
            <p:cNvSpPr/>
            <p:nvPr/>
          </p:nvSpPr>
          <p:spPr>
            <a:xfrm>
              <a:off x="419787" y="0"/>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72"/>
                  </a:lnTo>
                  <a:lnTo>
                    <a:pt x="11049" y="22098"/>
                  </a:lnTo>
                  <a:lnTo>
                    <a:pt x="18872" y="18872"/>
                  </a:lnTo>
                  <a:lnTo>
                    <a:pt x="22098" y="11049"/>
                  </a:lnTo>
                  <a:close/>
                </a:path>
                <a:path w="3417570" h="22225">
                  <a:moveTo>
                    <a:pt x="3417366" y="11049"/>
                  </a:moveTo>
                  <a:lnTo>
                    <a:pt x="3414141" y="3238"/>
                  </a:lnTo>
                  <a:lnTo>
                    <a:pt x="3406317" y="0"/>
                  </a:lnTo>
                  <a:lnTo>
                    <a:pt x="3398507" y="3238"/>
                  </a:lnTo>
                  <a:lnTo>
                    <a:pt x="3395268" y="11049"/>
                  </a:lnTo>
                  <a:lnTo>
                    <a:pt x="3398507" y="18872"/>
                  </a:lnTo>
                  <a:lnTo>
                    <a:pt x="3406317" y="22098"/>
                  </a:lnTo>
                  <a:lnTo>
                    <a:pt x="3414141" y="18872"/>
                  </a:lnTo>
                  <a:lnTo>
                    <a:pt x="3417366" y="11049"/>
                  </a:lnTo>
                  <a:close/>
                </a:path>
              </a:pathLst>
            </a:custGeom>
            <a:solidFill>
              <a:srgbClr val="A2BCE0"/>
            </a:solidFill>
          </p:spPr>
          <p:txBody>
            <a:bodyPr wrap="square" lIns="0" tIns="0" rIns="0" bIns="0" rtlCol="0">
              <a:prstTxWarp prst="textNoShape">
                <a:avLst/>
              </a:prstTxWarp>
              <a:noAutofit/>
            </a:bodyPr>
            <a:lstStyle/>
            <a:p>
              <a:endParaRPr lang="es-CO"/>
            </a:p>
          </p:txBody>
        </p:sp>
        <p:sp>
          <p:nvSpPr>
            <p:cNvPr id="31" name="Graphic 397">
              <a:extLst>
                <a:ext uri="{FF2B5EF4-FFF2-40B4-BE49-F238E27FC236}">
                  <a16:creationId xmlns:a16="http://schemas.microsoft.com/office/drawing/2014/main" id="{DC683E7F-E62B-473F-BCCD-CDCED1A2BF37}"/>
                </a:ext>
              </a:extLst>
            </p:cNvPr>
            <p:cNvSpPr/>
            <p:nvPr/>
          </p:nvSpPr>
          <p:spPr>
            <a:xfrm>
              <a:off x="474941" y="554532"/>
              <a:ext cx="3329304" cy="1270"/>
            </a:xfrm>
            <a:custGeom>
              <a:avLst/>
              <a:gdLst/>
              <a:ahLst/>
              <a:cxnLst/>
              <a:rect l="l" t="t" r="r" b="b"/>
              <a:pathLst>
                <a:path w="3329304">
                  <a:moveTo>
                    <a:pt x="0" y="0"/>
                  </a:moveTo>
                  <a:lnTo>
                    <a:pt x="3329127" y="0"/>
                  </a:lnTo>
                </a:path>
              </a:pathLst>
            </a:custGeom>
            <a:ln w="22098">
              <a:solidFill>
                <a:srgbClr val="A2BCE0"/>
              </a:solidFill>
              <a:prstDash val="dot"/>
            </a:ln>
          </p:spPr>
          <p:txBody>
            <a:bodyPr wrap="square" lIns="0" tIns="0" rIns="0" bIns="0" rtlCol="0">
              <a:prstTxWarp prst="textNoShape">
                <a:avLst/>
              </a:prstTxWarp>
              <a:noAutofit/>
            </a:bodyPr>
            <a:lstStyle/>
            <a:p>
              <a:endParaRPr lang="es-CO"/>
            </a:p>
          </p:txBody>
        </p:sp>
        <p:sp>
          <p:nvSpPr>
            <p:cNvPr id="32" name="Graphic 398">
              <a:extLst>
                <a:ext uri="{FF2B5EF4-FFF2-40B4-BE49-F238E27FC236}">
                  <a16:creationId xmlns:a16="http://schemas.microsoft.com/office/drawing/2014/main" id="{EF06CF0C-4577-4817-8DC2-95FF91027694}"/>
                </a:ext>
              </a:extLst>
            </p:cNvPr>
            <p:cNvSpPr/>
            <p:nvPr/>
          </p:nvSpPr>
          <p:spPr>
            <a:xfrm>
              <a:off x="419787" y="543483"/>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72"/>
                  </a:lnTo>
                  <a:lnTo>
                    <a:pt x="11049" y="22098"/>
                  </a:lnTo>
                  <a:lnTo>
                    <a:pt x="18872" y="18872"/>
                  </a:lnTo>
                  <a:lnTo>
                    <a:pt x="22098" y="11049"/>
                  </a:lnTo>
                  <a:close/>
                </a:path>
                <a:path w="3417570" h="22225">
                  <a:moveTo>
                    <a:pt x="3417366" y="11049"/>
                  </a:moveTo>
                  <a:lnTo>
                    <a:pt x="3414141" y="3238"/>
                  </a:lnTo>
                  <a:lnTo>
                    <a:pt x="3406317" y="0"/>
                  </a:lnTo>
                  <a:lnTo>
                    <a:pt x="3398507" y="3238"/>
                  </a:lnTo>
                  <a:lnTo>
                    <a:pt x="3395268" y="11049"/>
                  </a:lnTo>
                  <a:lnTo>
                    <a:pt x="3398507" y="18872"/>
                  </a:lnTo>
                  <a:lnTo>
                    <a:pt x="3406317" y="22098"/>
                  </a:lnTo>
                  <a:lnTo>
                    <a:pt x="3414141" y="18872"/>
                  </a:lnTo>
                  <a:lnTo>
                    <a:pt x="3417366" y="11049"/>
                  </a:lnTo>
                  <a:close/>
                </a:path>
              </a:pathLst>
            </a:custGeom>
            <a:solidFill>
              <a:srgbClr val="A2BCE0"/>
            </a:solidFill>
          </p:spPr>
          <p:txBody>
            <a:bodyPr wrap="square" lIns="0" tIns="0" rIns="0" bIns="0" rtlCol="0">
              <a:prstTxWarp prst="textNoShape">
                <a:avLst/>
              </a:prstTxWarp>
              <a:noAutofit/>
            </a:bodyPr>
            <a:lstStyle/>
            <a:p>
              <a:endParaRPr lang="es-CO"/>
            </a:p>
          </p:txBody>
        </p:sp>
        <p:sp>
          <p:nvSpPr>
            <p:cNvPr id="33" name="Graphic 399">
              <a:extLst>
                <a:ext uri="{FF2B5EF4-FFF2-40B4-BE49-F238E27FC236}">
                  <a16:creationId xmlns:a16="http://schemas.microsoft.com/office/drawing/2014/main" id="{99665560-5B18-4B49-BB70-32B2233FA8D7}"/>
                </a:ext>
              </a:extLst>
            </p:cNvPr>
            <p:cNvSpPr/>
            <p:nvPr/>
          </p:nvSpPr>
          <p:spPr>
            <a:xfrm>
              <a:off x="5524" y="22084"/>
              <a:ext cx="521970" cy="521970"/>
            </a:xfrm>
            <a:custGeom>
              <a:avLst/>
              <a:gdLst/>
              <a:ahLst/>
              <a:cxnLst/>
              <a:rect l="l" t="t" r="r" b="b"/>
              <a:pathLst>
                <a:path w="521970" h="521970">
                  <a:moveTo>
                    <a:pt x="260692" y="0"/>
                  </a:move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close/>
                </a:path>
              </a:pathLst>
            </a:custGeom>
            <a:solidFill>
              <a:srgbClr val="E2EAF6"/>
            </a:solidFill>
          </p:spPr>
          <p:txBody>
            <a:bodyPr wrap="square" lIns="0" tIns="0" rIns="0" bIns="0" rtlCol="0">
              <a:prstTxWarp prst="textNoShape">
                <a:avLst/>
              </a:prstTxWarp>
              <a:noAutofit/>
            </a:bodyPr>
            <a:lstStyle/>
            <a:p>
              <a:endParaRPr lang="es-CO"/>
            </a:p>
          </p:txBody>
        </p:sp>
        <p:sp>
          <p:nvSpPr>
            <p:cNvPr id="34" name="Graphic 400">
              <a:extLst>
                <a:ext uri="{FF2B5EF4-FFF2-40B4-BE49-F238E27FC236}">
                  <a16:creationId xmlns:a16="http://schemas.microsoft.com/office/drawing/2014/main" id="{B05BFCAF-7E20-45DD-8666-D06DE8D17179}"/>
                </a:ext>
              </a:extLst>
            </p:cNvPr>
            <p:cNvSpPr/>
            <p:nvPr/>
          </p:nvSpPr>
          <p:spPr>
            <a:xfrm>
              <a:off x="5524" y="22084"/>
              <a:ext cx="521970" cy="521970"/>
            </a:xfrm>
            <a:custGeom>
              <a:avLst/>
              <a:gdLst/>
              <a:ahLst/>
              <a:cxnLst/>
              <a:rect l="l" t="t" r="r" b="b"/>
              <a:pathLst>
                <a:path w="521970" h="521970">
                  <a:moveTo>
                    <a:pt x="260692" y="521398"/>
                  </a:move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close/>
                </a:path>
              </a:pathLst>
            </a:custGeom>
            <a:ln w="11048">
              <a:solidFill>
                <a:srgbClr val="000000"/>
              </a:solidFill>
              <a:prstDash val="solid"/>
            </a:ln>
          </p:spPr>
          <p:txBody>
            <a:bodyPr wrap="square" lIns="0" tIns="0" rIns="0" bIns="0" rtlCol="0">
              <a:prstTxWarp prst="textNoShape">
                <a:avLst/>
              </a:prstTxWarp>
              <a:noAutofit/>
            </a:bodyPr>
            <a:lstStyle/>
            <a:p>
              <a:endParaRPr lang="es-CO"/>
            </a:p>
          </p:txBody>
        </p:sp>
        <p:sp>
          <p:nvSpPr>
            <p:cNvPr id="35" name="Textbox 401">
              <a:extLst>
                <a:ext uri="{FF2B5EF4-FFF2-40B4-BE49-F238E27FC236}">
                  <a16:creationId xmlns:a16="http://schemas.microsoft.com/office/drawing/2014/main" id="{BDC1E298-0703-4AFB-9E51-068AF003B246}"/>
                </a:ext>
              </a:extLst>
            </p:cNvPr>
            <p:cNvSpPr txBox="1"/>
            <p:nvPr/>
          </p:nvSpPr>
          <p:spPr>
            <a:xfrm>
              <a:off x="148085" y="49992"/>
              <a:ext cx="247015" cy="502920"/>
            </a:xfrm>
            <a:prstGeom prst="rect">
              <a:avLst/>
            </a:prstGeom>
          </p:spPr>
          <p:txBody>
            <a:bodyPr wrap="square" lIns="0" tIns="0" rIns="0" bIns="0" rtlCol="0">
              <a:noAutofit/>
            </a:bodyPr>
            <a:lstStyle/>
            <a:p>
              <a:pPr>
                <a:lnSpc>
                  <a:spcPts val="3550"/>
                </a:lnSpc>
                <a:spcAft>
                  <a:spcPts val="800"/>
                </a:spcAft>
              </a:pPr>
              <a:r>
                <a:rPr lang="es-CO" sz="3100" b="1" kern="100" spc="-50">
                  <a:effectLst/>
                  <a:latin typeface="Arial" panose="020B0604020202020204" pitchFamily="34" charset="0"/>
                  <a:ea typeface="Calibri" panose="020F0502020204030204" pitchFamily="34" charset="0"/>
                  <a:cs typeface="Times New Roman" panose="02020603050405020304" pitchFamily="18" charset="0"/>
                </a:rPr>
                <a:t>3</a:t>
              </a:r>
              <a:endParaRPr lang="es-CO"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402">
              <a:extLst>
                <a:ext uri="{FF2B5EF4-FFF2-40B4-BE49-F238E27FC236}">
                  <a16:creationId xmlns:a16="http://schemas.microsoft.com/office/drawing/2014/main" id="{E4EC7DC9-0BB5-4EE9-949A-E1DDD3CAE0E6}"/>
                </a:ext>
              </a:extLst>
            </p:cNvPr>
            <p:cNvSpPr txBox="1"/>
            <p:nvPr/>
          </p:nvSpPr>
          <p:spPr>
            <a:xfrm>
              <a:off x="662162" y="191773"/>
              <a:ext cx="3002915" cy="175260"/>
            </a:xfrm>
            <a:prstGeom prst="rect">
              <a:avLst/>
            </a:prstGeom>
          </p:spPr>
          <p:txBody>
            <a:bodyPr wrap="square" lIns="0" tIns="0" rIns="0" bIns="0" rtlCol="0">
              <a:noAutofit/>
            </a:bodyPr>
            <a:lstStyle/>
            <a:p>
              <a:pPr>
                <a:lnSpc>
                  <a:spcPct val="115000"/>
                </a:lnSpc>
                <a:spcBef>
                  <a:spcPts val="45"/>
                </a:spcBef>
                <a:spcAft>
                  <a:spcPts val="800"/>
                </a:spcAft>
              </a:pP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Cada</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función</a:t>
              </a:r>
              <a:r>
                <a:rPr lang="es-CO" sz="1200" kern="100" spc="5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enuncia</a:t>
              </a:r>
              <a:r>
                <a:rPr lang="es-CO" sz="1200" kern="100" spc="5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un</a:t>
              </a:r>
              <a:r>
                <a:rPr lang="es-CO" sz="1200" kern="100" spc="5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resultado</a:t>
              </a:r>
              <a:r>
                <a:rPr lang="es-CO" sz="1200" kern="100" spc="50"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 </a:t>
              </a:r>
              <a:r>
                <a:rPr lang="es-CO" sz="12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diferente</a:t>
              </a:r>
              <a:r>
                <a:rPr lang="es-CO" sz="11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7" name="Group 394">
            <a:extLst>
              <a:ext uri="{FF2B5EF4-FFF2-40B4-BE49-F238E27FC236}">
                <a16:creationId xmlns:a16="http://schemas.microsoft.com/office/drawing/2014/main" id="{295239A4-63A7-4C49-A881-A940F29A432B}"/>
              </a:ext>
            </a:extLst>
          </p:cNvPr>
          <p:cNvGrpSpPr>
            <a:grpSpLocks/>
          </p:cNvGrpSpPr>
          <p:nvPr/>
        </p:nvGrpSpPr>
        <p:grpSpPr>
          <a:xfrm>
            <a:off x="2287049" y="5290209"/>
            <a:ext cx="3831200" cy="521970"/>
            <a:chOff x="5524" y="0"/>
            <a:chExt cx="3831833" cy="565708"/>
          </a:xfrm>
        </p:grpSpPr>
        <p:sp>
          <p:nvSpPr>
            <p:cNvPr id="38" name="Graphic 395">
              <a:extLst>
                <a:ext uri="{FF2B5EF4-FFF2-40B4-BE49-F238E27FC236}">
                  <a16:creationId xmlns:a16="http://schemas.microsoft.com/office/drawing/2014/main" id="{3D44E5D5-FA48-4619-9F2A-275061DC5FA8}"/>
                </a:ext>
              </a:extLst>
            </p:cNvPr>
            <p:cNvSpPr/>
            <p:nvPr/>
          </p:nvSpPr>
          <p:spPr>
            <a:xfrm>
              <a:off x="474941" y="11049"/>
              <a:ext cx="3329304" cy="1270"/>
            </a:xfrm>
            <a:custGeom>
              <a:avLst/>
              <a:gdLst/>
              <a:ahLst/>
              <a:cxnLst/>
              <a:rect l="l" t="t" r="r" b="b"/>
              <a:pathLst>
                <a:path w="3329304">
                  <a:moveTo>
                    <a:pt x="0" y="0"/>
                  </a:moveTo>
                  <a:lnTo>
                    <a:pt x="3329127" y="0"/>
                  </a:lnTo>
                </a:path>
              </a:pathLst>
            </a:custGeom>
            <a:ln w="22098">
              <a:solidFill>
                <a:srgbClr val="A2BCE0"/>
              </a:solidFill>
              <a:prstDash val="dot"/>
            </a:ln>
          </p:spPr>
          <p:txBody>
            <a:bodyPr wrap="square" lIns="0" tIns="0" rIns="0" bIns="0" rtlCol="0">
              <a:prstTxWarp prst="textNoShape">
                <a:avLst/>
              </a:prstTxWarp>
              <a:noAutofit/>
            </a:bodyPr>
            <a:lstStyle/>
            <a:p>
              <a:endParaRPr lang="es-CO"/>
            </a:p>
          </p:txBody>
        </p:sp>
        <p:sp>
          <p:nvSpPr>
            <p:cNvPr id="39" name="Graphic 396">
              <a:extLst>
                <a:ext uri="{FF2B5EF4-FFF2-40B4-BE49-F238E27FC236}">
                  <a16:creationId xmlns:a16="http://schemas.microsoft.com/office/drawing/2014/main" id="{2AC1D3B0-A1F1-4DEC-A0C0-5CED111D52B6}"/>
                </a:ext>
              </a:extLst>
            </p:cNvPr>
            <p:cNvSpPr/>
            <p:nvPr/>
          </p:nvSpPr>
          <p:spPr>
            <a:xfrm>
              <a:off x="419787" y="0"/>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72"/>
                  </a:lnTo>
                  <a:lnTo>
                    <a:pt x="11049" y="22098"/>
                  </a:lnTo>
                  <a:lnTo>
                    <a:pt x="18872" y="18872"/>
                  </a:lnTo>
                  <a:lnTo>
                    <a:pt x="22098" y="11049"/>
                  </a:lnTo>
                  <a:close/>
                </a:path>
                <a:path w="3417570" h="22225">
                  <a:moveTo>
                    <a:pt x="3417366" y="11049"/>
                  </a:moveTo>
                  <a:lnTo>
                    <a:pt x="3414141" y="3238"/>
                  </a:lnTo>
                  <a:lnTo>
                    <a:pt x="3406317" y="0"/>
                  </a:lnTo>
                  <a:lnTo>
                    <a:pt x="3398507" y="3238"/>
                  </a:lnTo>
                  <a:lnTo>
                    <a:pt x="3395268" y="11049"/>
                  </a:lnTo>
                  <a:lnTo>
                    <a:pt x="3398507" y="18872"/>
                  </a:lnTo>
                  <a:lnTo>
                    <a:pt x="3406317" y="22098"/>
                  </a:lnTo>
                  <a:lnTo>
                    <a:pt x="3414141" y="18872"/>
                  </a:lnTo>
                  <a:lnTo>
                    <a:pt x="3417366" y="11049"/>
                  </a:lnTo>
                  <a:close/>
                </a:path>
              </a:pathLst>
            </a:custGeom>
            <a:solidFill>
              <a:srgbClr val="A2BCE0"/>
            </a:solidFill>
          </p:spPr>
          <p:txBody>
            <a:bodyPr wrap="square" lIns="0" tIns="0" rIns="0" bIns="0" rtlCol="0">
              <a:prstTxWarp prst="textNoShape">
                <a:avLst/>
              </a:prstTxWarp>
              <a:noAutofit/>
            </a:bodyPr>
            <a:lstStyle/>
            <a:p>
              <a:endParaRPr lang="es-CO"/>
            </a:p>
          </p:txBody>
        </p:sp>
        <p:sp>
          <p:nvSpPr>
            <p:cNvPr id="40" name="Graphic 397">
              <a:extLst>
                <a:ext uri="{FF2B5EF4-FFF2-40B4-BE49-F238E27FC236}">
                  <a16:creationId xmlns:a16="http://schemas.microsoft.com/office/drawing/2014/main" id="{BBE5A097-8B8A-4073-818A-1BE2E20FDA86}"/>
                </a:ext>
              </a:extLst>
            </p:cNvPr>
            <p:cNvSpPr/>
            <p:nvPr/>
          </p:nvSpPr>
          <p:spPr>
            <a:xfrm>
              <a:off x="474941" y="554532"/>
              <a:ext cx="3329304" cy="1270"/>
            </a:xfrm>
            <a:custGeom>
              <a:avLst/>
              <a:gdLst/>
              <a:ahLst/>
              <a:cxnLst/>
              <a:rect l="l" t="t" r="r" b="b"/>
              <a:pathLst>
                <a:path w="3329304">
                  <a:moveTo>
                    <a:pt x="0" y="0"/>
                  </a:moveTo>
                  <a:lnTo>
                    <a:pt x="3329127" y="0"/>
                  </a:lnTo>
                </a:path>
              </a:pathLst>
            </a:custGeom>
            <a:ln w="22098">
              <a:solidFill>
                <a:srgbClr val="A2BCE0"/>
              </a:solidFill>
              <a:prstDash val="dot"/>
            </a:ln>
          </p:spPr>
          <p:txBody>
            <a:bodyPr wrap="square" lIns="0" tIns="0" rIns="0" bIns="0" rtlCol="0">
              <a:prstTxWarp prst="textNoShape">
                <a:avLst/>
              </a:prstTxWarp>
              <a:noAutofit/>
            </a:bodyPr>
            <a:lstStyle/>
            <a:p>
              <a:endParaRPr lang="es-CO"/>
            </a:p>
          </p:txBody>
        </p:sp>
        <p:sp>
          <p:nvSpPr>
            <p:cNvPr id="41" name="Graphic 398">
              <a:extLst>
                <a:ext uri="{FF2B5EF4-FFF2-40B4-BE49-F238E27FC236}">
                  <a16:creationId xmlns:a16="http://schemas.microsoft.com/office/drawing/2014/main" id="{2602D676-E9A8-4A53-804B-7A112BE7BEF9}"/>
                </a:ext>
              </a:extLst>
            </p:cNvPr>
            <p:cNvSpPr/>
            <p:nvPr/>
          </p:nvSpPr>
          <p:spPr>
            <a:xfrm>
              <a:off x="419787" y="543483"/>
              <a:ext cx="3417570" cy="22225"/>
            </a:xfrm>
            <a:custGeom>
              <a:avLst/>
              <a:gdLst/>
              <a:ahLst/>
              <a:cxnLst/>
              <a:rect l="l" t="t" r="r" b="b"/>
              <a:pathLst>
                <a:path w="3417570" h="22225">
                  <a:moveTo>
                    <a:pt x="22098" y="11049"/>
                  </a:moveTo>
                  <a:lnTo>
                    <a:pt x="18872" y="3238"/>
                  </a:lnTo>
                  <a:lnTo>
                    <a:pt x="11049" y="0"/>
                  </a:lnTo>
                  <a:lnTo>
                    <a:pt x="3238" y="3238"/>
                  </a:lnTo>
                  <a:lnTo>
                    <a:pt x="0" y="11049"/>
                  </a:lnTo>
                  <a:lnTo>
                    <a:pt x="3238" y="18872"/>
                  </a:lnTo>
                  <a:lnTo>
                    <a:pt x="11049" y="22098"/>
                  </a:lnTo>
                  <a:lnTo>
                    <a:pt x="18872" y="18872"/>
                  </a:lnTo>
                  <a:lnTo>
                    <a:pt x="22098" y="11049"/>
                  </a:lnTo>
                  <a:close/>
                </a:path>
                <a:path w="3417570" h="22225">
                  <a:moveTo>
                    <a:pt x="3417366" y="11049"/>
                  </a:moveTo>
                  <a:lnTo>
                    <a:pt x="3414141" y="3238"/>
                  </a:lnTo>
                  <a:lnTo>
                    <a:pt x="3406317" y="0"/>
                  </a:lnTo>
                  <a:lnTo>
                    <a:pt x="3398507" y="3238"/>
                  </a:lnTo>
                  <a:lnTo>
                    <a:pt x="3395268" y="11049"/>
                  </a:lnTo>
                  <a:lnTo>
                    <a:pt x="3398507" y="18872"/>
                  </a:lnTo>
                  <a:lnTo>
                    <a:pt x="3406317" y="22098"/>
                  </a:lnTo>
                  <a:lnTo>
                    <a:pt x="3414141" y="18872"/>
                  </a:lnTo>
                  <a:lnTo>
                    <a:pt x="3417366" y="11049"/>
                  </a:lnTo>
                  <a:close/>
                </a:path>
              </a:pathLst>
            </a:custGeom>
            <a:solidFill>
              <a:srgbClr val="A2BCE0"/>
            </a:solidFill>
          </p:spPr>
          <p:txBody>
            <a:bodyPr wrap="square" lIns="0" tIns="0" rIns="0" bIns="0" rtlCol="0">
              <a:prstTxWarp prst="textNoShape">
                <a:avLst/>
              </a:prstTxWarp>
              <a:noAutofit/>
            </a:bodyPr>
            <a:lstStyle/>
            <a:p>
              <a:endParaRPr lang="es-CO"/>
            </a:p>
          </p:txBody>
        </p:sp>
        <p:sp>
          <p:nvSpPr>
            <p:cNvPr id="42" name="Graphic 399">
              <a:extLst>
                <a:ext uri="{FF2B5EF4-FFF2-40B4-BE49-F238E27FC236}">
                  <a16:creationId xmlns:a16="http://schemas.microsoft.com/office/drawing/2014/main" id="{6D48CC09-646C-403F-B553-CC142C13D280}"/>
                </a:ext>
              </a:extLst>
            </p:cNvPr>
            <p:cNvSpPr/>
            <p:nvPr/>
          </p:nvSpPr>
          <p:spPr>
            <a:xfrm>
              <a:off x="5524" y="22084"/>
              <a:ext cx="521970" cy="521970"/>
            </a:xfrm>
            <a:custGeom>
              <a:avLst/>
              <a:gdLst/>
              <a:ahLst/>
              <a:cxnLst/>
              <a:rect l="l" t="t" r="r" b="b"/>
              <a:pathLst>
                <a:path w="521970" h="521970">
                  <a:moveTo>
                    <a:pt x="260692" y="0"/>
                  </a:move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close/>
                </a:path>
              </a:pathLst>
            </a:custGeom>
            <a:solidFill>
              <a:schemeClr val="tx2">
                <a:lumMod val="60000"/>
                <a:lumOff val="40000"/>
              </a:schemeClr>
            </a:solidFill>
          </p:spPr>
          <p:txBody>
            <a:bodyPr wrap="square" lIns="0" tIns="0" rIns="0" bIns="0" rtlCol="0">
              <a:prstTxWarp prst="textNoShape">
                <a:avLst/>
              </a:prstTxWarp>
              <a:noAutofit/>
            </a:bodyPr>
            <a:lstStyle/>
            <a:p>
              <a:endParaRPr lang="es-CO"/>
            </a:p>
          </p:txBody>
        </p:sp>
        <p:sp>
          <p:nvSpPr>
            <p:cNvPr id="43" name="Graphic 400">
              <a:extLst>
                <a:ext uri="{FF2B5EF4-FFF2-40B4-BE49-F238E27FC236}">
                  <a16:creationId xmlns:a16="http://schemas.microsoft.com/office/drawing/2014/main" id="{1C04E45A-7360-4836-B643-5C4A6E63C4DB}"/>
                </a:ext>
              </a:extLst>
            </p:cNvPr>
            <p:cNvSpPr/>
            <p:nvPr/>
          </p:nvSpPr>
          <p:spPr>
            <a:xfrm>
              <a:off x="5524" y="22084"/>
              <a:ext cx="521970" cy="521970"/>
            </a:xfrm>
            <a:custGeom>
              <a:avLst/>
              <a:gdLst/>
              <a:ahLst/>
              <a:cxnLst/>
              <a:rect l="l" t="t" r="r" b="b"/>
              <a:pathLst>
                <a:path w="521970" h="521970">
                  <a:moveTo>
                    <a:pt x="260692" y="521398"/>
                  </a:moveTo>
                  <a:lnTo>
                    <a:pt x="307553" y="517198"/>
                  </a:lnTo>
                  <a:lnTo>
                    <a:pt x="351658" y="505089"/>
                  </a:lnTo>
                  <a:lnTo>
                    <a:pt x="392271" y="485806"/>
                  </a:lnTo>
                  <a:lnTo>
                    <a:pt x="428655" y="460087"/>
                  </a:lnTo>
                  <a:lnTo>
                    <a:pt x="460075" y="428668"/>
                  </a:lnTo>
                  <a:lnTo>
                    <a:pt x="485794" y="392283"/>
                  </a:lnTo>
                  <a:lnTo>
                    <a:pt x="505076" y="351671"/>
                  </a:lnTo>
                  <a:lnTo>
                    <a:pt x="517185" y="307566"/>
                  </a:lnTo>
                  <a:lnTo>
                    <a:pt x="521385" y="260705"/>
                  </a:lnTo>
                  <a:lnTo>
                    <a:pt x="517185" y="213844"/>
                  </a:lnTo>
                  <a:lnTo>
                    <a:pt x="505076" y="169738"/>
                  </a:lnTo>
                  <a:lnTo>
                    <a:pt x="485794" y="129124"/>
                  </a:lnTo>
                  <a:lnTo>
                    <a:pt x="460075" y="92737"/>
                  </a:lnTo>
                  <a:lnTo>
                    <a:pt x="428655" y="61315"/>
                  </a:lnTo>
                  <a:lnTo>
                    <a:pt x="392271" y="35594"/>
                  </a:lnTo>
                  <a:lnTo>
                    <a:pt x="351658" y="16310"/>
                  </a:lnTo>
                  <a:lnTo>
                    <a:pt x="307553" y="4200"/>
                  </a:lnTo>
                  <a:lnTo>
                    <a:pt x="260692" y="0"/>
                  </a:lnTo>
                  <a:lnTo>
                    <a:pt x="213832" y="4200"/>
                  </a:lnTo>
                  <a:lnTo>
                    <a:pt x="169727" y="16310"/>
                  </a:lnTo>
                  <a:lnTo>
                    <a:pt x="129114" y="35594"/>
                  </a:lnTo>
                  <a:lnTo>
                    <a:pt x="92730" y="61315"/>
                  </a:lnTo>
                  <a:lnTo>
                    <a:pt x="61310" y="92737"/>
                  </a:lnTo>
                  <a:lnTo>
                    <a:pt x="35591" y="129124"/>
                  </a:lnTo>
                  <a:lnTo>
                    <a:pt x="16309" y="169738"/>
                  </a:lnTo>
                  <a:lnTo>
                    <a:pt x="4200" y="213844"/>
                  </a:lnTo>
                  <a:lnTo>
                    <a:pt x="0" y="260705"/>
                  </a:lnTo>
                  <a:lnTo>
                    <a:pt x="4200" y="307566"/>
                  </a:lnTo>
                  <a:lnTo>
                    <a:pt x="16309" y="351671"/>
                  </a:lnTo>
                  <a:lnTo>
                    <a:pt x="35591" y="392283"/>
                  </a:lnTo>
                  <a:lnTo>
                    <a:pt x="61310" y="428668"/>
                  </a:lnTo>
                  <a:lnTo>
                    <a:pt x="92730" y="460087"/>
                  </a:lnTo>
                  <a:lnTo>
                    <a:pt x="129114" y="485806"/>
                  </a:lnTo>
                  <a:lnTo>
                    <a:pt x="169727" y="505089"/>
                  </a:lnTo>
                  <a:lnTo>
                    <a:pt x="213832" y="517198"/>
                  </a:lnTo>
                  <a:lnTo>
                    <a:pt x="260692" y="521398"/>
                  </a:lnTo>
                  <a:close/>
                </a:path>
              </a:pathLst>
            </a:custGeom>
            <a:ln w="11048">
              <a:solidFill>
                <a:srgbClr val="000000"/>
              </a:solidFill>
              <a:prstDash val="solid"/>
            </a:ln>
          </p:spPr>
          <p:txBody>
            <a:bodyPr wrap="square" lIns="0" tIns="0" rIns="0" bIns="0" rtlCol="0">
              <a:prstTxWarp prst="textNoShape">
                <a:avLst/>
              </a:prstTxWarp>
              <a:noAutofit/>
            </a:bodyPr>
            <a:lstStyle/>
            <a:p>
              <a:endParaRPr lang="es-CO"/>
            </a:p>
          </p:txBody>
        </p:sp>
        <p:sp>
          <p:nvSpPr>
            <p:cNvPr id="44" name="Textbox 401">
              <a:extLst>
                <a:ext uri="{FF2B5EF4-FFF2-40B4-BE49-F238E27FC236}">
                  <a16:creationId xmlns:a16="http://schemas.microsoft.com/office/drawing/2014/main" id="{D16CE295-6CB2-4BDE-A12D-24253D282A4E}"/>
                </a:ext>
              </a:extLst>
            </p:cNvPr>
            <p:cNvSpPr txBox="1"/>
            <p:nvPr/>
          </p:nvSpPr>
          <p:spPr>
            <a:xfrm>
              <a:off x="148085" y="49992"/>
              <a:ext cx="247015" cy="502920"/>
            </a:xfrm>
            <a:prstGeom prst="rect">
              <a:avLst/>
            </a:prstGeom>
          </p:spPr>
          <p:txBody>
            <a:bodyPr wrap="square" lIns="0" tIns="0" rIns="0" bIns="0" rtlCol="0">
              <a:noAutofit/>
            </a:bodyPr>
            <a:lstStyle/>
            <a:p>
              <a:pPr>
                <a:lnSpc>
                  <a:spcPts val="3550"/>
                </a:lnSpc>
                <a:spcAft>
                  <a:spcPts val="800"/>
                </a:spcAft>
              </a:pPr>
              <a:r>
                <a:rPr lang="es-ES" sz="3100" b="1" kern="100" spc="-50" dirty="0">
                  <a:latin typeface="Arial" panose="020B0604020202020204" pitchFamily="34" charset="0"/>
                  <a:ea typeface="Calibri" panose="020F0502020204030204" pitchFamily="34" charset="0"/>
                  <a:cs typeface="Times New Roman" panose="02020603050405020304" pitchFamily="18" charset="0"/>
                </a:rPr>
                <a:t>4</a:t>
              </a:r>
              <a:endParaRPr lang="es-C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02">
              <a:extLst>
                <a:ext uri="{FF2B5EF4-FFF2-40B4-BE49-F238E27FC236}">
                  <a16:creationId xmlns:a16="http://schemas.microsoft.com/office/drawing/2014/main" id="{0945111D-521C-40CC-B64C-903DA876A72D}"/>
                </a:ext>
              </a:extLst>
            </p:cNvPr>
            <p:cNvSpPr txBox="1"/>
            <p:nvPr/>
          </p:nvSpPr>
          <p:spPr>
            <a:xfrm>
              <a:off x="662162" y="191773"/>
              <a:ext cx="3002915" cy="175260"/>
            </a:xfrm>
            <a:prstGeom prst="rect">
              <a:avLst/>
            </a:prstGeom>
          </p:spPr>
          <p:txBody>
            <a:bodyPr wrap="square" lIns="0" tIns="0" rIns="0" bIns="0" rtlCol="0">
              <a:noAutofit/>
            </a:bodyPr>
            <a:lstStyle/>
            <a:p>
              <a:pPr>
                <a:lnSpc>
                  <a:spcPct val="115000"/>
                </a:lnSpc>
                <a:spcBef>
                  <a:spcPts val="45"/>
                </a:spcBef>
                <a:spcAft>
                  <a:spcPts val="800"/>
                </a:spcAft>
              </a:pPr>
              <a:r>
                <a:rPr lang="es-ES" sz="1200" dirty="0">
                  <a:solidFill>
                    <a:schemeClr val="bg1"/>
                  </a:solidFill>
                </a:rPr>
                <a:t>Su redacción sigue el mismo ordenamiento </a:t>
              </a:r>
              <a:r>
                <a:rPr lang="es-ES" sz="1200" dirty="0">
                  <a:solidFill>
                    <a:schemeClr val="bg1"/>
                  </a:solidFill>
                  <a:latin typeface="Calibri" panose="020F0502020204030204" pitchFamily="34" charset="0"/>
                  <a:ea typeface="Calibri" panose="020F0502020204030204" pitchFamily="34" charset="0"/>
                  <a:cs typeface="Calibri" panose="020F0502020204030204" pitchFamily="34" charset="0"/>
                </a:rPr>
                <a:t>gramatical</a:t>
              </a:r>
              <a:r>
                <a:rPr lang="es-ES" sz="1200" dirty="0">
                  <a:solidFill>
                    <a:schemeClr val="bg1"/>
                  </a:solidFill>
                </a:rPr>
                <a:t> que para el propósito principal: verbo + objeto + condición. </a:t>
              </a:r>
              <a:r>
                <a:rPr lang="es-CO" sz="1100" kern="100" spc="45" dirty="0">
                  <a:solidFill>
                    <a:srgbClr val="383B37"/>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8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13" name="Grupo 12">
            <a:extLst>
              <a:ext uri="{FF2B5EF4-FFF2-40B4-BE49-F238E27FC236}">
                <a16:creationId xmlns:a16="http://schemas.microsoft.com/office/drawing/2014/main" id="{89494517-D265-4638-8DAA-EDC2B2E22984}"/>
              </a:ext>
            </a:extLst>
          </p:cNvPr>
          <p:cNvGrpSpPr/>
          <p:nvPr/>
        </p:nvGrpSpPr>
        <p:grpSpPr>
          <a:xfrm>
            <a:off x="724870" y="100376"/>
            <a:ext cx="8077032" cy="4567699"/>
            <a:chOff x="429014" y="1301855"/>
            <a:chExt cx="8077032" cy="4567699"/>
          </a:xfrm>
        </p:grpSpPr>
        <p:pic>
          <p:nvPicPr>
            <p:cNvPr id="8" name="Imagen 7">
              <a:extLst>
                <a:ext uri="{FF2B5EF4-FFF2-40B4-BE49-F238E27FC236}">
                  <a16:creationId xmlns:a16="http://schemas.microsoft.com/office/drawing/2014/main" id="{7585A8A1-3D4C-4986-9A45-342C18D3BDAD}"/>
                </a:ext>
              </a:extLst>
            </p:cNvPr>
            <p:cNvPicPr/>
            <p:nvPr/>
          </p:nvPicPr>
          <p:blipFill rotWithShape="1">
            <a:blip r:embed="rId7"/>
            <a:srcRect l="1530" t="4275" r="2806" b="6216"/>
            <a:stretch/>
          </p:blipFill>
          <p:spPr>
            <a:xfrm>
              <a:off x="531627" y="1371981"/>
              <a:ext cx="7974419" cy="4497572"/>
            </a:xfrm>
            <a:prstGeom prst="rect">
              <a:avLst/>
            </a:prstGeom>
          </p:spPr>
        </p:pic>
        <p:sp>
          <p:nvSpPr>
            <p:cNvPr id="2" name="Elipse 1">
              <a:extLst>
                <a:ext uri="{FF2B5EF4-FFF2-40B4-BE49-F238E27FC236}">
                  <a16:creationId xmlns:a16="http://schemas.microsoft.com/office/drawing/2014/main" id="{5028A55C-9296-47D0-9274-BBF7F856851C}"/>
                </a:ext>
              </a:extLst>
            </p:cNvPr>
            <p:cNvSpPr/>
            <p:nvPr/>
          </p:nvSpPr>
          <p:spPr>
            <a:xfrm>
              <a:off x="1297172" y="1371981"/>
              <a:ext cx="563525" cy="446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a:t>
              </a:r>
              <a:endParaRPr lang="es-CO" b="1" dirty="0"/>
            </a:p>
          </p:txBody>
        </p:sp>
        <p:sp>
          <p:nvSpPr>
            <p:cNvPr id="9" name="Elipse 8">
              <a:extLst>
                <a:ext uri="{FF2B5EF4-FFF2-40B4-BE49-F238E27FC236}">
                  <a16:creationId xmlns:a16="http://schemas.microsoft.com/office/drawing/2014/main" id="{86E37967-09A0-4E42-88DF-D21FD10C69A7}"/>
                </a:ext>
              </a:extLst>
            </p:cNvPr>
            <p:cNvSpPr/>
            <p:nvPr/>
          </p:nvSpPr>
          <p:spPr>
            <a:xfrm>
              <a:off x="7399070" y="1301855"/>
              <a:ext cx="563525" cy="446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5</a:t>
              </a:r>
              <a:endParaRPr lang="es-CO" b="1" dirty="0"/>
            </a:p>
          </p:txBody>
        </p:sp>
        <p:sp>
          <p:nvSpPr>
            <p:cNvPr id="10" name="Elipse 9">
              <a:extLst>
                <a:ext uri="{FF2B5EF4-FFF2-40B4-BE49-F238E27FC236}">
                  <a16:creationId xmlns:a16="http://schemas.microsoft.com/office/drawing/2014/main" id="{553EDF8C-D06A-43CB-B986-175AB612FC06}"/>
                </a:ext>
              </a:extLst>
            </p:cNvPr>
            <p:cNvSpPr/>
            <p:nvPr/>
          </p:nvSpPr>
          <p:spPr>
            <a:xfrm>
              <a:off x="5842589" y="1343627"/>
              <a:ext cx="563525" cy="446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a:t>
              </a:r>
              <a:endParaRPr lang="es-CO" b="1" dirty="0"/>
            </a:p>
          </p:txBody>
        </p:sp>
        <p:sp>
          <p:nvSpPr>
            <p:cNvPr id="11" name="Elipse 10">
              <a:extLst>
                <a:ext uri="{FF2B5EF4-FFF2-40B4-BE49-F238E27FC236}">
                  <a16:creationId xmlns:a16="http://schemas.microsoft.com/office/drawing/2014/main" id="{8E7F4EDC-F417-48F4-8640-985BFBB6ECEB}"/>
                </a:ext>
              </a:extLst>
            </p:cNvPr>
            <p:cNvSpPr/>
            <p:nvPr/>
          </p:nvSpPr>
          <p:spPr>
            <a:xfrm>
              <a:off x="4387702" y="1371981"/>
              <a:ext cx="563525" cy="446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a:t>
              </a:r>
              <a:endParaRPr lang="es-CO" b="1" dirty="0"/>
            </a:p>
          </p:txBody>
        </p:sp>
        <p:sp>
          <p:nvSpPr>
            <p:cNvPr id="12" name="Elipse 11">
              <a:extLst>
                <a:ext uri="{FF2B5EF4-FFF2-40B4-BE49-F238E27FC236}">
                  <a16:creationId xmlns:a16="http://schemas.microsoft.com/office/drawing/2014/main" id="{BF84ADA8-D74A-4C6F-B455-C4C11142BA5C}"/>
                </a:ext>
              </a:extLst>
            </p:cNvPr>
            <p:cNvSpPr/>
            <p:nvPr/>
          </p:nvSpPr>
          <p:spPr>
            <a:xfrm>
              <a:off x="2931042" y="1371981"/>
              <a:ext cx="563525" cy="4461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a:t>
              </a:r>
              <a:endParaRPr lang="es-CO" b="1" dirty="0"/>
            </a:p>
          </p:txBody>
        </p:sp>
        <p:sp>
          <p:nvSpPr>
            <p:cNvPr id="5" name="Rectángulo: esquinas redondeadas 4">
              <a:extLst>
                <a:ext uri="{FF2B5EF4-FFF2-40B4-BE49-F238E27FC236}">
                  <a16:creationId xmlns:a16="http://schemas.microsoft.com/office/drawing/2014/main" id="{17B001D6-F7A9-476F-AA04-D87738A484C7}"/>
                </a:ext>
              </a:extLst>
            </p:cNvPr>
            <p:cNvSpPr/>
            <p:nvPr/>
          </p:nvSpPr>
          <p:spPr>
            <a:xfrm rot="16200000">
              <a:off x="-1538010" y="3339005"/>
              <a:ext cx="4497573" cy="5635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t>DENOMINACIÓN DEL EMPLEO: PROFESIONAL ESPECIALIZADO</a:t>
              </a:r>
              <a:endParaRPr lang="es-CO" sz="1100" b="1" dirty="0"/>
            </a:p>
          </p:txBody>
        </p:sp>
      </p:grpSp>
      <p:sp>
        <p:nvSpPr>
          <p:cNvPr id="14" name="CuadroTexto 13">
            <a:extLst>
              <a:ext uri="{FF2B5EF4-FFF2-40B4-BE49-F238E27FC236}">
                <a16:creationId xmlns:a16="http://schemas.microsoft.com/office/drawing/2014/main" id="{1F5EFD79-2736-4E0C-A6FF-E65868EE8AF5}"/>
              </a:ext>
            </a:extLst>
          </p:cNvPr>
          <p:cNvSpPr txBox="1"/>
          <p:nvPr/>
        </p:nvSpPr>
        <p:spPr>
          <a:xfrm>
            <a:off x="0" y="5038371"/>
            <a:ext cx="8995144" cy="523220"/>
          </a:xfrm>
          <a:prstGeom prst="rect">
            <a:avLst/>
          </a:prstGeom>
          <a:solidFill>
            <a:schemeClr val="accent5">
              <a:lumMod val="20000"/>
              <a:lumOff val="80000"/>
            </a:schemeClr>
          </a:solidFill>
        </p:spPr>
        <p:txBody>
          <a:bodyPr wrap="square" rtlCol="0">
            <a:spAutoFit/>
          </a:bodyPr>
          <a:lstStyle/>
          <a:p>
            <a:r>
              <a:rPr lang="es-ES" sz="1400" dirty="0">
                <a:solidFill>
                  <a:schemeClr val="bg1"/>
                </a:solidFill>
              </a:rPr>
              <a:t>Acompañar, verificar y documentar los proceso de liquidación de los procesos y procedimientos de nómina de acuerdo con la normativa vigente  </a:t>
            </a:r>
            <a:r>
              <a:rPr lang="es-ES" sz="1400" dirty="0">
                <a:solidFill>
                  <a:srgbClr val="FF0000"/>
                </a:solidFill>
              </a:rPr>
              <a:t>(Escribir actividad)</a:t>
            </a:r>
            <a:endParaRPr lang="es-CO" sz="1400" dirty="0">
              <a:solidFill>
                <a:srgbClr val="FF0000"/>
              </a:solidFill>
            </a:endParaRPr>
          </a:p>
        </p:txBody>
      </p:sp>
      <p:sp>
        <p:nvSpPr>
          <p:cNvPr id="15" name="CuadroTexto 14">
            <a:extLst>
              <a:ext uri="{FF2B5EF4-FFF2-40B4-BE49-F238E27FC236}">
                <a16:creationId xmlns:a16="http://schemas.microsoft.com/office/drawing/2014/main" id="{79F72D86-38DE-43D4-A6FB-88820199565A}"/>
              </a:ext>
            </a:extLst>
          </p:cNvPr>
          <p:cNvSpPr txBox="1"/>
          <p:nvPr/>
        </p:nvSpPr>
        <p:spPr>
          <a:xfrm>
            <a:off x="0" y="5735584"/>
            <a:ext cx="8613255" cy="954107"/>
          </a:xfrm>
          <a:prstGeom prst="rect">
            <a:avLst/>
          </a:prstGeom>
          <a:solidFill>
            <a:schemeClr val="tx2">
              <a:lumMod val="20000"/>
              <a:lumOff val="80000"/>
            </a:schemeClr>
          </a:solidFill>
        </p:spPr>
        <p:txBody>
          <a:bodyPr wrap="none" rtlCol="0">
            <a:spAutoFit/>
          </a:bodyPr>
          <a:lstStyle/>
          <a:p>
            <a:pPr marL="285750" indent="-285750">
              <a:buFont typeface="Arial" panose="020B0604020202020204" pitchFamily="34" charset="0"/>
              <a:buChar char="•"/>
            </a:pPr>
            <a:r>
              <a:rPr lang="es-ES" sz="1400" dirty="0">
                <a:solidFill>
                  <a:schemeClr val="bg1"/>
                </a:solidFill>
              </a:rPr>
              <a:t>Recopilar la información  de nómina de acuerdo con el procedimiento de la entidad</a:t>
            </a:r>
          </a:p>
          <a:p>
            <a:pPr marL="285750" indent="-285750">
              <a:buFont typeface="Arial" panose="020B0604020202020204" pitchFamily="34" charset="0"/>
              <a:buChar char="•"/>
            </a:pPr>
            <a:r>
              <a:rPr lang="es-ES" sz="1400" dirty="0">
                <a:solidFill>
                  <a:schemeClr val="bg1"/>
                </a:solidFill>
              </a:rPr>
              <a:t>Digitar el sistema de información de nómina con el fin de incluir la información en tiempo real</a:t>
            </a:r>
          </a:p>
          <a:p>
            <a:pPr marL="285750" indent="-285750">
              <a:buFont typeface="Arial" panose="020B0604020202020204" pitchFamily="34" charset="0"/>
              <a:buChar char="•"/>
            </a:pPr>
            <a:endParaRPr lang="es-ES" sz="1400" dirty="0">
              <a:solidFill>
                <a:srgbClr val="FF0000"/>
              </a:solidFill>
            </a:endParaRPr>
          </a:p>
          <a:p>
            <a:r>
              <a:rPr lang="es-ES" sz="1400" dirty="0">
                <a:solidFill>
                  <a:srgbClr val="FF0000"/>
                </a:solidFill>
              </a:rPr>
              <a:t>No escribir tareas</a:t>
            </a:r>
          </a:p>
        </p:txBody>
      </p:sp>
    </p:spTree>
    <p:extLst>
      <p:ext uri="{BB962C8B-B14F-4D97-AF65-F5344CB8AC3E}">
        <p14:creationId xmlns:p14="http://schemas.microsoft.com/office/powerpoint/2010/main" val="397216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Interfaz de usuario gráfica&#10;&#10;El contenido generado por IA puede ser incorrecto.">
            <a:extLst>
              <a:ext uri="{FF2B5EF4-FFF2-40B4-BE49-F238E27FC236}">
                <a16:creationId xmlns:a16="http://schemas.microsoft.com/office/drawing/2014/main" id="{68F64C99-C6FC-4414-860D-F0769FCB7B2F}"/>
              </a:ext>
            </a:extLst>
          </p:cNvPr>
          <p:cNvPicPr/>
          <p:nvPr/>
        </p:nvPicPr>
        <p:blipFill rotWithShape="1">
          <a:blip r:embed="rId7"/>
          <a:srcRect t="77263" r="2477" b="14526"/>
          <a:stretch/>
        </p:blipFill>
        <p:spPr>
          <a:xfrm>
            <a:off x="2227907" y="99462"/>
            <a:ext cx="4913635" cy="479948"/>
          </a:xfrm>
          <a:prstGeom prst="rect">
            <a:avLst/>
          </a:prstGeom>
        </p:spPr>
      </p:pic>
      <p:sp>
        <p:nvSpPr>
          <p:cNvPr id="2" name="Rectángulo 1">
            <a:extLst>
              <a:ext uri="{FF2B5EF4-FFF2-40B4-BE49-F238E27FC236}">
                <a16:creationId xmlns:a16="http://schemas.microsoft.com/office/drawing/2014/main" id="{E7CCDCC6-4014-4D11-93C1-2DF98EFFACB7}"/>
              </a:ext>
            </a:extLst>
          </p:cNvPr>
          <p:cNvSpPr/>
          <p:nvPr/>
        </p:nvSpPr>
        <p:spPr>
          <a:xfrm>
            <a:off x="340242" y="1346301"/>
            <a:ext cx="8718697" cy="4647426"/>
          </a:xfrm>
          <a:prstGeom prst="rect">
            <a:avLst/>
          </a:prstGeom>
          <a:solidFill>
            <a:schemeClr val="tx1"/>
          </a:solidFill>
        </p:spPr>
        <p:txBody>
          <a:bodyPr wrap="square">
            <a:spAutoFit/>
          </a:bodyPr>
          <a:lstStyle/>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Asesorar el diseño de las estructuras organizacionales, plantas de personal, manuales específicos de funciones y competencias laborales, salarios, estatutos y cualificaciones de empleos de las entidades del Estado, teniendo en cuenta su naturaleza y características organizacionales.</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Revisar, analizar y emitir concepto técnico sobre modificación de estructuras organizacionales, plantas de personal, manuales específicos de funciones y competencias laborales, salarios, estatutos y cualificaciones de empleos de los organismos y entidades de la Rama Ejecutiva del poder público del orden nacional.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Diseñar y adoptar metodologías, herramientas e instrumentos, para la elaboración de los estudios o justificaciones técnicas que sustenten la modificación de estructuras organizacionales, plantas de personal, manuales específicos de funciones y competencias laborales, salarios, estatutos y cualificaciones de empleos en el marco de los ejes de transformación institucional.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Impartir lineamientos en materia de estructuras organizacionales, plantas de personal, manuales específicos de funciones y competencias laborales, salarios, estatutos y cualificaciones de empleos, dirigidos a las entidades del Estado, para el cumplimiento de su objeto y funciones, en el marco de los ejes de transformación institucional.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Administrar, analizar, gestionar y hacer seguimiento a los datos de estructuras organizacionales, nomenclaturas, plantas de personal, salarios y cualificaciones de empleos en los diferentes sistemas de información, que faciliten la toma de decisiones y la actualización de las políticas y herramientas a cargo del Departamento.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Evaluar y proponer instrumentos de gestión destinados a definir las cualificaciones de empleo público, las funciones, los requisitos y las competencias laborales, para facilitar el desempeño y la movilidad de los empleos.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Proyectar respuesta a las consultas formuladas por los grupos de valor, que sean de competencia de la Dirección de Desarrollo Organizacional, en los términos señalados por la normativa vigente.</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Contribuir desde el ámbito de su competencia en la identificación y ejecución de acciones para la mitigación de los riesgos institucionales. </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Atender y dar cumplimiento a las necesidades de las metas establecidas en el marco de los proyectos de inversión de la entidad.</a:t>
            </a:r>
          </a:p>
          <a:p>
            <a:pPr marL="228600" indent="-228600" algn="just">
              <a:buAutoNum type="arabicPeriod"/>
            </a:pPr>
            <a:r>
              <a:rPr lang="es-ES" sz="1100" dirty="0">
                <a:solidFill>
                  <a:schemeClr val="bg1"/>
                </a:solidFill>
                <a:latin typeface="Arial" panose="020B0604020202020204" pitchFamily="34" charset="0"/>
                <a:cs typeface="Arial" panose="020B0604020202020204" pitchFamily="34" charset="0"/>
              </a:rPr>
              <a:t> Mantener actualizada la información en los sistemas, aplicativos u otros medios tecnológicos de su competencia, de acuerdo con los estándares de seguridad y privacidad de la información en cumplimiento de las políticas aprobadas por el Departamento. </a:t>
            </a:r>
          </a:p>
          <a:p>
            <a:pPr marL="228600" indent="-228600" algn="just">
              <a:buAutoNum type="arabicPeriod"/>
            </a:pPr>
            <a:r>
              <a:rPr lang="es-ES" sz="1600" dirty="0">
                <a:solidFill>
                  <a:srgbClr val="FF0000"/>
                </a:solidFill>
                <a:latin typeface="Arial" panose="020B0604020202020204" pitchFamily="34" charset="0"/>
                <a:cs typeface="Arial" panose="020B0604020202020204" pitchFamily="34" charset="0"/>
              </a:rPr>
              <a:t>Las demás que le sean asignadas por su jefe inmediato y que estén acordes con la naturaleza del cargo y el área de desempeño.</a:t>
            </a:r>
            <a:endParaRPr lang="es-CO"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84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5" name="Imagen 4">
            <a:extLst>
              <a:ext uri="{FF2B5EF4-FFF2-40B4-BE49-F238E27FC236}">
                <a16:creationId xmlns:a16="http://schemas.microsoft.com/office/drawing/2014/main" id="{6D39E5AD-7B1A-4B8D-8AF8-54A7DF01F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8" y="0"/>
            <a:ext cx="4994828" cy="3202146"/>
          </a:xfrm>
          <a:prstGeom prst="rect">
            <a:avLst/>
          </a:prstGeom>
        </p:spPr>
      </p:pic>
      <p:sp>
        <p:nvSpPr>
          <p:cNvPr id="8" name="AutoShape 2" descr="Taxonomía de Bloom: Esquema para redactar competencias con verbos">
            <a:extLst>
              <a:ext uri="{FF2B5EF4-FFF2-40B4-BE49-F238E27FC236}">
                <a16:creationId xmlns:a16="http://schemas.microsoft.com/office/drawing/2014/main" id="{04BBA9B0-447E-4571-98D0-D24FB5D3410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4" descr="Taxonomía de Bloom: Esquema para redactar competencias con verbos">
            <a:extLst>
              <a:ext uri="{FF2B5EF4-FFF2-40B4-BE49-F238E27FC236}">
                <a16:creationId xmlns:a16="http://schemas.microsoft.com/office/drawing/2014/main" id="{1A764FA5-5709-415A-884D-10B23F5E379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AutoShape 6" descr="Taxonomía de Bloom – Esquema para Redactar Competencias | Infografía –  Gesvin Romero">
            <a:extLst>
              <a:ext uri="{FF2B5EF4-FFF2-40B4-BE49-F238E27FC236}">
                <a16:creationId xmlns:a16="http://schemas.microsoft.com/office/drawing/2014/main" id="{482EBF09-38C1-4C6C-A473-9D0A03D22DFC}"/>
              </a:ext>
            </a:extLst>
          </p:cNvPr>
          <p:cNvSpPr>
            <a:spLocks noChangeAspect="1" noChangeArrowheads="1"/>
          </p:cNvSpPr>
          <p:nvPr/>
        </p:nvSpPr>
        <p:spPr bwMode="auto">
          <a:xfrm>
            <a:off x="-15352350" y="-8916822"/>
            <a:ext cx="277343" cy="277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1" name="Imagen 10">
            <a:extLst>
              <a:ext uri="{FF2B5EF4-FFF2-40B4-BE49-F238E27FC236}">
                <a16:creationId xmlns:a16="http://schemas.microsoft.com/office/drawing/2014/main" id="{CA89DABB-BEFE-4181-8237-D26B30FDE5CB}"/>
              </a:ext>
            </a:extLst>
          </p:cNvPr>
          <p:cNvPicPr>
            <a:picLocks noChangeAspect="1"/>
          </p:cNvPicPr>
          <p:nvPr/>
        </p:nvPicPr>
        <p:blipFill>
          <a:blip r:embed="rId8"/>
          <a:stretch>
            <a:fillRect/>
          </a:stretch>
        </p:blipFill>
        <p:spPr>
          <a:xfrm>
            <a:off x="5016288" y="2404980"/>
            <a:ext cx="4127712" cy="4508732"/>
          </a:xfrm>
          <a:prstGeom prst="rect">
            <a:avLst/>
          </a:prstGeom>
        </p:spPr>
      </p:pic>
    </p:spTree>
    <p:extLst>
      <p:ext uri="{BB962C8B-B14F-4D97-AF65-F5344CB8AC3E}">
        <p14:creationId xmlns:p14="http://schemas.microsoft.com/office/powerpoint/2010/main" val="86242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Diagrama 1">
            <a:extLst>
              <a:ext uri="{FF2B5EF4-FFF2-40B4-BE49-F238E27FC236}">
                <a16:creationId xmlns:a16="http://schemas.microsoft.com/office/drawing/2014/main" id="{CA2F6854-B75F-48B4-9AE7-3419648C4B89}"/>
              </a:ext>
            </a:extLst>
          </p:cNvPr>
          <p:cNvGraphicFramePr/>
          <p:nvPr>
            <p:extLst>
              <p:ext uri="{D42A27DB-BD31-4B8C-83A1-F6EECF244321}">
                <p14:modId xmlns:p14="http://schemas.microsoft.com/office/powerpoint/2010/main" val="1644432123"/>
              </p:ext>
            </p:extLst>
          </p:nvPr>
        </p:nvGraphicFramePr>
        <p:xfrm>
          <a:off x="254000" y="3452567"/>
          <a:ext cx="8890000" cy="4233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uadroTexto 4">
            <a:extLst>
              <a:ext uri="{FF2B5EF4-FFF2-40B4-BE49-F238E27FC236}">
                <a16:creationId xmlns:a16="http://schemas.microsoft.com/office/drawing/2014/main" id="{B9B33F47-1856-4262-8405-3B1B0FE3C0F8}"/>
              </a:ext>
            </a:extLst>
          </p:cNvPr>
          <p:cNvSpPr txBox="1"/>
          <p:nvPr/>
        </p:nvSpPr>
        <p:spPr>
          <a:xfrm>
            <a:off x="2657415" y="1021638"/>
            <a:ext cx="4083169" cy="523220"/>
          </a:xfrm>
          <a:prstGeom prst="rect">
            <a:avLst/>
          </a:prstGeom>
          <a:solidFill>
            <a:schemeClr val="tx2">
              <a:lumMod val="20000"/>
              <a:lumOff val="80000"/>
            </a:schemeClr>
          </a:solidFill>
        </p:spPr>
        <p:txBody>
          <a:bodyPr wrap="none" rtlCol="0">
            <a:spAutoFit/>
          </a:bodyPr>
          <a:lstStyle/>
          <a:p>
            <a:r>
              <a:rPr lang="es-ES" sz="2800" b="1" dirty="0">
                <a:solidFill>
                  <a:schemeClr val="bg1"/>
                </a:solidFill>
              </a:rPr>
              <a:t>FRENTE A UN PROCESO</a:t>
            </a:r>
            <a:endParaRPr lang="es-CO" sz="2800" b="1" dirty="0">
              <a:solidFill>
                <a:schemeClr val="bg1"/>
              </a:solidFill>
            </a:endParaRPr>
          </a:p>
        </p:txBody>
      </p:sp>
      <p:sp>
        <p:nvSpPr>
          <p:cNvPr id="9" name="CuadroTexto 8">
            <a:extLst>
              <a:ext uri="{FF2B5EF4-FFF2-40B4-BE49-F238E27FC236}">
                <a16:creationId xmlns:a16="http://schemas.microsoft.com/office/drawing/2014/main" id="{A74B00C3-6F95-4152-9D3B-5E08EAD5C0A7}"/>
              </a:ext>
            </a:extLst>
          </p:cNvPr>
          <p:cNvSpPr txBox="1"/>
          <p:nvPr/>
        </p:nvSpPr>
        <p:spPr>
          <a:xfrm>
            <a:off x="254000" y="3848100"/>
            <a:ext cx="2018501" cy="369332"/>
          </a:xfrm>
          <a:prstGeom prst="rect">
            <a:avLst/>
          </a:prstGeom>
          <a:noFill/>
        </p:spPr>
        <p:txBody>
          <a:bodyPr wrap="none" rtlCol="0">
            <a:spAutoFit/>
          </a:bodyPr>
          <a:lstStyle/>
          <a:p>
            <a:r>
              <a:rPr lang="es-ES" b="1" dirty="0">
                <a:solidFill>
                  <a:schemeClr val="bg1"/>
                </a:solidFill>
              </a:rPr>
              <a:t>Director Técnico</a:t>
            </a:r>
            <a:endParaRPr lang="es-CO" b="1" dirty="0">
              <a:solidFill>
                <a:schemeClr val="bg1"/>
              </a:solidFill>
            </a:endParaRPr>
          </a:p>
        </p:txBody>
      </p:sp>
      <p:sp>
        <p:nvSpPr>
          <p:cNvPr id="10" name="CuadroTexto 9">
            <a:extLst>
              <a:ext uri="{FF2B5EF4-FFF2-40B4-BE49-F238E27FC236}">
                <a16:creationId xmlns:a16="http://schemas.microsoft.com/office/drawing/2014/main" id="{D16A2EF7-75B2-40BB-8C50-360B0C5F3D85}"/>
              </a:ext>
            </a:extLst>
          </p:cNvPr>
          <p:cNvSpPr txBox="1"/>
          <p:nvPr/>
        </p:nvSpPr>
        <p:spPr>
          <a:xfrm>
            <a:off x="2832100" y="3220767"/>
            <a:ext cx="926857" cy="369332"/>
          </a:xfrm>
          <a:prstGeom prst="rect">
            <a:avLst/>
          </a:prstGeom>
          <a:noFill/>
        </p:spPr>
        <p:txBody>
          <a:bodyPr wrap="none" rtlCol="0">
            <a:spAutoFit/>
          </a:bodyPr>
          <a:lstStyle/>
          <a:p>
            <a:r>
              <a:rPr lang="es-ES" b="1" dirty="0">
                <a:solidFill>
                  <a:schemeClr val="bg1"/>
                </a:solidFill>
              </a:rPr>
              <a:t>Asesor</a:t>
            </a:r>
            <a:endParaRPr lang="es-CO" b="1" dirty="0">
              <a:solidFill>
                <a:schemeClr val="bg1"/>
              </a:solidFill>
            </a:endParaRPr>
          </a:p>
        </p:txBody>
      </p:sp>
      <p:sp>
        <p:nvSpPr>
          <p:cNvPr id="11" name="CuadroTexto 10">
            <a:extLst>
              <a:ext uri="{FF2B5EF4-FFF2-40B4-BE49-F238E27FC236}">
                <a16:creationId xmlns:a16="http://schemas.microsoft.com/office/drawing/2014/main" id="{B089AB6F-CCCD-4642-99E7-F2F5ABC9566B}"/>
              </a:ext>
            </a:extLst>
          </p:cNvPr>
          <p:cNvSpPr txBox="1"/>
          <p:nvPr/>
        </p:nvSpPr>
        <p:spPr>
          <a:xfrm>
            <a:off x="4981768" y="2407104"/>
            <a:ext cx="1758816" cy="646331"/>
          </a:xfrm>
          <a:prstGeom prst="rect">
            <a:avLst/>
          </a:prstGeom>
          <a:noFill/>
        </p:spPr>
        <p:txBody>
          <a:bodyPr wrap="none" rtlCol="0">
            <a:spAutoFit/>
          </a:bodyPr>
          <a:lstStyle/>
          <a:p>
            <a:pPr algn="ctr"/>
            <a:r>
              <a:rPr lang="es-ES" b="1" dirty="0">
                <a:solidFill>
                  <a:schemeClr val="bg1"/>
                </a:solidFill>
              </a:rPr>
              <a:t>Profesional </a:t>
            </a:r>
          </a:p>
          <a:p>
            <a:pPr algn="ctr"/>
            <a:r>
              <a:rPr lang="es-ES" b="1" dirty="0">
                <a:solidFill>
                  <a:schemeClr val="bg1"/>
                </a:solidFill>
              </a:rPr>
              <a:t>especializado</a:t>
            </a:r>
            <a:endParaRPr lang="es-CO" b="1" dirty="0">
              <a:solidFill>
                <a:schemeClr val="bg1"/>
              </a:solidFill>
            </a:endParaRPr>
          </a:p>
        </p:txBody>
      </p:sp>
      <p:sp>
        <p:nvSpPr>
          <p:cNvPr id="12" name="CuadroTexto 11">
            <a:extLst>
              <a:ext uri="{FF2B5EF4-FFF2-40B4-BE49-F238E27FC236}">
                <a16:creationId xmlns:a16="http://schemas.microsoft.com/office/drawing/2014/main" id="{C9269EE4-A5BB-4909-B5F5-BB269300FB2B}"/>
              </a:ext>
            </a:extLst>
          </p:cNvPr>
          <p:cNvSpPr txBox="1"/>
          <p:nvPr/>
        </p:nvSpPr>
        <p:spPr>
          <a:xfrm>
            <a:off x="7293105" y="1976545"/>
            <a:ext cx="1523174" cy="646331"/>
          </a:xfrm>
          <a:prstGeom prst="rect">
            <a:avLst/>
          </a:prstGeom>
          <a:noFill/>
        </p:spPr>
        <p:txBody>
          <a:bodyPr wrap="none" rtlCol="0">
            <a:spAutoFit/>
          </a:bodyPr>
          <a:lstStyle/>
          <a:p>
            <a:pPr algn="ctr"/>
            <a:r>
              <a:rPr lang="es-ES" b="1" dirty="0">
                <a:solidFill>
                  <a:schemeClr val="bg1"/>
                </a:solidFill>
              </a:rPr>
              <a:t>Profesional </a:t>
            </a:r>
          </a:p>
          <a:p>
            <a:pPr algn="ctr"/>
            <a:r>
              <a:rPr lang="es-ES" b="1" dirty="0">
                <a:solidFill>
                  <a:schemeClr val="bg1"/>
                </a:solidFill>
              </a:rPr>
              <a:t>universitario</a:t>
            </a:r>
            <a:endParaRPr lang="es-CO" b="1" dirty="0">
              <a:solidFill>
                <a:schemeClr val="bg1"/>
              </a:solidFill>
            </a:endParaRPr>
          </a:p>
        </p:txBody>
      </p:sp>
    </p:spTree>
    <p:extLst>
      <p:ext uri="{BB962C8B-B14F-4D97-AF65-F5344CB8AC3E}">
        <p14:creationId xmlns:p14="http://schemas.microsoft.com/office/powerpoint/2010/main" val="27956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EBD9F7B6-8F7E-4AE1-B08E-751211F9FB63}"/>
              </a:ext>
            </a:extLst>
          </p:cNvPr>
          <p:cNvSpPr txBox="1"/>
          <p:nvPr/>
        </p:nvSpPr>
        <p:spPr>
          <a:xfrm>
            <a:off x="2240670" y="1054866"/>
            <a:ext cx="5208477" cy="369332"/>
          </a:xfrm>
          <a:prstGeom prst="rect">
            <a:avLst/>
          </a:prstGeom>
          <a:noFill/>
        </p:spPr>
        <p:txBody>
          <a:bodyPr wrap="none" rtlCol="0">
            <a:spAutoFit/>
          </a:bodyPr>
          <a:lstStyle/>
          <a:p>
            <a:r>
              <a:rPr lang="es-ES" b="1" dirty="0">
                <a:solidFill>
                  <a:schemeClr val="accent4">
                    <a:lumMod val="75000"/>
                  </a:schemeClr>
                </a:solidFill>
              </a:rPr>
              <a:t>Prueba de escritorio de Funciones Esenciales</a:t>
            </a:r>
            <a:endParaRPr lang="es-CO" b="1" dirty="0">
              <a:solidFill>
                <a:schemeClr val="accent4">
                  <a:lumMod val="75000"/>
                </a:schemeClr>
              </a:solidFill>
            </a:endParaRPr>
          </a:p>
        </p:txBody>
      </p:sp>
      <p:graphicFrame>
        <p:nvGraphicFramePr>
          <p:cNvPr id="5" name="Tabla 4">
            <a:extLst>
              <a:ext uri="{FF2B5EF4-FFF2-40B4-BE49-F238E27FC236}">
                <a16:creationId xmlns:a16="http://schemas.microsoft.com/office/drawing/2014/main" id="{90A989BF-B0FB-463C-9AF5-E76F1AE8E3EA}"/>
              </a:ext>
            </a:extLst>
          </p:cNvPr>
          <p:cNvGraphicFramePr>
            <a:graphicFrameLocks noGrp="1"/>
          </p:cNvGraphicFramePr>
          <p:nvPr>
            <p:extLst>
              <p:ext uri="{D42A27DB-BD31-4B8C-83A1-F6EECF244321}">
                <p14:modId xmlns:p14="http://schemas.microsoft.com/office/powerpoint/2010/main" val="2025025519"/>
              </p:ext>
            </p:extLst>
          </p:nvPr>
        </p:nvGraphicFramePr>
        <p:xfrm>
          <a:off x="69112" y="1718453"/>
          <a:ext cx="9005776" cy="4307840"/>
        </p:xfrm>
        <a:graphic>
          <a:graphicData uri="http://schemas.openxmlformats.org/drawingml/2006/table">
            <a:tbl>
              <a:tblPr firstRow="1" bandRow="1">
                <a:tableStyleId>{5940675A-B579-460E-94D1-54222C63F5DA}</a:tableStyleId>
              </a:tblPr>
              <a:tblGrid>
                <a:gridCol w="821971">
                  <a:extLst>
                    <a:ext uri="{9D8B030D-6E8A-4147-A177-3AD203B41FA5}">
                      <a16:colId xmlns:a16="http://schemas.microsoft.com/office/drawing/2014/main" val="421511458"/>
                    </a:ext>
                  </a:extLst>
                </a:gridCol>
                <a:gridCol w="1211931">
                  <a:extLst>
                    <a:ext uri="{9D8B030D-6E8A-4147-A177-3AD203B41FA5}">
                      <a16:colId xmlns:a16="http://schemas.microsoft.com/office/drawing/2014/main" val="889043969"/>
                    </a:ext>
                  </a:extLst>
                </a:gridCol>
                <a:gridCol w="637953">
                  <a:extLst>
                    <a:ext uri="{9D8B030D-6E8A-4147-A177-3AD203B41FA5}">
                      <a16:colId xmlns:a16="http://schemas.microsoft.com/office/drawing/2014/main" val="35872667"/>
                    </a:ext>
                  </a:extLst>
                </a:gridCol>
                <a:gridCol w="776177">
                  <a:extLst>
                    <a:ext uri="{9D8B030D-6E8A-4147-A177-3AD203B41FA5}">
                      <a16:colId xmlns:a16="http://schemas.microsoft.com/office/drawing/2014/main" val="1221653936"/>
                    </a:ext>
                  </a:extLst>
                </a:gridCol>
                <a:gridCol w="661823">
                  <a:extLst>
                    <a:ext uri="{9D8B030D-6E8A-4147-A177-3AD203B41FA5}">
                      <a16:colId xmlns:a16="http://schemas.microsoft.com/office/drawing/2014/main" val="3228586285"/>
                    </a:ext>
                  </a:extLst>
                </a:gridCol>
                <a:gridCol w="480371">
                  <a:extLst>
                    <a:ext uri="{9D8B030D-6E8A-4147-A177-3AD203B41FA5}">
                      <a16:colId xmlns:a16="http://schemas.microsoft.com/office/drawing/2014/main" val="3630074636"/>
                    </a:ext>
                  </a:extLst>
                </a:gridCol>
                <a:gridCol w="524042">
                  <a:extLst>
                    <a:ext uri="{9D8B030D-6E8A-4147-A177-3AD203B41FA5}">
                      <a16:colId xmlns:a16="http://schemas.microsoft.com/office/drawing/2014/main" val="831682963"/>
                    </a:ext>
                  </a:extLst>
                </a:gridCol>
                <a:gridCol w="524044">
                  <a:extLst>
                    <a:ext uri="{9D8B030D-6E8A-4147-A177-3AD203B41FA5}">
                      <a16:colId xmlns:a16="http://schemas.microsoft.com/office/drawing/2014/main" val="4265981904"/>
                    </a:ext>
                  </a:extLst>
                </a:gridCol>
                <a:gridCol w="566095">
                  <a:extLst>
                    <a:ext uri="{9D8B030D-6E8A-4147-A177-3AD203B41FA5}">
                      <a16:colId xmlns:a16="http://schemas.microsoft.com/office/drawing/2014/main" val="3534296317"/>
                    </a:ext>
                  </a:extLst>
                </a:gridCol>
                <a:gridCol w="549921">
                  <a:extLst>
                    <a:ext uri="{9D8B030D-6E8A-4147-A177-3AD203B41FA5}">
                      <a16:colId xmlns:a16="http://schemas.microsoft.com/office/drawing/2014/main" val="614651790"/>
                    </a:ext>
                  </a:extLst>
                </a:gridCol>
                <a:gridCol w="562862">
                  <a:extLst>
                    <a:ext uri="{9D8B030D-6E8A-4147-A177-3AD203B41FA5}">
                      <a16:colId xmlns:a16="http://schemas.microsoft.com/office/drawing/2014/main" val="358927689"/>
                    </a:ext>
                  </a:extLst>
                </a:gridCol>
                <a:gridCol w="562862">
                  <a:extLst>
                    <a:ext uri="{9D8B030D-6E8A-4147-A177-3AD203B41FA5}">
                      <a16:colId xmlns:a16="http://schemas.microsoft.com/office/drawing/2014/main" val="1999732619"/>
                    </a:ext>
                  </a:extLst>
                </a:gridCol>
                <a:gridCol w="562862">
                  <a:extLst>
                    <a:ext uri="{9D8B030D-6E8A-4147-A177-3AD203B41FA5}">
                      <a16:colId xmlns:a16="http://schemas.microsoft.com/office/drawing/2014/main" val="3457066265"/>
                    </a:ext>
                  </a:extLst>
                </a:gridCol>
                <a:gridCol w="562862">
                  <a:extLst>
                    <a:ext uri="{9D8B030D-6E8A-4147-A177-3AD203B41FA5}">
                      <a16:colId xmlns:a16="http://schemas.microsoft.com/office/drawing/2014/main" val="199791177"/>
                    </a:ext>
                  </a:extLst>
                </a:gridCol>
              </a:tblGrid>
              <a:tr h="370840">
                <a:tc rowSpan="2">
                  <a:txBody>
                    <a:bodyPr/>
                    <a:lstStyle/>
                    <a:p>
                      <a:pPr algn="ctr"/>
                      <a:r>
                        <a:rPr lang="es-ES" sz="1000" b="1" dirty="0">
                          <a:solidFill>
                            <a:schemeClr val="bg1"/>
                          </a:solidFill>
                        </a:rPr>
                        <a:t>EMPLEO</a:t>
                      </a:r>
                      <a:endParaRPr lang="es-CO" sz="1000" b="1"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rowSpan="2">
                  <a:txBody>
                    <a:bodyPr/>
                    <a:lstStyle/>
                    <a:p>
                      <a:pPr algn="ctr"/>
                      <a:r>
                        <a:rPr lang="es-ES" sz="1000" b="1" dirty="0">
                          <a:solidFill>
                            <a:schemeClr val="bg1"/>
                          </a:solidFill>
                        </a:rPr>
                        <a:t>Función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PROCESO A</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PROCESO B</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PROCESO C</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PROCESO 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4053356"/>
                  </a:ext>
                </a:extLst>
              </a:tr>
              <a:tr h="370840">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66351737"/>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58321354"/>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27686812"/>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36634744"/>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1883209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6780606"/>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916749"/>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0905497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69423618"/>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8323850"/>
                  </a:ext>
                </a:extLst>
              </a:tr>
            </a:tbl>
          </a:graphicData>
        </a:graphic>
      </p:graphicFrame>
    </p:spTree>
    <p:extLst>
      <p:ext uri="{BB962C8B-B14F-4D97-AF65-F5344CB8AC3E}">
        <p14:creationId xmlns:p14="http://schemas.microsoft.com/office/powerpoint/2010/main" val="15580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1 CuadroTexto">
            <a:extLst>
              <a:ext uri="{FF2B5EF4-FFF2-40B4-BE49-F238E27FC236}">
                <a16:creationId xmlns:a16="http://schemas.microsoft.com/office/drawing/2014/main" id="{4C9B54DD-FB4D-4ACE-82AC-6035015DE5C0}"/>
              </a:ext>
            </a:extLst>
          </p:cNvPr>
          <p:cNvSpPr txBox="1"/>
          <p:nvPr/>
        </p:nvSpPr>
        <p:spPr>
          <a:xfrm>
            <a:off x="5716421" y="1923337"/>
            <a:ext cx="1404156" cy="923330"/>
          </a:xfrm>
          <a:prstGeom prst="rect">
            <a:avLst/>
          </a:prstGeom>
          <a:noFill/>
        </p:spPr>
        <p:txBody>
          <a:bodyPr wrap="square" rtlCol="0">
            <a:spAutoFit/>
          </a:bodyPr>
          <a:lstStyle/>
          <a:p>
            <a:pPr algn="ctr"/>
            <a:r>
              <a:rPr lang="es-CO" b="1" dirty="0">
                <a:solidFill>
                  <a:schemeClr val="bg1"/>
                </a:solidFill>
              </a:rPr>
              <a:t> 200 </a:t>
            </a:r>
          </a:p>
          <a:p>
            <a:pPr algn="ctr"/>
            <a:r>
              <a:rPr lang="es-CO" b="1" dirty="0" err="1">
                <a:solidFill>
                  <a:schemeClr val="bg1"/>
                </a:solidFill>
              </a:rPr>
              <a:t>Arcturus</a:t>
            </a:r>
            <a:endParaRPr lang="es-CO" b="1" dirty="0">
              <a:solidFill>
                <a:schemeClr val="bg1"/>
              </a:solidFill>
            </a:endParaRPr>
          </a:p>
          <a:p>
            <a:pPr algn="ctr"/>
            <a:endParaRPr lang="es-CO" b="1" dirty="0">
              <a:solidFill>
                <a:schemeClr val="bg1"/>
              </a:solidFill>
            </a:endParaRPr>
          </a:p>
        </p:txBody>
      </p:sp>
      <p:pic>
        <p:nvPicPr>
          <p:cNvPr id="9" name="Picture 2" descr="http://upload.wikimedia.org/wikipedia/commons/3/31/Arcturus-star.jpg">
            <a:extLst>
              <a:ext uri="{FF2B5EF4-FFF2-40B4-BE49-F238E27FC236}">
                <a16:creationId xmlns:a16="http://schemas.microsoft.com/office/drawing/2014/main" id="{E4C474F8-64B7-467E-A9A5-BDD1750B0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60" y="1592796"/>
            <a:ext cx="30861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96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60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2192571470"/>
              </p:ext>
            </p:extLst>
          </p:nvPr>
        </p:nvGraphicFramePr>
        <p:xfrm>
          <a:off x="1524000" y="1397000"/>
          <a:ext cx="6096000" cy="457708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2912005"/>
                    </a:ext>
                  </a:extLst>
                </a:gridCol>
              </a:tblGrid>
              <a:tr h="370840">
                <a:tc>
                  <a:txBody>
                    <a:bodyPr/>
                    <a:lstStyle/>
                    <a:p>
                      <a:pPr algn="just"/>
                      <a:r>
                        <a:rPr lang="es-ES" dirty="0"/>
                        <a:t>PARA TENER EN CUENTA EN LA DESCRIPCIÓN DE LAS FUNCIONES ESENCIALES</a:t>
                      </a:r>
                      <a:endParaRPr lang="es-CO" dirty="0"/>
                    </a:p>
                  </a:txBody>
                  <a:tcPr/>
                </a:tc>
                <a:extLst>
                  <a:ext uri="{0D108BD9-81ED-4DB2-BD59-A6C34878D82A}">
                    <a16:rowId xmlns:a16="http://schemas.microsoft.com/office/drawing/2014/main" val="1207324184"/>
                  </a:ext>
                </a:extLst>
              </a:tr>
              <a:tr h="370840">
                <a:tc>
                  <a:txBody>
                    <a:bodyPr/>
                    <a:lstStyle/>
                    <a:p>
                      <a:pPr marL="0" indent="0" algn="just">
                        <a:buFontTx/>
                        <a:buNone/>
                      </a:pPr>
                      <a:r>
                        <a:rPr lang="es-ES" dirty="0"/>
                        <a:t>1. Las funciones son funciones de empleo y no de dependencia.</a:t>
                      </a:r>
                      <a:endParaRPr lang="es-CO" dirty="0"/>
                    </a:p>
                  </a:txBody>
                  <a:tcPr/>
                </a:tc>
                <a:extLst>
                  <a:ext uri="{0D108BD9-81ED-4DB2-BD59-A6C34878D82A}">
                    <a16:rowId xmlns:a16="http://schemas.microsoft.com/office/drawing/2014/main" val="2075027149"/>
                  </a:ext>
                </a:extLst>
              </a:tr>
              <a:tr h="370840">
                <a:tc>
                  <a:txBody>
                    <a:bodyPr/>
                    <a:lstStyle/>
                    <a:p>
                      <a:pPr marL="0" indent="0" algn="just">
                        <a:buFontTx/>
                        <a:buNone/>
                      </a:pPr>
                      <a:r>
                        <a:rPr lang="es-ES" dirty="0"/>
                        <a:t>2. Las funciones no son procedimientos, ni son tareas</a:t>
                      </a:r>
                      <a:endParaRPr lang="es-CO" dirty="0"/>
                    </a:p>
                  </a:txBody>
                  <a:tcPr/>
                </a:tc>
                <a:extLst>
                  <a:ext uri="{0D108BD9-81ED-4DB2-BD59-A6C34878D82A}">
                    <a16:rowId xmlns:a16="http://schemas.microsoft.com/office/drawing/2014/main" val="310170218"/>
                  </a:ext>
                </a:extLst>
              </a:tr>
              <a:tr h="370840">
                <a:tc>
                  <a:txBody>
                    <a:bodyPr/>
                    <a:lstStyle/>
                    <a:p>
                      <a:pPr marL="0" indent="0" algn="just">
                        <a:buFontTx/>
                        <a:buNone/>
                      </a:pPr>
                      <a:r>
                        <a:rPr lang="es-ES" dirty="0"/>
                        <a:t>3. Funciones que se consideren transversales en la entidad pueden ser consideradas funciones transversales que apliquen a todos los empleos. Ej. Sistema de Gestión de Calidad, Planeación, etc. aunque estas en cantidad no pueden quitar el propósito del empleo.</a:t>
                      </a:r>
                      <a:endParaRPr lang="es-CO" dirty="0"/>
                    </a:p>
                  </a:txBody>
                  <a:tcPr/>
                </a:tc>
                <a:extLst>
                  <a:ext uri="{0D108BD9-81ED-4DB2-BD59-A6C34878D82A}">
                    <a16:rowId xmlns:a16="http://schemas.microsoft.com/office/drawing/2014/main" val="2845348352"/>
                  </a:ext>
                </a:extLst>
              </a:tr>
              <a:tr h="370840">
                <a:tc>
                  <a:txBody>
                    <a:bodyPr/>
                    <a:lstStyle/>
                    <a:p>
                      <a:pPr marL="0" indent="0" algn="just">
                        <a:buFontTx/>
                        <a:buNone/>
                      </a:pPr>
                      <a:r>
                        <a:rPr lang="es-ES" dirty="0"/>
                        <a:t>4. Es recomendable no una cantidad excesiva de funciones, se recomienda un máximo 10 funciones, juegue con uno o varios verbos rectores dentro de la función, agrupe actividades afines en una función</a:t>
                      </a:r>
                      <a:endParaRPr lang="es-CO" dirty="0"/>
                    </a:p>
                  </a:txBody>
                  <a:tcPr/>
                </a:tc>
                <a:extLst>
                  <a:ext uri="{0D108BD9-81ED-4DB2-BD59-A6C34878D82A}">
                    <a16:rowId xmlns:a16="http://schemas.microsoft.com/office/drawing/2014/main" val="4154330261"/>
                  </a:ext>
                </a:extLst>
              </a:tr>
            </a:tbl>
          </a:graphicData>
        </a:graphic>
      </p:graphicFrame>
    </p:spTree>
    <p:extLst>
      <p:ext uri="{BB962C8B-B14F-4D97-AF65-F5344CB8AC3E}">
        <p14:creationId xmlns:p14="http://schemas.microsoft.com/office/powerpoint/2010/main" val="15628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53023A53-F8F7-470D-8AA1-180D3ACBC96B}"/>
              </a:ext>
            </a:extLst>
          </p:cNvPr>
          <p:cNvPicPr/>
          <p:nvPr/>
        </p:nvPicPr>
        <p:blipFill rotWithShape="1">
          <a:blip r:embed="rId7"/>
          <a:srcRect b="81724"/>
          <a:stretch/>
        </p:blipFill>
        <p:spPr>
          <a:xfrm>
            <a:off x="1978532" y="82405"/>
            <a:ext cx="5702301" cy="1586449"/>
          </a:xfrm>
          <a:prstGeom prst="rect">
            <a:avLst/>
          </a:prstGeom>
        </p:spPr>
      </p:pic>
      <p:sp>
        <p:nvSpPr>
          <p:cNvPr id="2" name="Rectángulo 1">
            <a:extLst>
              <a:ext uri="{FF2B5EF4-FFF2-40B4-BE49-F238E27FC236}">
                <a16:creationId xmlns:a16="http://schemas.microsoft.com/office/drawing/2014/main" id="{E01D1B4E-0B18-4278-8080-167EEEDBB07E}"/>
              </a:ext>
            </a:extLst>
          </p:cNvPr>
          <p:cNvSpPr/>
          <p:nvPr/>
        </p:nvSpPr>
        <p:spPr>
          <a:xfrm>
            <a:off x="210934" y="2074832"/>
            <a:ext cx="4150132" cy="1384995"/>
          </a:xfrm>
          <a:prstGeom prst="rect">
            <a:avLst/>
          </a:prstGeom>
          <a:solidFill>
            <a:schemeClr val="tx2">
              <a:lumMod val="20000"/>
              <a:lumOff val="80000"/>
            </a:schemeClr>
          </a:solidFill>
        </p:spPr>
        <p:txBody>
          <a:bodyPr wrap="square">
            <a:spAutoFit/>
          </a:bodyPr>
          <a:lstStyle/>
          <a:p>
            <a:pPr algn="just"/>
            <a:r>
              <a:rPr lang="es-CO"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Son los aprendizajes mínimos y medibles que todo servidor debe demostrar para cumplir con las funciones y el propósito principal del empleo. Estos conocimientos deben reflejar el dominio, experticia e idoneidad necesarios para ejecutar de manera adecuada las responsabilidades asignadas.</a:t>
            </a:r>
            <a:endParaRPr lang="es-CO" sz="1400" dirty="0">
              <a:solidFill>
                <a:schemeClr val="bg1"/>
              </a:solidFill>
            </a:endParaRPr>
          </a:p>
        </p:txBody>
      </p:sp>
      <p:sp>
        <p:nvSpPr>
          <p:cNvPr id="5" name="Rectángulo 4">
            <a:extLst>
              <a:ext uri="{FF2B5EF4-FFF2-40B4-BE49-F238E27FC236}">
                <a16:creationId xmlns:a16="http://schemas.microsoft.com/office/drawing/2014/main" id="{A24B03DB-68C3-42EB-BC48-E75B9113B77A}"/>
              </a:ext>
            </a:extLst>
          </p:cNvPr>
          <p:cNvSpPr/>
          <p:nvPr/>
        </p:nvSpPr>
        <p:spPr>
          <a:xfrm>
            <a:off x="4572000" y="1636619"/>
            <a:ext cx="4544811" cy="2031325"/>
          </a:xfrm>
          <a:prstGeom prst="rect">
            <a:avLst/>
          </a:prstGeom>
          <a:solidFill>
            <a:schemeClr val="tx2">
              <a:lumMod val="40000"/>
              <a:lumOff val="60000"/>
            </a:schemeClr>
          </a:solidFill>
        </p:spPr>
        <p:txBody>
          <a:bodyPr wrap="square">
            <a:spAutoFit/>
          </a:bodyPr>
          <a:lstStyle/>
          <a:p>
            <a:pPr marL="450215" marR="391160" algn="just"/>
            <a:r>
              <a:rPr lang="es-CO" sz="14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Los conocimientos básicos o esenciales Incluyen teorías, principios, normas, técnicas y conceptos que sustentan el ejercicio del cargo. Estos no deben referirse a certificados o títulos académicos, sino que están directamente asociados con las competencias funcionales propias del empleo, permitiendo atender con eficiencia y eficacia las funciones esenciales del mismo.</a:t>
            </a:r>
            <a:endParaRPr lang="es-CO" sz="1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B27ECDB1-2452-40E8-A846-E7B61AE12FB2}"/>
              </a:ext>
            </a:extLst>
          </p:cNvPr>
          <p:cNvPicPr/>
          <p:nvPr/>
        </p:nvPicPr>
        <p:blipFill>
          <a:blip r:embed="rId8"/>
          <a:stretch>
            <a:fillRect/>
          </a:stretch>
        </p:blipFill>
        <p:spPr>
          <a:xfrm>
            <a:off x="2336800" y="3837715"/>
            <a:ext cx="4859831" cy="2937879"/>
          </a:xfrm>
          <a:prstGeom prst="rect">
            <a:avLst/>
          </a:prstGeom>
        </p:spPr>
      </p:pic>
    </p:spTree>
    <p:extLst>
      <p:ext uri="{BB962C8B-B14F-4D97-AF65-F5344CB8AC3E}">
        <p14:creationId xmlns:p14="http://schemas.microsoft.com/office/powerpoint/2010/main" val="377397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8290" y="-59453"/>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1BE41E5E-DA9F-4FA1-B87F-3710E14F1195}"/>
              </a:ext>
            </a:extLst>
          </p:cNvPr>
          <p:cNvGraphicFramePr>
            <a:graphicFrameLocks noGrp="1"/>
          </p:cNvGraphicFramePr>
          <p:nvPr>
            <p:extLst>
              <p:ext uri="{D42A27DB-BD31-4B8C-83A1-F6EECF244321}">
                <p14:modId xmlns:p14="http://schemas.microsoft.com/office/powerpoint/2010/main" val="776140681"/>
              </p:ext>
            </p:extLst>
          </p:nvPr>
        </p:nvGraphicFramePr>
        <p:xfrm>
          <a:off x="82145" y="1105614"/>
          <a:ext cx="6959600" cy="5552384"/>
        </p:xfrm>
        <a:graphic>
          <a:graphicData uri="http://schemas.openxmlformats.org/drawingml/2006/table">
            <a:tbl>
              <a:tblPr firstRow="1" bandRow="1">
                <a:tableStyleId>{5C22544A-7EE6-4342-B048-85BDC9FD1C3A}</a:tableStyleId>
              </a:tblPr>
              <a:tblGrid>
                <a:gridCol w="3479800">
                  <a:extLst>
                    <a:ext uri="{9D8B030D-6E8A-4147-A177-3AD203B41FA5}">
                      <a16:colId xmlns:a16="http://schemas.microsoft.com/office/drawing/2014/main" val="3839054952"/>
                    </a:ext>
                  </a:extLst>
                </a:gridCol>
                <a:gridCol w="3479800">
                  <a:extLst>
                    <a:ext uri="{9D8B030D-6E8A-4147-A177-3AD203B41FA5}">
                      <a16:colId xmlns:a16="http://schemas.microsoft.com/office/drawing/2014/main" val="1776104951"/>
                    </a:ext>
                  </a:extLst>
                </a:gridCol>
              </a:tblGrid>
              <a:tr h="694048">
                <a:tc>
                  <a:txBody>
                    <a:bodyPr/>
                    <a:lstStyle/>
                    <a:p>
                      <a:pPr algn="ctr"/>
                      <a:r>
                        <a:rPr lang="es-ES" dirty="0"/>
                        <a:t>FUNCIONES ESENCIALES</a:t>
                      </a:r>
                      <a:endParaRPr lang="es-CO" dirty="0"/>
                    </a:p>
                  </a:txBody>
                  <a:tcPr anchor="ctr"/>
                </a:tc>
                <a:tc>
                  <a:txBody>
                    <a:bodyPr/>
                    <a:lstStyle/>
                    <a:p>
                      <a:pPr algn="ctr"/>
                      <a:r>
                        <a:rPr lang="es-ES" dirty="0"/>
                        <a:t>CONOCIMIENTOS BÁSICOS ESENCIALES</a:t>
                      </a:r>
                      <a:endParaRPr lang="es-CO" dirty="0"/>
                    </a:p>
                  </a:txBody>
                  <a:tcPr anchor="ctr"/>
                </a:tc>
                <a:extLst>
                  <a:ext uri="{0D108BD9-81ED-4DB2-BD59-A6C34878D82A}">
                    <a16:rowId xmlns:a16="http://schemas.microsoft.com/office/drawing/2014/main" val="2559100736"/>
                  </a:ext>
                </a:extLst>
              </a:tr>
              <a:tr h="694048">
                <a:tc>
                  <a:txBody>
                    <a:bodyPr/>
                    <a:lstStyle/>
                    <a:p>
                      <a:pPr algn="ctr"/>
                      <a:r>
                        <a:rPr lang="es-ES" dirty="0"/>
                        <a:t>1. XXXX</a:t>
                      </a:r>
                      <a:endParaRPr lang="es-CO" dirty="0"/>
                    </a:p>
                  </a:txBody>
                  <a:tcPr anchor="ctr"/>
                </a:tc>
                <a:tc>
                  <a:txBody>
                    <a:bodyPr/>
                    <a:lstStyle/>
                    <a:p>
                      <a:pPr algn="ctr"/>
                      <a:r>
                        <a:rPr lang="es-ES" dirty="0" err="1"/>
                        <a:t>Aaaaa</a:t>
                      </a:r>
                      <a:endParaRPr lang="es-ES" dirty="0"/>
                    </a:p>
                    <a:p>
                      <a:pPr algn="ctr"/>
                      <a:r>
                        <a:rPr lang="es-ES" dirty="0" err="1"/>
                        <a:t>Bbbbb</a:t>
                      </a:r>
                      <a:endParaRPr lang="es-CO" dirty="0"/>
                    </a:p>
                  </a:txBody>
                  <a:tcPr anchor="ctr"/>
                </a:tc>
                <a:extLst>
                  <a:ext uri="{0D108BD9-81ED-4DB2-BD59-A6C34878D82A}">
                    <a16:rowId xmlns:a16="http://schemas.microsoft.com/office/drawing/2014/main" val="2328278909"/>
                  </a:ext>
                </a:extLst>
              </a:tr>
              <a:tr h="694048">
                <a:tc>
                  <a:txBody>
                    <a:bodyPr/>
                    <a:lstStyle/>
                    <a:p>
                      <a:pPr algn="ctr"/>
                      <a:r>
                        <a:rPr lang="es-ES" dirty="0"/>
                        <a:t>2. YYY</a:t>
                      </a:r>
                      <a:endParaRPr lang="es-CO" dirty="0"/>
                    </a:p>
                  </a:txBody>
                  <a:tcPr anchor="ctr"/>
                </a:tc>
                <a:tc>
                  <a:txBody>
                    <a:bodyPr/>
                    <a:lstStyle/>
                    <a:p>
                      <a:pPr algn="ctr"/>
                      <a:r>
                        <a:rPr lang="es-ES" dirty="0" err="1"/>
                        <a:t>BBbbbb</a:t>
                      </a:r>
                      <a:endParaRPr lang="es-CO" dirty="0"/>
                    </a:p>
                  </a:txBody>
                  <a:tcPr anchor="ctr"/>
                </a:tc>
                <a:extLst>
                  <a:ext uri="{0D108BD9-81ED-4DB2-BD59-A6C34878D82A}">
                    <a16:rowId xmlns:a16="http://schemas.microsoft.com/office/drawing/2014/main" val="704753519"/>
                  </a:ext>
                </a:extLst>
              </a:tr>
              <a:tr h="694048">
                <a:tc>
                  <a:txBody>
                    <a:bodyPr/>
                    <a:lstStyle/>
                    <a:p>
                      <a:pPr algn="ctr"/>
                      <a:r>
                        <a:rPr lang="es-ES" dirty="0"/>
                        <a:t>3. ZZZ</a:t>
                      </a:r>
                      <a:endParaRPr lang="es-CO" dirty="0"/>
                    </a:p>
                  </a:txBody>
                  <a:tcPr anchor="ctr"/>
                </a:tc>
                <a:tc>
                  <a:txBody>
                    <a:bodyPr/>
                    <a:lstStyle/>
                    <a:p>
                      <a:pPr algn="ctr"/>
                      <a:r>
                        <a:rPr lang="es-ES" dirty="0" err="1"/>
                        <a:t>Ddddd</a:t>
                      </a:r>
                      <a:endParaRPr lang="es-CO" dirty="0"/>
                    </a:p>
                  </a:txBody>
                  <a:tcPr anchor="ctr"/>
                </a:tc>
                <a:extLst>
                  <a:ext uri="{0D108BD9-81ED-4DB2-BD59-A6C34878D82A}">
                    <a16:rowId xmlns:a16="http://schemas.microsoft.com/office/drawing/2014/main" val="1136086302"/>
                  </a:ext>
                </a:extLst>
              </a:tr>
              <a:tr h="694048">
                <a:tc>
                  <a:txBody>
                    <a:bodyPr/>
                    <a:lstStyle/>
                    <a:p>
                      <a:pPr algn="ctr"/>
                      <a:r>
                        <a:rPr lang="es-ES" dirty="0"/>
                        <a:t>4. MMM</a:t>
                      </a:r>
                      <a:endParaRPr lang="es-CO" dirty="0"/>
                    </a:p>
                  </a:txBody>
                  <a:tcPr anchor="ctr"/>
                </a:tc>
                <a:tc>
                  <a:txBody>
                    <a:bodyPr/>
                    <a:lstStyle/>
                    <a:p>
                      <a:pPr algn="ctr"/>
                      <a:r>
                        <a:rPr lang="es-ES" dirty="0" err="1"/>
                        <a:t>Eeeeee</a:t>
                      </a:r>
                      <a:endParaRPr lang="es-CO" dirty="0"/>
                    </a:p>
                  </a:txBody>
                  <a:tcPr anchor="ctr"/>
                </a:tc>
                <a:extLst>
                  <a:ext uri="{0D108BD9-81ED-4DB2-BD59-A6C34878D82A}">
                    <a16:rowId xmlns:a16="http://schemas.microsoft.com/office/drawing/2014/main" val="2154737915"/>
                  </a:ext>
                </a:extLst>
              </a:tr>
              <a:tr h="694048">
                <a:tc>
                  <a:txBody>
                    <a:bodyPr/>
                    <a:lstStyle/>
                    <a:p>
                      <a:pPr algn="ctr"/>
                      <a:r>
                        <a:rPr lang="es-ES" dirty="0"/>
                        <a:t>5. JJJJ</a:t>
                      </a:r>
                      <a:endParaRPr lang="es-CO" dirty="0"/>
                    </a:p>
                  </a:txBody>
                  <a:tcPr anchor="ctr"/>
                </a:tc>
                <a:tc>
                  <a:txBody>
                    <a:bodyPr/>
                    <a:lstStyle/>
                    <a:p>
                      <a:pPr algn="ctr"/>
                      <a:r>
                        <a:rPr lang="es-ES" dirty="0" err="1"/>
                        <a:t>Aaaaa</a:t>
                      </a:r>
                      <a:endParaRPr lang="es-CO" dirty="0"/>
                    </a:p>
                  </a:txBody>
                  <a:tcPr anchor="ctr"/>
                </a:tc>
                <a:extLst>
                  <a:ext uri="{0D108BD9-81ED-4DB2-BD59-A6C34878D82A}">
                    <a16:rowId xmlns:a16="http://schemas.microsoft.com/office/drawing/2014/main" val="1410718360"/>
                  </a:ext>
                </a:extLst>
              </a:tr>
              <a:tr h="694048">
                <a:tc>
                  <a:txBody>
                    <a:bodyPr/>
                    <a:lstStyle/>
                    <a:p>
                      <a:pPr algn="ctr"/>
                      <a:r>
                        <a:rPr lang="es-ES" dirty="0"/>
                        <a:t>6. HHH</a:t>
                      </a:r>
                      <a:endParaRPr lang="es-CO" dirty="0"/>
                    </a:p>
                  </a:txBody>
                  <a:tcPr anchor="ctr"/>
                </a:tc>
                <a:tc>
                  <a:txBody>
                    <a:bodyPr/>
                    <a:lstStyle/>
                    <a:p>
                      <a:pPr algn="ctr"/>
                      <a:r>
                        <a:rPr lang="es-ES" dirty="0" err="1"/>
                        <a:t>Bbbbb</a:t>
                      </a:r>
                      <a:endParaRPr lang="es-CO" dirty="0"/>
                    </a:p>
                  </a:txBody>
                  <a:tcPr anchor="ctr"/>
                </a:tc>
                <a:extLst>
                  <a:ext uri="{0D108BD9-81ED-4DB2-BD59-A6C34878D82A}">
                    <a16:rowId xmlns:a16="http://schemas.microsoft.com/office/drawing/2014/main" val="3144655758"/>
                  </a:ext>
                </a:extLst>
              </a:tr>
              <a:tr h="694048">
                <a:tc>
                  <a:txBody>
                    <a:bodyPr/>
                    <a:lstStyle/>
                    <a:p>
                      <a:pPr algn="ctr"/>
                      <a:r>
                        <a:rPr lang="es-ES" dirty="0"/>
                        <a:t>n. </a:t>
                      </a:r>
                      <a:r>
                        <a:rPr lang="es-ES" dirty="0" err="1"/>
                        <a:t>nnn</a:t>
                      </a:r>
                      <a:endParaRPr lang="es-CO" dirty="0"/>
                    </a:p>
                  </a:txBody>
                  <a:tcPr anchor="ctr"/>
                </a:tc>
                <a:tc>
                  <a:txBody>
                    <a:bodyPr/>
                    <a:lstStyle/>
                    <a:p>
                      <a:pPr algn="ctr"/>
                      <a:r>
                        <a:rPr lang="es-ES" dirty="0" err="1"/>
                        <a:t>Nnnnn</a:t>
                      </a:r>
                      <a:endParaRPr lang="es-CO" dirty="0"/>
                    </a:p>
                  </a:txBody>
                  <a:tcPr anchor="ctr"/>
                </a:tc>
                <a:extLst>
                  <a:ext uri="{0D108BD9-81ED-4DB2-BD59-A6C34878D82A}">
                    <a16:rowId xmlns:a16="http://schemas.microsoft.com/office/drawing/2014/main" val="1953796816"/>
                  </a:ext>
                </a:extLst>
              </a:tr>
            </a:tbl>
          </a:graphicData>
        </a:graphic>
      </p:graphicFrame>
      <p:sp>
        <p:nvSpPr>
          <p:cNvPr id="5" name="Cerrar llave 4">
            <a:extLst>
              <a:ext uri="{FF2B5EF4-FFF2-40B4-BE49-F238E27FC236}">
                <a16:creationId xmlns:a16="http://schemas.microsoft.com/office/drawing/2014/main" id="{1D0491B5-5B60-4B32-A0B8-1E1D6621173E}"/>
              </a:ext>
            </a:extLst>
          </p:cNvPr>
          <p:cNvSpPr/>
          <p:nvPr/>
        </p:nvSpPr>
        <p:spPr>
          <a:xfrm>
            <a:off x="7277100" y="2159000"/>
            <a:ext cx="588402" cy="3429000"/>
          </a:xfrm>
          <a:prstGeom prst="rightBrac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8" name="Cerrar llave 7">
            <a:extLst>
              <a:ext uri="{FF2B5EF4-FFF2-40B4-BE49-F238E27FC236}">
                <a16:creationId xmlns:a16="http://schemas.microsoft.com/office/drawing/2014/main" id="{29F44E50-DBB7-4DCB-A315-9CEA14B505CF}"/>
              </a:ext>
            </a:extLst>
          </p:cNvPr>
          <p:cNvSpPr/>
          <p:nvPr/>
        </p:nvSpPr>
        <p:spPr>
          <a:xfrm>
            <a:off x="8060090" y="1774475"/>
            <a:ext cx="588402" cy="3429000"/>
          </a:xfrm>
          <a:prstGeom prst="rightBrac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CuadroTexto 8">
            <a:extLst>
              <a:ext uri="{FF2B5EF4-FFF2-40B4-BE49-F238E27FC236}">
                <a16:creationId xmlns:a16="http://schemas.microsoft.com/office/drawing/2014/main" id="{DC756A87-E7E7-4C58-9A90-B4A62F3F057F}"/>
              </a:ext>
            </a:extLst>
          </p:cNvPr>
          <p:cNvSpPr txBox="1"/>
          <p:nvPr/>
        </p:nvSpPr>
        <p:spPr>
          <a:xfrm>
            <a:off x="7249501" y="1270000"/>
            <a:ext cx="1104790" cy="369332"/>
          </a:xfrm>
          <a:prstGeom prst="rect">
            <a:avLst/>
          </a:prstGeom>
          <a:noFill/>
        </p:spPr>
        <p:txBody>
          <a:bodyPr wrap="none" rtlCol="0">
            <a:spAutoFit/>
          </a:bodyPr>
          <a:lstStyle/>
          <a:p>
            <a:r>
              <a:rPr lang="es-ES" dirty="0">
                <a:solidFill>
                  <a:schemeClr val="bg1"/>
                </a:solidFill>
              </a:rPr>
              <a:t>Agrupar</a:t>
            </a:r>
            <a:endParaRPr lang="es-CO" dirty="0">
              <a:solidFill>
                <a:schemeClr val="bg1"/>
              </a:solidFill>
            </a:endParaRPr>
          </a:p>
        </p:txBody>
      </p:sp>
    </p:spTree>
    <p:extLst>
      <p:ext uri="{BB962C8B-B14F-4D97-AF65-F5344CB8AC3E}">
        <p14:creationId xmlns:p14="http://schemas.microsoft.com/office/powerpoint/2010/main" val="323060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5" name="Imagen 4">
            <a:extLst>
              <a:ext uri="{FF2B5EF4-FFF2-40B4-BE49-F238E27FC236}">
                <a16:creationId xmlns:a16="http://schemas.microsoft.com/office/drawing/2014/main" id="{2132B161-89B6-4D02-805B-06975DE2F301}"/>
              </a:ext>
            </a:extLst>
          </p:cNvPr>
          <p:cNvPicPr>
            <a:picLocks noChangeAspect="1"/>
          </p:cNvPicPr>
          <p:nvPr/>
        </p:nvPicPr>
        <p:blipFill rotWithShape="1">
          <a:blip r:embed="rId7">
            <a:extLst>
              <a:ext uri="{28A0092B-C50C-407E-A947-70E740481C1C}">
                <a14:useLocalDpi xmlns:a14="http://schemas.microsoft.com/office/drawing/2010/main" val="0"/>
              </a:ext>
            </a:extLst>
          </a:blip>
          <a:srcRect b="55345"/>
          <a:stretch/>
        </p:blipFill>
        <p:spPr>
          <a:xfrm>
            <a:off x="-17420" y="0"/>
            <a:ext cx="4542785" cy="3380982"/>
          </a:xfrm>
          <a:prstGeom prst="rect">
            <a:avLst/>
          </a:prstGeom>
        </p:spPr>
      </p:pic>
      <p:grpSp>
        <p:nvGrpSpPr>
          <p:cNvPr id="18" name="Grupo 17">
            <a:extLst>
              <a:ext uri="{FF2B5EF4-FFF2-40B4-BE49-F238E27FC236}">
                <a16:creationId xmlns:a16="http://schemas.microsoft.com/office/drawing/2014/main" id="{61D654BA-1C3A-4501-A2AC-42D0E153CB53}"/>
              </a:ext>
            </a:extLst>
          </p:cNvPr>
          <p:cNvGrpSpPr/>
          <p:nvPr/>
        </p:nvGrpSpPr>
        <p:grpSpPr>
          <a:xfrm>
            <a:off x="4695856" y="16855"/>
            <a:ext cx="4418929" cy="3505200"/>
            <a:chOff x="4432747" y="203200"/>
            <a:chExt cx="3248086" cy="2552775"/>
          </a:xfrm>
        </p:grpSpPr>
        <p:pic>
          <p:nvPicPr>
            <p:cNvPr id="12" name="Imagen 11">
              <a:extLst>
                <a:ext uri="{FF2B5EF4-FFF2-40B4-BE49-F238E27FC236}">
                  <a16:creationId xmlns:a16="http://schemas.microsoft.com/office/drawing/2014/main" id="{6CAB05AC-235A-4D6D-BA05-B14E91DA5838}"/>
                </a:ext>
              </a:extLst>
            </p:cNvPr>
            <p:cNvPicPr>
              <a:picLocks noChangeAspect="1"/>
            </p:cNvPicPr>
            <p:nvPr/>
          </p:nvPicPr>
          <p:blipFill rotWithShape="1">
            <a:blip r:embed="rId7">
              <a:extLst>
                <a:ext uri="{28A0092B-C50C-407E-A947-70E740481C1C}">
                  <a14:useLocalDpi xmlns:a14="http://schemas.microsoft.com/office/drawing/2010/main" val="0"/>
                </a:ext>
              </a:extLst>
            </a:blip>
            <a:srcRect b="90176"/>
            <a:stretch/>
          </p:blipFill>
          <p:spPr>
            <a:xfrm>
              <a:off x="4432747" y="203200"/>
              <a:ext cx="3248086" cy="531825"/>
            </a:xfrm>
            <a:prstGeom prst="rect">
              <a:avLst/>
            </a:prstGeom>
          </p:spPr>
        </p:pic>
        <p:pic>
          <p:nvPicPr>
            <p:cNvPr id="15" name="Imagen 14">
              <a:extLst>
                <a:ext uri="{FF2B5EF4-FFF2-40B4-BE49-F238E27FC236}">
                  <a16:creationId xmlns:a16="http://schemas.microsoft.com/office/drawing/2014/main" id="{14374F01-2094-4F7A-A16C-028E3C771EBC}"/>
                </a:ext>
              </a:extLst>
            </p:cNvPr>
            <p:cNvPicPr>
              <a:picLocks noChangeAspect="1"/>
            </p:cNvPicPr>
            <p:nvPr/>
          </p:nvPicPr>
          <p:blipFill rotWithShape="1">
            <a:blip r:embed="rId7">
              <a:extLst>
                <a:ext uri="{28A0092B-C50C-407E-A947-70E740481C1C}">
                  <a14:useLocalDpi xmlns:a14="http://schemas.microsoft.com/office/drawing/2010/main" val="0"/>
                </a:ext>
              </a:extLst>
            </a:blip>
            <a:srcRect t="44339" b="18470"/>
            <a:stretch/>
          </p:blipFill>
          <p:spPr>
            <a:xfrm>
              <a:off x="4432747" y="742691"/>
              <a:ext cx="3248086" cy="2013284"/>
            </a:xfrm>
            <a:prstGeom prst="rect">
              <a:avLst/>
            </a:prstGeom>
          </p:spPr>
        </p:pic>
      </p:grpSp>
      <p:grpSp>
        <p:nvGrpSpPr>
          <p:cNvPr id="22" name="Grupo 21">
            <a:extLst>
              <a:ext uri="{FF2B5EF4-FFF2-40B4-BE49-F238E27FC236}">
                <a16:creationId xmlns:a16="http://schemas.microsoft.com/office/drawing/2014/main" id="{D4516226-2761-4DD0-AFC8-C90AD80685CC}"/>
              </a:ext>
            </a:extLst>
          </p:cNvPr>
          <p:cNvGrpSpPr/>
          <p:nvPr/>
        </p:nvGrpSpPr>
        <p:grpSpPr>
          <a:xfrm>
            <a:off x="2668532" y="3580178"/>
            <a:ext cx="4054648" cy="2984687"/>
            <a:chOff x="4718162" y="4432300"/>
            <a:chExt cx="3248086" cy="2280416"/>
          </a:xfrm>
        </p:grpSpPr>
        <p:pic>
          <p:nvPicPr>
            <p:cNvPr id="17" name="Imagen 16">
              <a:extLst>
                <a:ext uri="{FF2B5EF4-FFF2-40B4-BE49-F238E27FC236}">
                  <a16:creationId xmlns:a16="http://schemas.microsoft.com/office/drawing/2014/main" id="{EF8D5F3D-DC05-4189-92D1-241412477632}"/>
                </a:ext>
              </a:extLst>
            </p:cNvPr>
            <p:cNvPicPr>
              <a:picLocks noChangeAspect="1"/>
            </p:cNvPicPr>
            <p:nvPr/>
          </p:nvPicPr>
          <p:blipFill rotWithShape="1">
            <a:blip r:embed="rId7">
              <a:extLst>
                <a:ext uri="{28A0092B-C50C-407E-A947-70E740481C1C}">
                  <a14:useLocalDpi xmlns:a14="http://schemas.microsoft.com/office/drawing/2010/main" val="0"/>
                </a:ext>
              </a:extLst>
            </a:blip>
            <a:srcRect b="90176"/>
            <a:stretch/>
          </p:blipFill>
          <p:spPr>
            <a:xfrm>
              <a:off x="4718162" y="4432300"/>
              <a:ext cx="3248086" cy="582625"/>
            </a:xfrm>
            <a:prstGeom prst="rect">
              <a:avLst/>
            </a:prstGeom>
          </p:spPr>
        </p:pic>
        <p:grpSp>
          <p:nvGrpSpPr>
            <p:cNvPr id="19" name="Grupo 18">
              <a:extLst>
                <a:ext uri="{FF2B5EF4-FFF2-40B4-BE49-F238E27FC236}">
                  <a16:creationId xmlns:a16="http://schemas.microsoft.com/office/drawing/2014/main" id="{522017DC-ED01-4E1A-8D4E-8A9AB1C9239C}"/>
                </a:ext>
              </a:extLst>
            </p:cNvPr>
            <p:cNvGrpSpPr/>
            <p:nvPr/>
          </p:nvGrpSpPr>
          <p:grpSpPr>
            <a:xfrm>
              <a:off x="4718162" y="5115339"/>
              <a:ext cx="3248086" cy="1597377"/>
              <a:chOff x="1323914" y="4322398"/>
              <a:chExt cx="3248086" cy="1597377"/>
            </a:xfrm>
          </p:grpSpPr>
          <p:pic>
            <p:nvPicPr>
              <p:cNvPr id="20" name="Imagen 19">
                <a:extLst>
                  <a:ext uri="{FF2B5EF4-FFF2-40B4-BE49-F238E27FC236}">
                    <a16:creationId xmlns:a16="http://schemas.microsoft.com/office/drawing/2014/main" id="{CE08B38D-7046-4B0F-8634-55F884216174}"/>
                  </a:ext>
                </a:extLst>
              </p:cNvPr>
              <p:cNvPicPr>
                <a:picLocks noChangeAspect="1"/>
              </p:cNvPicPr>
              <p:nvPr/>
            </p:nvPicPr>
            <p:blipFill rotWithShape="1">
              <a:blip r:embed="rId7">
                <a:extLst>
                  <a:ext uri="{28A0092B-C50C-407E-A947-70E740481C1C}">
                    <a14:useLocalDpi xmlns:a14="http://schemas.microsoft.com/office/drawing/2010/main" val="0"/>
                  </a:ext>
                </a:extLst>
              </a:blip>
              <a:srcRect t="79845"/>
              <a:stretch/>
            </p:blipFill>
            <p:spPr>
              <a:xfrm>
                <a:off x="1323914" y="4322398"/>
                <a:ext cx="3248086" cy="1091080"/>
              </a:xfrm>
              <a:prstGeom prst="rect">
                <a:avLst/>
              </a:prstGeom>
            </p:spPr>
          </p:pic>
          <p:pic>
            <p:nvPicPr>
              <p:cNvPr id="21" name="Imagen 20">
                <a:extLst>
                  <a:ext uri="{FF2B5EF4-FFF2-40B4-BE49-F238E27FC236}">
                    <a16:creationId xmlns:a16="http://schemas.microsoft.com/office/drawing/2014/main" id="{9F8ABA11-FB15-44F9-BA69-14303FAB8F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3914" y="5398944"/>
                <a:ext cx="3248086" cy="520831"/>
              </a:xfrm>
              <a:prstGeom prst="rect">
                <a:avLst/>
              </a:prstGeom>
            </p:spPr>
          </p:pic>
        </p:grpSp>
      </p:grpSp>
    </p:spTree>
    <p:extLst>
      <p:ext uri="{BB962C8B-B14F-4D97-AF65-F5344CB8AC3E}">
        <p14:creationId xmlns:p14="http://schemas.microsoft.com/office/powerpoint/2010/main" val="330575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a:extLst>
              <a:ext uri="{FF2B5EF4-FFF2-40B4-BE49-F238E27FC236}">
                <a16:creationId xmlns:a16="http://schemas.microsoft.com/office/drawing/2014/main" id="{F9164572-67B2-47FE-A962-3106AFF5850E}"/>
              </a:ext>
            </a:extLst>
          </p:cNvPr>
          <p:cNvPicPr/>
          <p:nvPr/>
        </p:nvPicPr>
        <p:blipFill rotWithShape="1">
          <a:blip r:embed="rId7"/>
          <a:srcRect l="1936" t="4549" r="1591" b="5349"/>
          <a:stretch/>
        </p:blipFill>
        <p:spPr>
          <a:xfrm>
            <a:off x="1155700" y="127000"/>
            <a:ext cx="6709802" cy="6591300"/>
          </a:xfrm>
          <a:prstGeom prst="rect">
            <a:avLst/>
          </a:prstGeom>
        </p:spPr>
      </p:pic>
    </p:spTree>
    <p:extLst>
      <p:ext uri="{BB962C8B-B14F-4D97-AF65-F5344CB8AC3E}">
        <p14:creationId xmlns:p14="http://schemas.microsoft.com/office/powerpoint/2010/main" val="328910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238539035"/>
              </p:ext>
            </p:extLst>
          </p:nvPr>
        </p:nvGraphicFramePr>
        <p:xfrm>
          <a:off x="1524000" y="1397000"/>
          <a:ext cx="6096000" cy="19253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2912005"/>
                    </a:ext>
                  </a:extLst>
                </a:gridCol>
              </a:tblGrid>
              <a:tr h="370840">
                <a:tc>
                  <a:txBody>
                    <a:bodyPr/>
                    <a:lstStyle/>
                    <a:p>
                      <a:pPr algn="ctr"/>
                      <a:r>
                        <a:rPr lang="es-ES" dirty="0"/>
                        <a:t>PARA TENER EN CUENTA EN LOS CONOCIMIENTOS BÁSICOS O ESENCIALES</a:t>
                      </a:r>
                      <a:endParaRPr lang="es-CO" dirty="0"/>
                    </a:p>
                  </a:txBody>
                  <a:tcPr/>
                </a:tc>
                <a:extLst>
                  <a:ext uri="{0D108BD9-81ED-4DB2-BD59-A6C34878D82A}">
                    <a16:rowId xmlns:a16="http://schemas.microsoft.com/office/drawing/2014/main" val="1207324184"/>
                  </a:ext>
                </a:extLst>
              </a:tr>
              <a:tr h="370840">
                <a:tc>
                  <a:txBody>
                    <a:bodyPr/>
                    <a:lstStyle/>
                    <a:p>
                      <a:pPr marL="0" indent="0">
                        <a:buFontTx/>
                        <a:buNone/>
                      </a:pPr>
                      <a:r>
                        <a:rPr lang="es-ES" dirty="0"/>
                        <a:t>1. No corresponde a certificaciones ni requisitos, es lo mínimo que se debe conocer para desarrollar el empleo</a:t>
                      </a:r>
                      <a:endParaRPr lang="es-CO" dirty="0"/>
                    </a:p>
                  </a:txBody>
                  <a:tcPr/>
                </a:tc>
                <a:extLst>
                  <a:ext uri="{0D108BD9-81ED-4DB2-BD59-A6C34878D82A}">
                    <a16:rowId xmlns:a16="http://schemas.microsoft.com/office/drawing/2014/main" val="2075027149"/>
                  </a:ext>
                </a:extLst>
              </a:tr>
              <a:tr h="370840">
                <a:tc>
                  <a:txBody>
                    <a:bodyPr/>
                    <a:lstStyle/>
                    <a:p>
                      <a:pPr marL="0" indent="0">
                        <a:buFontTx/>
                        <a:buNone/>
                      </a:pPr>
                      <a:r>
                        <a:rPr lang="es-ES" dirty="0"/>
                        <a:t>2. Incluya temáticas generales</a:t>
                      </a:r>
                      <a:endParaRPr lang="es-CO" dirty="0"/>
                    </a:p>
                  </a:txBody>
                  <a:tcPr/>
                </a:tc>
                <a:extLst>
                  <a:ext uri="{0D108BD9-81ED-4DB2-BD59-A6C34878D82A}">
                    <a16:rowId xmlns:a16="http://schemas.microsoft.com/office/drawing/2014/main" val="310170218"/>
                  </a:ext>
                </a:extLst>
              </a:tr>
            </a:tbl>
          </a:graphicData>
        </a:graphic>
      </p:graphicFrame>
    </p:spTree>
    <p:extLst>
      <p:ext uri="{BB962C8B-B14F-4D97-AF65-F5344CB8AC3E}">
        <p14:creationId xmlns:p14="http://schemas.microsoft.com/office/powerpoint/2010/main" val="17336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D5DF738C-4588-4D7B-A6B6-EDD0212E3D4E}"/>
              </a:ext>
            </a:extLst>
          </p:cNvPr>
          <p:cNvPicPr/>
          <p:nvPr/>
        </p:nvPicPr>
        <p:blipFill rotWithShape="1">
          <a:blip r:embed="rId7"/>
          <a:srcRect t="19687" b="53915"/>
          <a:stretch/>
        </p:blipFill>
        <p:spPr>
          <a:xfrm>
            <a:off x="52543" y="158835"/>
            <a:ext cx="5854700" cy="1835065"/>
          </a:xfrm>
          <a:prstGeom prst="rect">
            <a:avLst/>
          </a:prstGeom>
        </p:spPr>
      </p:pic>
      <p:sp>
        <p:nvSpPr>
          <p:cNvPr id="2" name="Rectángulo 1">
            <a:extLst>
              <a:ext uri="{FF2B5EF4-FFF2-40B4-BE49-F238E27FC236}">
                <a16:creationId xmlns:a16="http://schemas.microsoft.com/office/drawing/2014/main" id="{56845907-27C5-4D05-8ECB-3A479B49520E}"/>
              </a:ext>
            </a:extLst>
          </p:cNvPr>
          <p:cNvSpPr/>
          <p:nvPr/>
        </p:nvSpPr>
        <p:spPr>
          <a:xfrm>
            <a:off x="139766" y="3086103"/>
            <a:ext cx="3494244" cy="1627561"/>
          </a:xfrm>
          <a:prstGeom prst="rect">
            <a:avLst/>
          </a:prstGeom>
          <a:solidFill>
            <a:schemeClr val="tx2">
              <a:lumMod val="40000"/>
              <a:lumOff val="60000"/>
            </a:schemeClr>
          </a:solidFill>
        </p:spPr>
        <p:txBody>
          <a:bodyPr wrap="square">
            <a:spAutoFit/>
          </a:bodyPr>
          <a:lstStyle/>
          <a:p>
            <a:pPr marL="450215" marR="391160" algn="just">
              <a:lnSpc>
                <a:spcPct val="120000"/>
              </a:lnSpc>
              <a:spcAft>
                <a:spcPts val="800"/>
              </a:spcAft>
            </a:pPr>
            <a:r>
              <a:rPr lang="es-CO" sz="12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De conformidad con lo establecido en el artículo 2.2.4.6 del Decreto 1083 de 2015, los criterios que se deben tener en cuenta para determinar las competencias comportamentales son los siguientes:</a:t>
            </a:r>
            <a:endParaRPr lang="es-CO" sz="1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upo 9">
            <a:extLst>
              <a:ext uri="{FF2B5EF4-FFF2-40B4-BE49-F238E27FC236}">
                <a16:creationId xmlns:a16="http://schemas.microsoft.com/office/drawing/2014/main" id="{AA5C3C94-B56A-4C54-8979-2F380B6C6D9F}"/>
              </a:ext>
            </a:extLst>
          </p:cNvPr>
          <p:cNvGrpSpPr/>
          <p:nvPr/>
        </p:nvGrpSpPr>
        <p:grpSpPr>
          <a:xfrm>
            <a:off x="3748243" y="2058687"/>
            <a:ext cx="5211678" cy="3897613"/>
            <a:chOff x="3748243" y="2058687"/>
            <a:chExt cx="5211678" cy="3897613"/>
          </a:xfrm>
        </p:grpSpPr>
        <p:pic>
          <p:nvPicPr>
            <p:cNvPr id="5" name="Imagen 4">
              <a:extLst>
                <a:ext uri="{FF2B5EF4-FFF2-40B4-BE49-F238E27FC236}">
                  <a16:creationId xmlns:a16="http://schemas.microsoft.com/office/drawing/2014/main" id="{002D488A-0489-4E2F-91EF-192CAD29F316}"/>
                </a:ext>
              </a:extLst>
            </p:cNvPr>
            <p:cNvPicPr>
              <a:picLocks noChangeAspect="1"/>
            </p:cNvPicPr>
            <p:nvPr/>
          </p:nvPicPr>
          <p:blipFill>
            <a:blip r:embed="rId8"/>
            <a:stretch>
              <a:fillRect/>
            </a:stretch>
          </p:blipFill>
          <p:spPr>
            <a:xfrm>
              <a:off x="3773775" y="2058687"/>
              <a:ext cx="5186146" cy="3897613"/>
            </a:xfrm>
            <a:prstGeom prst="rect">
              <a:avLst/>
            </a:prstGeom>
          </p:spPr>
        </p:pic>
        <p:sp>
          <p:nvSpPr>
            <p:cNvPr id="9" name="Elipse 8">
              <a:extLst>
                <a:ext uri="{FF2B5EF4-FFF2-40B4-BE49-F238E27FC236}">
                  <a16:creationId xmlns:a16="http://schemas.microsoft.com/office/drawing/2014/main" id="{7536CBB1-F12F-4A0F-AE68-CE80DCBE0AFA}"/>
                </a:ext>
              </a:extLst>
            </p:cNvPr>
            <p:cNvSpPr/>
            <p:nvPr/>
          </p:nvSpPr>
          <p:spPr>
            <a:xfrm>
              <a:off x="3748243" y="5157181"/>
              <a:ext cx="876300" cy="799119"/>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dirty="0">
                  <a:solidFill>
                    <a:schemeClr val="bg1"/>
                  </a:solidFill>
                </a:rPr>
                <a:t>4</a:t>
              </a:r>
              <a:endParaRPr lang="es-CO" sz="4400" b="1" dirty="0">
                <a:solidFill>
                  <a:schemeClr val="bg1"/>
                </a:solidFill>
              </a:endParaRPr>
            </a:p>
          </p:txBody>
        </p:sp>
      </p:grpSp>
    </p:spTree>
    <p:extLst>
      <p:ext uri="{BB962C8B-B14F-4D97-AF65-F5344CB8AC3E}">
        <p14:creationId xmlns:p14="http://schemas.microsoft.com/office/powerpoint/2010/main" val="12925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a:extLst>
              <a:ext uri="{FF2B5EF4-FFF2-40B4-BE49-F238E27FC236}">
                <a16:creationId xmlns:a16="http://schemas.microsoft.com/office/drawing/2014/main" id="{F0D73E5B-A81C-4019-86F9-1886AAC97253}"/>
              </a:ext>
            </a:extLst>
          </p:cNvPr>
          <p:cNvPicPr/>
          <p:nvPr/>
        </p:nvPicPr>
        <p:blipFill>
          <a:blip r:embed="rId7"/>
          <a:stretch>
            <a:fillRect/>
          </a:stretch>
        </p:blipFill>
        <p:spPr>
          <a:xfrm>
            <a:off x="1964690" y="1566544"/>
            <a:ext cx="5214620" cy="5050155"/>
          </a:xfrm>
          <a:prstGeom prst="rect">
            <a:avLst/>
          </a:prstGeom>
        </p:spPr>
      </p:pic>
      <p:sp>
        <p:nvSpPr>
          <p:cNvPr id="2" name="CuadroTexto 1">
            <a:extLst>
              <a:ext uri="{FF2B5EF4-FFF2-40B4-BE49-F238E27FC236}">
                <a16:creationId xmlns:a16="http://schemas.microsoft.com/office/drawing/2014/main" id="{A164BFCD-E431-4081-A2C5-FE1153DE3B91}"/>
              </a:ext>
            </a:extLst>
          </p:cNvPr>
          <p:cNvSpPr txBox="1"/>
          <p:nvPr/>
        </p:nvSpPr>
        <p:spPr>
          <a:xfrm>
            <a:off x="2717800" y="1036421"/>
            <a:ext cx="3918060" cy="369332"/>
          </a:xfrm>
          <a:prstGeom prst="rect">
            <a:avLst/>
          </a:prstGeom>
          <a:noFill/>
        </p:spPr>
        <p:txBody>
          <a:bodyPr wrap="none" rtlCol="0">
            <a:spAutoFit/>
          </a:bodyPr>
          <a:lstStyle/>
          <a:p>
            <a:r>
              <a:rPr lang="es-ES" dirty="0">
                <a:solidFill>
                  <a:schemeClr val="bg1"/>
                </a:solidFill>
              </a:rPr>
              <a:t>Se pueden adoptar las siguientes</a:t>
            </a:r>
            <a:endParaRPr lang="es-CO" dirty="0">
              <a:solidFill>
                <a:schemeClr val="bg1"/>
              </a:solidFill>
            </a:endParaRPr>
          </a:p>
        </p:txBody>
      </p:sp>
    </p:spTree>
    <p:extLst>
      <p:ext uri="{BB962C8B-B14F-4D97-AF65-F5344CB8AC3E}">
        <p14:creationId xmlns:p14="http://schemas.microsoft.com/office/powerpoint/2010/main" val="9272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68D178D4-DD8B-7B45-C236-A17C4134777B}"/>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E407F64-83A7-7152-D988-F36848972DA5}"/>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C468B4AC-3BEE-35FA-17E9-6DCCA595D4AE}"/>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C7DCAF77-28A3-A66C-CD62-16046AC549E6}"/>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229C588A-4153-E033-F0C9-9900205048A8}"/>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a:extLst>
              <a:ext uri="{FF2B5EF4-FFF2-40B4-BE49-F238E27FC236}">
                <a16:creationId xmlns:a16="http://schemas.microsoft.com/office/drawing/2014/main" id="{0E7EEF0E-B504-48FC-BC59-1DBC5B839475}"/>
              </a:ext>
            </a:extLst>
          </p:cNvPr>
          <p:cNvPicPr/>
          <p:nvPr/>
        </p:nvPicPr>
        <p:blipFill rotWithShape="1">
          <a:blip r:embed="rId7">
            <a:extLst>
              <a:ext uri="{28A0092B-C50C-407E-A947-70E740481C1C}">
                <a14:useLocalDpi xmlns:a14="http://schemas.microsoft.com/office/drawing/2010/main" val="0"/>
              </a:ext>
            </a:extLst>
          </a:blip>
          <a:srcRect t="7270"/>
          <a:stretch/>
        </p:blipFill>
        <p:spPr>
          <a:xfrm>
            <a:off x="-43510" y="0"/>
            <a:ext cx="4888419" cy="5054600"/>
          </a:xfrm>
          <a:prstGeom prst="rect">
            <a:avLst/>
          </a:prstGeom>
        </p:spPr>
      </p:pic>
      <p:pic>
        <p:nvPicPr>
          <p:cNvPr id="9" name="Imagen 8">
            <a:extLst>
              <a:ext uri="{FF2B5EF4-FFF2-40B4-BE49-F238E27FC236}">
                <a16:creationId xmlns:a16="http://schemas.microsoft.com/office/drawing/2014/main" id="{0C0636C0-5F57-46B7-80CF-90583DF4A5E2}"/>
              </a:ext>
            </a:extLst>
          </p:cNvPr>
          <p:cNvPicPr/>
          <p:nvPr/>
        </p:nvPicPr>
        <p:blipFill rotWithShape="1">
          <a:blip r:embed="rId8">
            <a:extLst>
              <a:ext uri="{28A0092B-C50C-407E-A947-70E740481C1C}">
                <a14:useLocalDpi xmlns:a14="http://schemas.microsoft.com/office/drawing/2010/main" val="0"/>
              </a:ext>
            </a:extLst>
          </a:blip>
          <a:srcRect r="4448" b="5961"/>
          <a:stretch/>
        </p:blipFill>
        <p:spPr>
          <a:xfrm>
            <a:off x="5008600" y="2341769"/>
            <a:ext cx="4066289" cy="4516231"/>
          </a:xfrm>
          <a:prstGeom prst="rect">
            <a:avLst/>
          </a:prstGeom>
        </p:spPr>
      </p:pic>
    </p:spTree>
    <p:extLst>
      <p:ext uri="{BB962C8B-B14F-4D97-AF65-F5344CB8AC3E}">
        <p14:creationId xmlns:p14="http://schemas.microsoft.com/office/powerpoint/2010/main" val="22927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7F04E3C7-0CE2-2A5E-62A2-A0CD8303106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B75397E-4A05-F015-EF13-4AB19909D473}"/>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335DBB3D-EA63-9B4C-4E75-79C80C9D9E1D}"/>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5246534A-D02B-F362-D1F2-AF0CCE1B934D}"/>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FB12206C-493B-1C53-2B8B-13B9FA15E8F8}"/>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5" name="Grupo 4">
            <a:extLst>
              <a:ext uri="{FF2B5EF4-FFF2-40B4-BE49-F238E27FC236}">
                <a16:creationId xmlns:a16="http://schemas.microsoft.com/office/drawing/2014/main" id="{3FFF5078-05B5-4C0B-8896-36AB45942DBA}"/>
              </a:ext>
            </a:extLst>
          </p:cNvPr>
          <p:cNvGrpSpPr/>
          <p:nvPr/>
        </p:nvGrpSpPr>
        <p:grpSpPr>
          <a:xfrm>
            <a:off x="1278498" y="673100"/>
            <a:ext cx="7116202" cy="5397500"/>
            <a:chOff x="222815" y="363902"/>
            <a:chExt cx="5039677" cy="3420698"/>
          </a:xfrm>
        </p:grpSpPr>
        <p:pic>
          <p:nvPicPr>
            <p:cNvPr id="8" name="Imagen 7">
              <a:extLst>
                <a:ext uri="{FF2B5EF4-FFF2-40B4-BE49-F238E27FC236}">
                  <a16:creationId xmlns:a16="http://schemas.microsoft.com/office/drawing/2014/main" id="{6C201D36-84FA-433A-A56A-B6AC4AF357DF}"/>
                </a:ext>
              </a:extLst>
            </p:cNvPr>
            <p:cNvPicPr/>
            <p:nvPr/>
          </p:nvPicPr>
          <p:blipFill rotWithShape="1">
            <a:blip r:embed="rId7"/>
            <a:srcRect b="9676"/>
            <a:stretch/>
          </p:blipFill>
          <p:spPr>
            <a:xfrm>
              <a:off x="222815" y="363902"/>
              <a:ext cx="5039677" cy="3420698"/>
            </a:xfrm>
            <a:prstGeom prst="rect">
              <a:avLst/>
            </a:prstGeom>
          </p:spPr>
        </p:pic>
        <p:sp>
          <p:nvSpPr>
            <p:cNvPr id="2" name="Rectángulo 1">
              <a:extLst>
                <a:ext uri="{FF2B5EF4-FFF2-40B4-BE49-F238E27FC236}">
                  <a16:creationId xmlns:a16="http://schemas.microsoft.com/office/drawing/2014/main" id="{D41ABE50-2199-4167-A16A-51EBC6FC41AF}"/>
                </a:ext>
              </a:extLst>
            </p:cNvPr>
            <p:cNvSpPr/>
            <p:nvPr/>
          </p:nvSpPr>
          <p:spPr>
            <a:xfrm>
              <a:off x="368300" y="412835"/>
              <a:ext cx="698500" cy="247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1813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8" name="1 CuadroTexto">
            <a:extLst>
              <a:ext uri="{FF2B5EF4-FFF2-40B4-BE49-F238E27FC236}">
                <a16:creationId xmlns:a16="http://schemas.microsoft.com/office/drawing/2014/main" id="{0D9B4748-A7BA-4219-AA5D-A3775D217664}"/>
              </a:ext>
            </a:extLst>
          </p:cNvPr>
          <p:cNvSpPr txBox="1"/>
          <p:nvPr/>
        </p:nvSpPr>
        <p:spPr>
          <a:xfrm>
            <a:off x="7162350" y="1690336"/>
            <a:ext cx="761747" cy="369332"/>
          </a:xfrm>
          <a:prstGeom prst="rect">
            <a:avLst/>
          </a:prstGeom>
          <a:noFill/>
        </p:spPr>
        <p:txBody>
          <a:bodyPr wrap="none" rtlCol="0">
            <a:spAutoFit/>
          </a:bodyPr>
          <a:lstStyle/>
          <a:p>
            <a:r>
              <a:rPr lang="es-CO" dirty="0">
                <a:solidFill>
                  <a:schemeClr val="bg1"/>
                </a:solidFill>
              </a:rPr>
              <a:t> 3000</a:t>
            </a:r>
          </a:p>
        </p:txBody>
      </p:sp>
      <p:pic>
        <p:nvPicPr>
          <p:cNvPr id="9" name="Picture 2" descr="[]">
            <a:extLst>
              <a:ext uri="{FF2B5EF4-FFF2-40B4-BE49-F238E27FC236}">
                <a16:creationId xmlns:a16="http://schemas.microsoft.com/office/drawing/2014/main" id="{22DDAD95-1DF7-48A9-8763-75C68852788B}"/>
              </a:ext>
            </a:extLst>
          </p:cNvPr>
          <p:cNvPicPr>
            <a:picLocks noChangeAspect="1" noChangeArrowheads="1"/>
          </p:cNvPicPr>
          <p:nvPr/>
        </p:nvPicPr>
        <p:blipFill>
          <a:blip r:embed="rId7" cstate="print"/>
          <a:srcRect/>
          <a:stretch>
            <a:fillRect/>
          </a:stretch>
        </p:blipFill>
        <p:spPr bwMode="auto">
          <a:xfrm>
            <a:off x="1147589" y="1204008"/>
            <a:ext cx="5994666" cy="4193341"/>
          </a:xfrm>
          <a:prstGeom prst="rect">
            <a:avLst/>
          </a:prstGeom>
          <a:noFill/>
          <a:ln w="9525">
            <a:noFill/>
            <a:miter lim="800000"/>
            <a:headEnd/>
            <a:tailEnd/>
          </a:ln>
        </p:spPr>
      </p:pic>
      <p:sp>
        <p:nvSpPr>
          <p:cNvPr id="10" name="Rectangle 3">
            <a:extLst>
              <a:ext uri="{FF2B5EF4-FFF2-40B4-BE49-F238E27FC236}">
                <a16:creationId xmlns:a16="http://schemas.microsoft.com/office/drawing/2014/main" id="{C46F3136-E656-446F-A3F6-DFB625DF89A2}"/>
              </a:ext>
            </a:extLst>
          </p:cNvPr>
          <p:cNvSpPr>
            <a:spLocks noChangeArrowheads="1"/>
          </p:cNvSpPr>
          <p:nvPr/>
        </p:nvSpPr>
        <p:spPr bwMode="auto">
          <a:xfrm>
            <a:off x="962655" y="5382219"/>
            <a:ext cx="7026282" cy="300082"/>
          </a:xfrm>
          <a:prstGeom prst="rect">
            <a:avLst/>
          </a:prstGeom>
          <a:noFill/>
          <a:ln w="9525">
            <a:noFill/>
            <a:miter lim="800000"/>
            <a:headEnd/>
            <a:tailEnd/>
          </a:ln>
        </p:spPr>
        <p:txBody>
          <a:bodyPr wrap="none" anchor="ctr">
            <a:spAutoFit/>
          </a:bodyPr>
          <a:lstStyle/>
          <a:p>
            <a:pPr algn="ctr">
              <a:defRPr/>
            </a:pPr>
            <a:r>
              <a:rPr lang="hr-HR" sz="1350" dirty="0">
                <a:solidFill>
                  <a:schemeClr val="bg1"/>
                </a:solidFill>
                <a:ea typeface="Times New Roman" pitchFamily="18" charset="0"/>
                <a:cs typeface="Arial" pitchFamily="34" charset="0"/>
              </a:rPr>
              <a:t>Antares </a:t>
            </a:r>
            <a:r>
              <a:rPr lang="es-CL" sz="1350" dirty="0">
                <a:solidFill>
                  <a:schemeClr val="bg1"/>
                </a:solidFill>
                <a:ea typeface="Times New Roman" pitchFamily="18" charset="0"/>
                <a:cs typeface="Arial" pitchFamily="34" charset="0"/>
              </a:rPr>
              <a:t>es la 15ava estrella mas brillante en el cielo. Está a más de 1000 años luz</a:t>
            </a:r>
            <a:r>
              <a:rPr lang="hr-HR" sz="1350" dirty="0">
                <a:solidFill>
                  <a:schemeClr val="bg1"/>
                </a:solidFill>
                <a:ea typeface="Times New Roman" pitchFamily="18" charset="0"/>
                <a:cs typeface="Arial" pitchFamily="34" charset="0"/>
              </a:rPr>
              <a:t>. </a:t>
            </a:r>
          </a:p>
        </p:txBody>
      </p:sp>
    </p:spTree>
    <p:extLst>
      <p:ext uri="{BB962C8B-B14F-4D97-AF65-F5344CB8AC3E}">
        <p14:creationId xmlns:p14="http://schemas.microsoft.com/office/powerpoint/2010/main" val="41172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a:extLst>
            <a:ext uri="{FF2B5EF4-FFF2-40B4-BE49-F238E27FC236}">
              <a16:creationId xmlns:a16="http://schemas.microsoft.com/office/drawing/2014/main" id="{720AA830-D7BC-DCAE-C124-0AB6FFD60E8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AF0CD90-DEE4-73FB-E915-09D7023613C2}"/>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38099" y="0"/>
            <a:ext cx="9144000" cy="6905134"/>
          </a:xfrm>
          <a:prstGeom prst="round2DiagRect">
            <a:avLst>
              <a:gd name="adj1" fmla="val 16667"/>
              <a:gd name="adj2" fmla="val 2020"/>
            </a:avLst>
          </a:prstGeom>
          <a:solidFill>
            <a:schemeClr val="accent5">
              <a:lumMod val="75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029D0A93-AEEF-E7C8-DDD7-CB01C7E0C141}"/>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4265883B-A44A-64AF-2908-B2C009F0A5B6}"/>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380CBF0B-42BF-D69B-E240-60FCC901CACC}"/>
              </a:ext>
            </a:extLst>
          </p:cNvPr>
          <p:cNvPicPr>
            <a:picLocks noChangeAspect="1"/>
          </p:cNvPicPr>
          <p:nvPr/>
        </p:nvPicPr>
        <p:blipFill>
          <a:blip r:embed="rId6"/>
          <a:stretch>
            <a:fillRect/>
          </a:stretch>
        </p:blipFill>
        <p:spPr>
          <a:xfrm>
            <a:off x="4844909" y="412835"/>
            <a:ext cx="2196836" cy="479948"/>
          </a:xfrm>
          <a:prstGeom prst="rect">
            <a:avLst/>
          </a:prstGeom>
        </p:spPr>
      </p:pic>
      <p:grpSp>
        <p:nvGrpSpPr>
          <p:cNvPr id="13" name="Grupo 12">
            <a:extLst>
              <a:ext uri="{FF2B5EF4-FFF2-40B4-BE49-F238E27FC236}">
                <a16:creationId xmlns:a16="http://schemas.microsoft.com/office/drawing/2014/main" id="{28ED1F77-2291-4097-A9AA-463FEB79DA66}"/>
              </a:ext>
            </a:extLst>
          </p:cNvPr>
          <p:cNvGrpSpPr/>
          <p:nvPr/>
        </p:nvGrpSpPr>
        <p:grpSpPr>
          <a:xfrm>
            <a:off x="1031185" y="69634"/>
            <a:ext cx="7311299" cy="3074350"/>
            <a:chOff x="867500" y="849950"/>
            <a:chExt cx="7311299" cy="3074350"/>
          </a:xfrm>
        </p:grpSpPr>
        <p:pic>
          <p:nvPicPr>
            <p:cNvPr id="8" name="Imagen 7" descr="Escala de tiempo&#10;&#10;El contenido generado por IA puede ser incorrecto.">
              <a:extLst>
                <a:ext uri="{FF2B5EF4-FFF2-40B4-BE49-F238E27FC236}">
                  <a16:creationId xmlns:a16="http://schemas.microsoft.com/office/drawing/2014/main" id="{7B35620C-5095-4E98-A26B-3F5ECCC9AB5F}"/>
                </a:ext>
              </a:extLst>
            </p:cNvPr>
            <p:cNvPicPr/>
            <p:nvPr/>
          </p:nvPicPr>
          <p:blipFill rotWithShape="1">
            <a:blip r:embed="rId7"/>
            <a:srcRect t="19687" b="53915"/>
            <a:stretch/>
          </p:blipFill>
          <p:spPr>
            <a:xfrm>
              <a:off x="867500" y="849950"/>
              <a:ext cx="7311299" cy="3074350"/>
            </a:xfrm>
            <a:prstGeom prst="rect">
              <a:avLst/>
            </a:prstGeom>
          </p:spPr>
        </p:pic>
        <p:sp>
          <p:nvSpPr>
            <p:cNvPr id="2" name="Rectángulo 1">
              <a:extLst>
                <a:ext uri="{FF2B5EF4-FFF2-40B4-BE49-F238E27FC236}">
                  <a16:creationId xmlns:a16="http://schemas.microsoft.com/office/drawing/2014/main" id="{28F81EDE-D540-4E08-AEE8-0E84B826B079}"/>
                </a:ext>
              </a:extLst>
            </p:cNvPr>
            <p:cNvSpPr/>
            <p:nvPr/>
          </p:nvSpPr>
          <p:spPr>
            <a:xfrm>
              <a:off x="965201" y="2547534"/>
              <a:ext cx="3213100" cy="1107996"/>
            </a:xfrm>
            <a:prstGeom prst="rect">
              <a:avLst/>
            </a:prstGeom>
            <a:solidFill>
              <a:schemeClr val="tx1">
                <a:lumMod val="85000"/>
              </a:schemeClr>
            </a:solidFill>
          </p:spPr>
          <p:txBody>
            <a:bodyPr wrap="square">
              <a:spAutoFit/>
            </a:bodyPr>
            <a:lstStyle/>
            <a:p>
              <a:pPr marL="171450" marR="409575" lvl="0" indent="-171450" algn="just">
                <a:buClr>
                  <a:srgbClr val="FFBE06"/>
                </a:buClr>
                <a:buSzPts val="1100"/>
                <a:buFont typeface="Arial" panose="020B0604020202020204" pitchFamily="34" charset="0"/>
                <a:buChar char="•"/>
                <a:tabLst>
                  <a:tab pos="215900" algn="l"/>
                </a:tabLst>
              </a:pPr>
              <a:r>
                <a:rPr lang="es-ES" sz="1100" kern="100" spc="-10" dirty="0">
                  <a:solidFill>
                    <a:srgbClr val="383B37"/>
                  </a:solidFill>
                  <a:latin typeface="Arial" panose="020B0604020202020204" pitchFamily="34" charset="0"/>
                  <a:ea typeface="Tahoma" panose="020B0604030504040204" pitchFamily="34" charset="0"/>
                  <a:cs typeface="Times New Roman" panose="02020603050405020304" pitchFamily="18" charset="0"/>
                </a:rPr>
                <a:t>Aprendizaje </a:t>
              </a:r>
              <a:r>
                <a:rPr lang="es-ES" sz="1100" kern="100" spc="45" dirty="0">
                  <a:solidFill>
                    <a:srgbClr val="383B37"/>
                  </a:solidFill>
                  <a:latin typeface="Arial" panose="020B0604020202020204" pitchFamily="34" charset="0"/>
                  <a:ea typeface="Tahoma" panose="020B0604030504040204" pitchFamily="34" charset="0"/>
                  <a:cs typeface="Times New Roman" panose="02020603050405020304" pitchFamily="18" charset="0"/>
                </a:rPr>
                <a:t>continuo</a:t>
              </a:r>
              <a:endParaRPr lang="es-CO" sz="1100" kern="100" dirty="0">
                <a:latin typeface="Calibri" panose="020F0502020204030204" pitchFamily="34" charset="0"/>
                <a:ea typeface="Tahoma" panose="020B0604030504040204" pitchFamily="34" charset="0"/>
                <a:cs typeface="Times New Roman" panose="02020603050405020304" pitchFamily="18" charset="0"/>
              </a:endParaRPr>
            </a:p>
            <a:p>
              <a:pPr marL="171450" marR="318770" lvl="0" indent="-171450" algn="just">
                <a:buClr>
                  <a:srgbClr val="FFBE06"/>
                </a:buClr>
                <a:buSzPts val="1100"/>
                <a:buFont typeface="Arial" panose="020B0604020202020204" pitchFamily="34" charset="0"/>
                <a:buChar char="•"/>
                <a:tabLst>
                  <a:tab pos="215900" algn="l"/>
                </a:tabLst>
              </a:pPr>
              <a:r>
                <a:rPr lang="es-ES" sz="1100" kern="100" spc="40" dirty="0">
                  <a:solidFill>
                    <a:srgbClr val="383B37"/>
                  </a:solidFill>
                  <a:latin typeface="Arial" panose="020B0604020202020204" pitchFamily="34" charset="0"/>
                  <a:ea typeface="Tahoma" panose="020B0604030504040204" pitchFamily="34" charset="0"/>
                  <a:cs typeface="Times New Roman" panose="02020603050405020304" pitchFamily="18" charset="0"/>
                </a:rPr>
                <a:t>Orientación</a:t>
              </a:r>
              <a:r>
                <a:rPr lang="es-ES" sz="1100" kern="100" spc="-90" dirty="0">
                  <a:solidFill>
                    <a:srgbClr val="383B37"/>
                  </a:solidFill>
                  <a:latin typeface="Arial" panose="020B0604020202020204" pitchFamily="34" charset="0"/>
                  <a:ea typeface="Tahoma" panose="020B0604030504040204" pitchFamily="34" charset="0"/>
                  <a:cs typeface="Times New Roman" panose="02020603050405020304" pitchFamily="18" charset="0"/>
                </a:rPr>
                <a:t> </a:t>
              </a:r>
              <a:r>
                <a:rPr lang="es-ES" sz="1100" kern="100" dirty="0">
                  <a:solidFill>
                    <a:srgbClr val="383B37"/>
                  </a:solidFill>
                  <a:latin typeface="Arial" panose="020B0604020202020204" pitchFamily="34" charset="0"/>
                  <a:ea typeface="Tahoma" panose="020B0604030504040204" pitchFamily="34" charset="0"/>
                  <a:cs typeface="Times New Roman" panose="02020603050405020304" pitchFamily="18" charset="0"/>
                </a:rPr>
                <a:t>a </a:t>
              </a:r>
              <a:r>
                <a:rPr lang="es-ES" sz="1100" kern="100" spc="40" dirty="0">
                  <a:solidFill>
                    <a:srgbClr val="383B37"/>
                  </a:solidFill>
                  <a:latin typeface="Arial" panose="020B0604020202020204" pitchFamily="34" charset="0"/>
                  <a:ea typeface="Tahoma" panose="020B0604030504040204" pitchFamily="34" charset="0"/>
                  <a:cs typeface="Times New Roman" panose="02020603050405020304" pitchFamily="18" charset="0"/>
                </a:rPr>
                <a:t>resultados</a:t>
              </a:r>
              <a:endParaRPr lang="es-CO" sz="1100" kern="100" dirty="0">
                <a:latin typeface="Calibri" panose="020F0502020204030204" pitchFamily="34" charset="0"/>
                <a:ea typeface="Tahoma" panose="020B0604030504040204" pitchFamily="34" charset="0"/>
                <a:cs typeface="Times New Roman" panose="02020603050405020304" pitchFamily="18" charset="0"/>
              </a:endParaRPr>
            </a:p>
            <a:p>
              <a:pPr marL="171450" marR="263525" lvl="0" indent="-171450" algn="just">
                <a:buClr>
                  <a:srgbClr val="FFBE06"/>
                </a:buClr>
                <a:buSzPts val="1100"/>
                <a:buFont typeface="Arial" panose="020B0604020202020204" pitchFamily="34" charset="0"/>
                <a:buChar char="•"/>
                <a:tabLst>
                  <a:tab pos="215900" algn="l"/>
                </a:tabLst>
              </a:pPr>
              <a:r>
                <a:rPr lang="es-ES" sz="1100" kern="100" spc="50" dirty="0">
                  <a:solidFill>
                    <a:srgbClr val="383B37"/>
                  </a:solidFill>
                  <a:latin typeface="Arial" panose="020B0604020202020204" pitchFamily="34" charset="0"/>
                  <a:ea typeface="Tahoma" panose="020B0604030504040204" pitchFamily="34" charset="0"/>
                  <a:cs typeface="Times New Roman" panose="02020603050405020304" pitchFamily="18" charset="0"/>
                </a:rPr>
                <a:t>Orientación</a:t>
              </a:r>
              <a:r>
                <a:rPr lang="es-ES" sz="1100" kern="100" spc="-85" dirty="0">
                  <a:solidFill>
                    <a:srgbClr val="383B37"/>
                  </a:solidFill>
                  <a:latin typeface="Arial" panose="020B0604020202020204" pitchFamily="34" charset="0"/>
                  <a:ea typeface="Tahoma" panose="020B0604030504040204" pitchFamily="34" charset="0"/>
                  <a:cs typeface="Times New Roman" panose="02020603050405020304" pitchFamily="18" charset="0"/>
                </a:rPr>
                <a:t> </a:t>
              </a:r>
              <a:r>
                <a:rPr lang="es-ES" sz="1100" kern="100" dirty="0">
                  <a:solidFill>
                    <a:srgbClr val="383B37"/>
                  </a:solidFill>
                  <a:latin typeface="Arial" panose="020B0604020202020204" pitchFamily="34" charset="0"/>
                  <a:ea typeface="Tahoma" panose="020B0604030504040204" pitchFamily="34" charset="0"/>
                  <a:cs typeface="Times New Roman" panose="02020603050405020304" pitchFamily="18" charset="0"/>
                </a:rPr>
                <a:t>al </a:t>
              </a:r>
              <a:r>
                <a:rPr lang="es-ES" sz="1100" kern="100" spc="45" dirty="0">
                  <a:solidFill>
                    <a:srgbClr val="383B37"/>
                  </a:solidFill>
                  <a:latin typeface="Arial" panose="020B0604020202020204" pitchFamily="34" charset="0"/>
                  <a:ea typeface="Tahoma" panose="020B0604030504040204" pitchFamily="34" charset="0"/>
                  <a:cs typeface="Times New Roman" panose="02020603050405020304" pitchFamily="18" charset="0"/>
                </a:rPr>
                <a:t>usuario </a:t>
              </a:r>
              <a:r>
                <a:rPr lang="es-ES" sz="1100" kern="100" dirty="0">
                  <a:solidFill>
                    <a:srgbClr val="383B37"/>
                  </a:solidFill>
                  <a:latin typeface="Arial" panose="020B0604020202020204" pitchFamily="34" charset="0"/>
                  <a:ea typeface="Tahoma" panose="020B0604030504040204" pitchFamily="34" charset="0"/>
                  <a:cs typeface="Times New Roman" panose="02020603050405020304" pitchFamily="18" charset="0"/>
                </a:rPr>
                <a:t>y </a:t>
              </a:r>
              <a:r>
                <a:rPr lang="es-ES" sz="1100" kern="100" spc="55" dirty="0">
                  <a:solidFill>
                    <a:srgbClr val="383B37"/>
                  </a:solidFill>
                  <a:latin typeface="Arial" panose="020B0604020202020204" pitchFamily="34" charset="0"/>
                  <a:ea typeface="Tahoma" panose="020B0604030504040204" pitchFamily="34" charset="0"/>
                  <a:cs typeface="Times New Roman" panose="02020603050405020304" pitchFamily="18" charset="0"/>
                </a:rPr>
                <a:t>al</a:t>
              </a:r>
              <a:r>
                <a:rPr lang="es-CO" sz="1100" kern="100" dirty="0">
                  <a:latin typeface="Calibri" panose="020F0502020204030204" pitchFamily="34" charset="0"/>
                  <a:ea typeface="Tahoma" panose="020B0604030504040204" pitchFamily="34" charset="0"/>
                  <a:cs typeface="Times New Roman" panose="02020603050405020304" pitchFamily="18" charset="0"/>
                </a:rPr>
                <a:t> </a:t>
              </a:r>
              <a:r>
                <a:rPr lang="es-ES" sz="1100" kern="100" spc="45" dirty="0">
                  <a:solidFill>
                    <a:srgbClr val="383B37"/>
                  </a:solidFill>
                  <a:latin typeface="Arial" panose="020B0604020202020204" pitchFamily="34" charset="0"/>
                  <a:ea typeface="Tahoma" panose="020B0604030504040204" pitchFamily="34" charset="0"/>
                  <a:cs typeface="Times New Roman" panose="02020603050405020304" pitchFamily="18" charset="0"/>
                </a:rPr>
                <a:t>ciudadano</a:t>
              </a:r>
              <a:endParaRPr lang="es-CO" sz="1100" kern="100" dirty="0">
                <a:latin typeface="Calibri" panose="020F0502020204030204" pitchFamily="34" charset="0"/>
                <a:ea typeface="Calibri" panose="020F0502020204030204" pitchFamily="34" charset="0"/>
                <a:cs typeface="Times New Roman" panose="02020603050405020304" pitchFamily="18" charset="0"/>
              </a:endParaRPr>
            </a:p>
            <a:p>
              <a:pPr marL="171450" marR="80010" lvl="0" indent="-171450" algn="just">
                <a:buClr>
                  <a:srgbClr val="FFBE06"/>
                </a:buClr>
                <a:buSzPts val="1100"/>
                <a:buFont typeface="Arial" panose="020B0604020202020204" pitchFamily="34" charset="0"/>
                <a:buChar char="•"/>
                <a:tabLst>
                  <a:tab pos="215900" algn="l"/>
                </a:tabLst>
              </a:pPr>
              <a:r>
                <a:rPr lang="es-ES" sz="1100" kern="100" spc="45" dirty="0">
                  <a:solidFill>
                    <a:srgbClr val="383B37"/>
                  </a:solidFill>
                  <a:latin typeface="Arial" panose="020B0604020202020204" pitchFamily="34" charset="0"/>
                  <a:ea typeface="Tahoma" panose="020B0604030504040204" pitchFamily="34" charset="0"/>
                  <a:cs typeface="Times New Roman" panose="02020603050405020304" pitchFamily="18" charset="0"/>
                </a:rPr>
                <a:t>Compromiso </a:t>
              </a:r>
              <a:r>
                <a:rPr lang="es-ES" sz="1100" kern="100" dirty="0">
                  <a:solidFill>
                    <a:srgbClr val="383B37"/>
                  </a:solidFill>
                  <a:latin typeface="Arial" panose="020B0604020202020204" pitchFamily="34" charset="0"/>
                  <a:ea typeface="Tahoma" panose="020B0604030504040204" pitchFamily="34" charset="0"/>
                  <a:cs typeface="Times New Roman" panose="02020603050405020304" pitchFamily="18" charset="0"/>
                </a:rPr>
                <a:t>con la </a:t>
              </a:r>
              <a:r>
                <a:rPr lang="es-ES" sz="1100" kern="100" spc="55" dirty="0">
                  <a:solidFill>
                    <a:srgbClr val="383B37"/>
                  </a:solidFill>
                  <a:latin typeface="Arial" panose="020B0604020202020204" pitchFamily="34" charset="0"/>
                  <a:ea typeface="Tahoma" panose="020B0604030504040204" pitchFamily="34" charset="0"/>
                  <a:cs typeface="Times New Roman" panose="02020603050405020304" pitchFamily="18" charset="0"/>
                </a:rPr>
                <a:t>organización</a:t>
              </a:r>
              <a:endParaRPr lang="es-CO" sz="1100" kern="100" dirty="0">
                <a:latin typeface="Calibri" panose="020F0502020204030204" pitchFamily="34" charset="0"/>
                <a:ea typeface="Tahoma" panose="020B0604030504040204" pitchFamily="34" charset="0"/>
                <a:cs typeface="Times New Roman" panose="02020603050405020304" pitchFamily="18" charset="0"/>
              </a:endParaRPr>
            </a:p>
            <a:p>
              <a:pPr marL="171450" marR="498475" lvl="0" indent="-171450" algn="just">
                <a:buClr>
                  <a:srgbClr val="FFBE06"/>
                </a:buClr>
                <a:buSzPts val="1100"/>
                <a:buFont typeface="Arial" panose="020B0604020202020204" pitchFamily="34" charset="0"/>
                <a:buChar char="•"/>
                <a:tabLst>
                  <a:tab pos="215900" algn="l"/>
                </a:tabLst>
              </a:pPr>
              <a:r>
                <a:rPr lang="es-ES" sz="1100" kern="100" dirty="0">
                  <a:solidFill>
                    <a:srgbClr val="383B37"/>
                  </a:solidFill>
                  <a:latin typeface="Arial" panose="020B0604020202020204" pitchFamily="34" charset="0"/>
                  <a:ea typeface="Tahoma" panose="020B0604030504040204" pitchFamily="34" charset="0"/>
                  <a:cs typeface="Times New Roman" panose="02020603050405020304" pitchFamily="18" charset="0"/>
                </a:rPr>
                <a:t>Trabajo en </a:t>
              </a:r>
              <a:r>
                <a:rPr lang="es-ES" sz="1100" kern="100" spc="45" dirty="0">
                  <a:solidFill>
                    <a:srgbClr val="383B37"/>
                  </a:solidFill>
                  <a:latin typeface="Arial" panose="020B0604020202020204" pitchFamily="34" charset="0"/>
                  <a:ea typeface="Tahoma" panose="020B0604030504040204" pitchFamily="34" charset="0"/>
                  <a:cs typeface="Times New Roman" panose="02020603050405020304" pitchFamily="18" charset="0"/>
                </a:rPr>
                <a:t>equipo</a:t>
              </a:r>
              <a:endParaRPr lang="es-CO" sz="1100" kern="100" dirty="0">
                <a:latin typeface="Calibri" panose="020F0502020204030204" pitchFamily="34" charset="0"/>
                <a:ea typeface="Tahoma" panose="020B0604030504040204" pitchFamily="34" charset="0"/>
                <a:cs typeface="Times New Roman" panose="02020603050405020304" pitchFamily="18" charset="0"/>
              </a:endParaRPr>
            </a:p>
            <a:p>
              <a:pPr marL="171450" indent="-171450" algn="just">
                <a:buFont typeface="Arial" panose="020B0604020202020204" pitchFamily="34" charset="0"/>
                <a:buChar char="•"/>
              </a:pPr>
              <a:r>
                <a:rPr lang="es-ES" sz="1100" spc="45" dirty="0">
                  <a:solidFill>
                    <a:srgbClr val="383B37"/>
                  </a:solidFill>
                  <a:latin typeface="Arial" panose="020B0604020202020204" pitchFamily="34" charset="0"/>
                  <a:ea typeface="Tahoma" panose="020B0604030504040204" pitchFamily="34" charset="0"/>
                </a:rPr>
                <a:t>Adaptación </a:t>
              </a:r>
              <a:r>
                <a:rPr lang="es-ES" sz="1100" dirty="0">
                  <a:solidFill>
                    <a:srgbClr val="383B37"/>
                  </a:solidFill>
                  <a:latin typeface="Arial" panose="020B0604020202020204" pitchFamily="34" charset="0"/>
                  <a:ea typeface="Tahoma" panose="020B0604030504040204" pitchFamily="34" charset="0"/>
                </a:rPr>
                <a:t>al </a:t>
              </a:r>
              <a:r>
                <a:rPr lang="es-ES" sz="1100" spc="45" dirty="0">
                  <a:solidFill>
                    <a:srgbClr val="383B37"/>
                  </a:solidFill>
                  <a:latin typeface="Arial" panose="020B0604020202020204" pitchFamily="34" charset="0"/>
                  <a:ea typeface="Tahoma" panose="020B0604030504040204" pitchFamily="34" charset="0"/>
                </a:rPr>
                <a:t>cambio</a:t>
              </a:r>
              <a:endParaRPr lang="es-CO" sz="1100" dirty="0"/>
            </a:p>
          </p:txBody>
        </p:sp>
        <p:sp>
          <p:nvSpPr>
            <p:cNvPr id="9" name="Rectángulo 8">
              <a:extLst>
                <a:ext uri="{FF2B5EF4-FFF2-40B4-BE49-F238E27FC236}">
                  <a16:creationId xmlns:a16="http://schemas.microsoft.com/office/drawing/2014/main" id="{5C67ABF8-AEC0-4F3B-B728-CBBDDE3144F5}"/>
                </a:ext>
              </a:extLst>
            </p:cNvPr>
            <p:cNvSpPr/>
            <p:nvPr/>
          </p:nvSpPr>
          <p:spPr>
            <a:xfrm>
              <a:off x="4652402" y="2852403"/>
              <a:ext cx="3213100" cy="600164"/>
            </a:xfrm>
            <a:prstGeom prst="rect">
              <a:avLst/>
            </a:prstGeom>
            <a:solidFill>
              <a:schemeClr val="tx1">
                <a:lumMod val="85000"/>
              </a:schemeClr>
            </a:solidFill>
          </p:spPr>
          <p:txBody>
            <a:bodyPr wrap="square">
              <a:spAutoFit/>
            </a:bodyPr>
            <a:lstStyle/>
            <a:p>
              <a:pPr marL="171450" lvl="0" indent="-171450">
                <a:buFont typeface="Arial" panose="020B0604020202020204" pitchFamily="34" charset="0"/>
                <a:buChar char="•"/>
              </a:pPr>
              <a:r>
                <a:rPr lang="es-ES" sz="1100" dirty="0">
                  <a:solidFill>
                    <a:schemeClr val="bg1"/>
                  </a:solidFill>
                  <a:latin typeface="Arial" panose="020B0604020202020204" pitchFamily="34" charset="0"/>
                  <a:cs typeface="Arial" panose="020B0604020202020204" pitchFamily="34" charset="0"/>
                </a:rPr>
                <a:t>Confiabilidad técnica</a:t>
              </a:r>
              <a:endParaRPr lang="es-CO" sz="1100" dirty="0">
                <a:solidFill>
                  <a:schemeClr val="bg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1100" dirty="0">
                  <a:solidFill>
                    <a:schemeClr val="bg1"/>
                  </a:solidFill>
                  <a:latin typeface="Arial" panose="020B0604020202020204" pitchFamily="34" charset="0"/>
                  <a:cs typeface="Arial" panose="020B0604020202020204" pitchFamily="34" charset="0"/>
                </a:rPr>
                <a:t>Disciplina</a:t>
              </a:r>
              <a:endParaRPr lang="es-CO"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100" dirty="0">
                  <a:solidFill>
                    <a:schemeClr val="bg1"/>
                  </a:solidFill>
                  <a:latin typeface="Arial" panose="020B0604020202020204" pitchFamily="34" charset="0"/>
                  <a:cs typeface="Arial" panose="020B0604020202020204" pitchFamily="34" charset="0"/>
                </a:rPr>
                <a:t>Responsabilidad</a:t>
              </a:r>
              <a:endParaRPr lang="es-CO" sz="1100" dirty="0">
                <a:solidFill>
                  <a:schemeClr val="bg1"/>
                </a:solidFill>
                <a:latin typeface="Arial" panose="020B0604020202020204" pitchFamily="34" charset="0"/>
                <a:cs typeface="Arial" panose="020B0604020202020204" pitchFamily="34" charset="0"/>
              </a:endParaRPr>
            </a:p>
          </p:txBody>
        </p:sp>
      </p:grpSp>
      <p:sp>
        <p:nvSpPr>
          <p:cNvPr id="5" name="Rectángulo 4">
            <a:extLst>
              <a:ext uri="{FF2B5EF4-FFF2-40B4-BE49-F238E27FC236}">
                <a16:creationId xmlns:a16="http://schemas.microsoft.com/office/drawing/2014/main" id="{FD64C0F7-1ABF-400A-A4DB-211533E795C9}"/>
              </a:ext>
            </a:extLst>
          </p:cNvPr>
          <p:cNvSpPr/>
          <p:nvPr/>
        </p:nvSpPr>
        <p:spPr>
          <a:xfrm>
            <a:off x="965201" y="3040679"/>
            <a:ext cx="3606799"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Por procesos</a:t>
            </a:r>
            <a:endParaRPr lang="es-CO" dirty="0"/>
          </a:p>
        </p:txBody>
      </p:sp>
      <p:sp>
        <p:nvSpPr>
          <p:cNvPr id="10" name="Rectángulo 9">
            <a:extLst>
              <a:ext uri="{FF2B5EF4-FFF2-40B4-BE49-F238E27FC236}">
                <a16:creationId xmlns:a16="http://schemas.microsoft.com/office/drawing/2014/main" id="{E8439475-A677-4439-8EF8-3B1EA2320576}"/>
              </a:ext>
            </a:extLst>
          </p:cNvPr>
          <p:cNvSpPr/>
          <p:nvPr/>
        </p:nvSpPr>
        <p:spPr>
          <a:xfrm>
            <a:off x="4895710" y="3040679"/>
            <a:ext cx="3606799"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Técnicas</a:t>
            </a:r>
            <a:endParaRPr lang="es-CO" dirty="0"/>
          </a:p>
        </p:txBody>
      </p:sp>
      <p:sp>
        <p:nvSpPr>
          <p:cNvPr id="11" name="Rectángulo 10">
            <a:extLst>
              <a:ext uri="{FF2B5EF4-FFF2-40B4-BE49-F238E27FC236}">
                <a16:creationId xmlns:a16="http://schemas.microsoft.com/office/drawing/2014/main" id="{F9A1EE1C-40D5-4F15-B303-DEC5DA9F8CC4}"/>
              </a:ext>
            </a:extLst>
          </p:cNvPr>
          <p:cNvSpPr/>
          <p:nvPr/>
        </p:nvSpPr>
        <p:spPr>
          <a:xfrm>
            <a:off x="69710" y="3607742"/>
            <a:ext cx="9017000" cy="1524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DECRETO 815 DE 2018</a:t>
            </a:r>
            <a:endParaRPr lang="es-ES" sz="1400" dirty="0">
              <a:solidFill>
                <a:schemeClr val="bg1"/>
              </a:solidFill>
              <a:latin typeface="Arial" panose="020B0604020202020204" pitchFamily="34" charset="0"/>
              <a:cs typeface="Arial" panose="020B0604020202020204" pitchFamily="34" charset="0"/>
            </a:endParaRPr>
          </a:p>
          <a:p>
            <a:pPr algn="ctr"/>
            <a:r>
              <a:rPr lang="es-ES" sz="1400" b="1" dirty="0">
                <a:solidFill>
                  <a:schemeClr val="bg1"/>
                </a:solidFill>
                <a:latin typeface="Arial" panose="020B0604020202020204" pitchFamily="34" charset="0"/>
                <a:cs typeface="Arial" panose="020B0604020202020204" pitchFamily="34" charset="0"/>
              </a:rPr>
              <a:t> </a:t>
            </a:r>
            <a:endParaRPr lang="es-ES" sz="1400" dirty="0">
              <a:solidFill>
                <a:schemeClr val="bg1"/>
              </a:solidFill>
              <a:latin typeface="Arial" panose="020B0604020202020204" pitchFamily="34" charset="0"/>
              <a:cs typeface="Arial" panose="020B0604020202020204" pitchFamily="34" charset="0"/>
            </a:endParaRPr>
          </a:p>
          <a:p>
            <a:pPr algn="ctr"/>
            <a:r>
              <a:rPr lang="es-ES" sz="1400" b="1" i="1" dirty="0">
                <a:solidFill>
                  <a:schemeClr val="bg1"/>
                </a:solidFill>
                <a:latin typeface="Arial" panose="020B0604020202020204" pitchFamily="34" charset="0"/>
                <a:cs typeface="Arial" panose="020B0604020202020204" pitchFamily="34" charset="0"/>
              </a:rPr>
              <a:t>Por el cual se modifica el Decreto </a:t>
            </a:r>
            <a:r>
              <a:rPr lang="es-ES" sz="1400" i="1"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1083</a:t>
            </a:r>
            <a:r>
              <a:rPr lang="es-ES" sz="1400" b="1" i="1" dirty="0">
                <a:solidFill>
                  <a:schemeClr val="bg1"/>
                </a:solidFill>
                <a:latin typeface="Arial" panose="020B0604020202020204" pitchFamily="34" charset="0"/>
                <a:cs typeface="Arial" panose="020B0604020202020204" pitchFamily="34" charset="0"/>
              </a:rPr>
              <a:t> de 2015, Único Reglamentario del Sector de Función Pública, en lo relacionado con las competencias laborales generales para los empleos públicos de los distintos niveles jerárquicos</a:t>
            </a:r>
            <a:endParaRPr lang="es-ES" sz="1400" dirty="0">
              <a:solidFill>
                <a:schemeClr val="bg1"/>
              </a:solidFill>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E889852-7685-48C6-82A2-B26904024F08}"/>
              </a:ext>
            </a:extLst>
          </p:cNvPr>
          <p:cNvSpPr/>
          <p:nvPr/>
        </p:nvSpPr>
        <p:spPr>
          <a:xfrm>
            <a:off x="88900" y="5363262"/>
            <a:ext cx="9017000" cy="1149930"/>
          </a:xfrm>
          <a:prstGeom prst="rect">
            <a:avLst/>
          </a:prstGeom>
          <a:solidFill>
            <a:schemeClr val="tx2">
              <a:lumMod val="40000"/>
              <a:lumOff val="60000"/>
            </a:schemeClr>
          </a:solidFill>
        </p:spPr>
        <p:txBody>
          <a:bodyPr wrap="square">
            <a:spAutoFit/>
          </a:bodyPr>
          <a:lstStyle/>
          <a:p>
            <a:pPr marL="450215" marR="391160" algn="ctr">
              <a:lnSpc>
                <a:spcPct val="115000"/>
              </a:lnSpc>
              <a:spcBef>
                <a:spcPts val="1525"/>
              </a:spcBef>
              <a:spcAft>
                <a:spcPts val="800"/>
              </a:spcAft>
            </a:pPr>
            <a:r>
              <a:rPr lang="es-ES" sz="1400" b="1" kern="0" spc="50" dirty="0">
                <a:solidFill>
                  <a:srgbClr val="383B37"/>
                </a:solidFill>
                <a:latin typeface="Arial" panose="020B0604020202020204" pitchFamily="34" charset="0"/>
                <a:ea typeface="Tahoma" panose="020B0604030504040204" pitchFamily="34" charset="0"/>
                <a:cs typeface="Arial" panose="020B0604020202020204" pitchFamily="34" charset="0"/>
              </a:rPr>
              <a:t>TENGA EN CUENTA: </a:t>
            </a:r>
            <a:endParaRPr lang="es-CO" sz="1400" b="1" kern="100" dirty="0">
              <a:latin typeface="Arial" panose="020B0604020202020204" pitchFamily="34" charset="0"/>
              <a:ea typeface="Calibri" panose="020F0502020204030204" pitchFamily="34" charset="0"/>
              <a:cs typeface="Arial" panose="020B0604020202020204" pitchFamily="34" charset="0"/>
            </a:endParaRPr>
          </a:p>
          <a:p>
            <a:pPr marL="450215" marR="391160" algn="ctr">
              <a:lnSpc>
                <a:spcPts val="1310"/>
              </a:lnSpc>
              <a:spcAft>
                <a:spcPts val="0"/>
              </a:spcAft>
            </a:pPr>
            <a:r>
              <a:rPr lang="es-ES" sz="1400" spc="45" dirty="0">
                <a:solidFill>
                  <a:srgbClr val="383B37"/>
                </a:solidFill>
                <a:latin typeface="Arial" panose="020B0604020202020204" pitchFamily="34" charset="0"/>
                <a:ea typeface="Tahoma" panose="020B0604030504040204" pitchFamily="34" charset="0"/>
                <a:cs typeface="Arial" panose="020B0604020202020204" pitchFamily="34" charset="0"/>
              </a:rPr>
              <a:t>Se recomienda a la entidad describir en cada ficha de empleo las competencias según aplique y no simplemente listar las que se encuentran establecidas por normas, </a:t>
            </a:r>
            <a:r>
              <a:rPr lang="es-ES" sz="1400" dirty="0">
                <a:solidFill>
                  <a:srgbClr val="383B37"/>
                </a:solidFill>
                <a:latin typeface="Arial" panose="020B0604020202020204" pitchFamily="34" charset="0"/>
                <a:ea typeface="Times New Roman" panose="02020603050405020304" pitchFamily="18" charset="0"/>
                <a:cs typeface="Arial" panose="020B0604020202020204" pitchFamily="34" charset="0"/>
              </a:rPr>
              <a:t>y adicionalmente se podrán incluir las competencias funcionales y comportamentales que las entidades hayan definido en sus modelos de competencias.</a:t>
            </a:r>
            <a:endParaRPr lang="es-CO" sz="14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3053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graphicFrame>
        <p:nvGraphicFramePr>
          <p:cNvPr id="2" name="Tabla 1">
            <a:extLst>
              <a:ext uri="{FF2B5EF4-FFF2-40B4-BE49-F238E27FC236}">
                <a16:creationId xmlns:a16="http://schemas.microsoft.com/office/drawing/2014/main" id="{8B672C70-E762-4DB1-AD59-D0D731C3D7A5}"/>
              </a:ext>
            </a:extLst>
          </p:cNvPr>
          <p:cNvGraphicFramePr>
            <a:graphicFrameLocks noGrp="1"/>
          </p:cNvGraphicFramePr>
          <p:nvPr>
            <p:extLst>
              <p:ext uri="{D42A27DB-BD31-4B8C-83A1-F6EECF244321}">
                <p14:modId xmlns:p14="http://schemas.microsoft.com/office/powerpoint/2010/main" val="588359885"/>
              </p:ext>
            </p:extLst>
          </p:nvPr>
        </p:nvGraphicFramePr>
        <p:xfrm>
          <a:off x="1524000" y="1397000"/>
          <a:ext cx="6096000" cy="23774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2912005"/>
                    </a:ext>
                  </a:extLst>
                </a:gridCol>
              </a:tblGrid>
              <a:tr h="370840">
                <a:tc>
                  <a:txBody>
                    <a:bodyPr/>
                    <a:lstStyle/>
                    <a:p>
                      <a:pPr algn="just"/>
                      <a:r>
                        <a:rPr lang="es-ES" dirty="0"/>
                        <a:t>PARA TENER EN CUENTA EN LAS COMPETENCIAS COMPORTAMENTALES</a:t>
                      </a:r>
                      <a:endParaRPr lang="es-CO" dirty="0"/>
                    </a:p>
                  </a:txBody>
                  <a:tcPr/>
                </a:tc>
                <a:extLst>
                  <a:ext uri="{0D108BD9-81ED-4DB2-BD59-A6C34878D82A}">
                    <a16:rowId xmlns:a16="http://schemas.microsoft.com/office/drawing/2014/main" val="1207324184"/>
                  </a:ext>
                </a:extLst>
              </a:tr>
              <a:tr h="370840">
                <a:tc>
                  <a:txBody>
                    <a:bodyPr/>
                    <a:lstStyle/>
                    <a:p>
                      <a:pPr marL="0" indent="0" algn="just">
                        <a:buFontTx/>
                        <a:buNone/>
                      </a:pPr>
                      <a:r>
                        <a:rPr lang="es-ES" dirty="0"/>
                        <a:t>1. Se recomienda que como herramienta de desarrollo del talento humano, la entidad de manera técnica pueda determinar otras competencias adicionales para el empleo, esto se convierte en un insumo para generar cultura organizacional</a:t>
                      </a:r>
                      <a:endParaRPr lang="es-CO" dirty="0"/>
                    </a:p>
                  </a:txBody>
                  <a:tcPr/>
                </a:tc>
                <a:extLst>
                  <a:ext uri="{0D108BD9-81ED-4DB2-BD59-A6C34878D82A}">
                    <a16:rowId xmlns:a16="http://schemas.microsoft.com/office/drawing/2014/main" val="2075027149"/>
                  </a:ext>
                </a:extLst>
              </a:tr>
            </a:tbl>
          </a:graphicData>
        </a:graphic>
      </p:graphicFrame>
    </p:spTree>
    <p:extLst>
      <p:ext uri="{BB962C8B-B14F-4D97-AF65-F5344CB8AC3E}">
        <p14:creationId xmlns:p14="http://schemas.microsoft.com/office/powerpoint/2010/main" val="23016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543850D5-F643-4F0A-B117-622393FA5F8F}"/>
              </a:ext>
            </a:extLst>
          </p:cNvPr>
          <p:cNvPicPr/>
          <p:nvPr/>
        </p:nvPicPr>
        <p:blipFill rotWithShape="1">
          <a:blip r:embed="rId7"/>
          <a:srcRect t="46943"/>
          <a:stretch/>
        </p:blipFill>
        <p:spPr>
          <a:xfrm>
            <a:off x="2077572" y="311325"/>
            <a:ext cx="5460787" cy="3279134"/>
          </a:xfrm>
          <a:prstGeom prst="rect">
            <a:avLst/>
          </a:prstGeom>
        </p:spPr>
      </p:pic>
      <p:sp>
        <p:nvSpPr>
          <p:cNvPr id="9" name="Rectángulo 8">
            <a:extLst>
              <a:ext uri="{FF2B5EF4-FFF2-40B4-BE49-F238E27FC236}">
                <a16:creationId xmlns:a16="http://schemas.microsoft.com/office/drawing/2014/main" id="{7FEA03B7-9C50-47D1-86E6-0851465F1D8E}"/>
              </a:ext>
            </a:extLst>
          </p:cNvPr>
          <p:cNvSpPr/>
          <p:nvPr/>
        </p:nvSpPr>
        <p:spPr>
          <a:xfrm>
            <a:off x="1937766" y="3948918"/>
            <a:ext cx="5740400" cy="2308324"/>
          </a:xfrm>
          <a:prstGeom prst="rect">
            <a:avLst/>
          </a:prstGeom>
          <a:solidFill>
            <a:schemeClr val="tx2">
              <a:lumMod val="40000"/>
              <a:lumOff val="60000"/>
            </a:schemeClr>
          </a:solidFill>
        </p:spPr>
        <p:txBody>
          <a:bodyPr wrap="square">
            <a:spAutoFit/>
          </a:bodyPr>
          <a:lstStyle/>
          <a:p>
            <a:pPr algn="ctr"/>
            <a:r>
              <a:rPr lang="es-ES" dirty="0">
                <a:solidFill>
                  <a:schemeClr val="bg1"/>
                </a:solidFill>
                <a:latin typeface="Arial" panose="020B0604020202020204" pitchFamily="34" charset="0"/>
                <a:cs typeface="Arial" panose="020B0604020202020204" pitchFamily="34" charset="0"/>
              </a:rPr>
              <a:t>En el desarrollo de este paso, es fundamental</a:t>
            </a:r>
          </a:p>
          <a:p>
            <a:pPr algn="ctr"/>
            <a:r>
              <a:rPr lang="es-ES" dirty="0">
                <a:solidFill>
                  <a:schemeClr val="bg1"/>
                </a:solidFill>
                <a:latin typeface="Arial" panose="020B0604020202020204" pitchFamily="34" charset="0"/>
                <a:cs typeface="Arial" panose="020B0604020202020204" pitchFamily="34" charset="0"/>
              </a:rPr>
              <a:t>tener en cuenta para los empleos públicos de</a:t>
            </a:r>
          </a:p>
          <a:p>
            <a:pPr algn="ctr"/>
            <a:r>
              <a:rPr lang="es-ES" dirty="0">
                <a:solidFill>
                  <a:schemeClr val="bg1"/>
                </a:solidFill>
                <a:latin typeface="Arial" panose="020B0604020202020204" pitchFamily="34" charset="0"/>
                <a:cs typeface="Arial" panose="020B0604020202020204" pitchFamily="34" charset="0"/>
              </a:rPr>
              <a:t>los organismos y entidades del orden nacional el</a:t>
            </a:r>
          </a:p>
          <a:p>
            <a:pPr algn="ctr"/>
            <a:r>
              <a:rPr lang="es-ES" dirty="0">
                <a:solidFill>
                  <a:schemeClr val="bg1"/>
                </a:solidFill>
                <a:latin typeface="Arial" panose="020B0604020202020204" pitchFamily="34" charset="0"/>
                <a:cs typeface="Arial" panose="020B0604020202020204" pitchFamily="34" charset="0"/>
              </a:rPr>
              <a:t>Decreto Ley 770 de 2005 y el Título 2 del Decreto</a:t>
            </a:r>
          </a:p>
          <a:p>
            <a:pPr algn="ctr"/>
            <a:r>
              <a:rPr lang="es-ES" dirty="0">
                <a:solidFill>
                  <a:schemeClr val="bg1"/>
                </a:solidFill>
                <a:latin typeface="Arial" panose="020B0604020202020204" pitchFamily="34" charset="0"/>
                <a:cs typeface="Arial" panose="020B0604020202020204" pitchFamily="34" charset="0"/>
              </a:rPr>
              <a:t>1083 de 2015, que establecen las funciones</a:t>
            </a:r>
          </a:p>
          <a:p>
            <a:pPr algn="ctr"/>
            <a:r>
              <a:rPr lang="es-ES" dirty="0">
                <a:solidFill>
                  <a:schemeClr val="bg1"/>
                </a:solidFill>
                <a:latin typeface="Arial" panose="020B0604020202020204" pitchFamily="34" charset="0"/>
                <a:cs typeface="Arial" panose="020B0604020202020204" pitchFamily="34" charset="0"/>
              </a:rPr>
              <a:t>y requisitos generales. Para el caso de una</a:t>
            </a:r>
          </a:p>
          <a:p>
            <a:pPr algn="ctr"/>
            <a:r>
              <a:rPr lang="es-ES" dirty="0">
                <a:solidFill>
                  <a:schemeClr val="bg1"/>
                </a:solidFill>
                <a:latin typeface="Arial" panose="020B0604020202020204" pitchFamily="34" charset="0"/>
                <a:cs typeface="Arial" panose="020B0604020202020204" pitchFamily="34" charset="0"/>
              </a:rPr>
              <a:t>institución de orden territorial se debe tener en</a:t>
            </a:r>
          </a:p>
          <a:p>
            <a:pPr algn="ctr"/>
            <a:r>
              <a:rPr lang="es-ES" dirty="0">
                <a:solidFill>
                  <a:schemeClr val="bg1"/>
                </a:solidFill>
                <a:latin typeface="Arial" panose="020B0604020202020204" pitchFamily="34" charset="0"/>
                <a:cs typeface="Arial" panose="020B0604020202020204" pitchFamily="34" charset="0"/>
              </a:rPr>
              <a:t>cuenta el Decreto Ley 785 de 2005.</a:t>
            </a:r>
            <a:endParaRPr lang="es-CO"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588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28067" y="3677"/>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9DA9D9EC-5809-482F-BFC3-E6802FA47735}"/>
              </a:ext>
            </a:extLst>
          </p:cNvPr>
          <p:cNvSpPr/>
          <p:nvPr/>
        </p:nvSpPr>
        <p:spPr>
          <a:xfrm>
            <a:off x="1808332" y="2838462"/>
            <a:ext cx="5645291" cy="1754326"/>
          </a:xfrm>
          <a:prstGeom prst="rect">
            <a:avLst/>
          </a:prstGeom>
          <a:solidFill>
            <a:schemeClr val="accent5">
              <a:lumMod val="20000"/>
              <a:lumOff val="80000"/>
            </a:schemeClr>
          </a:solidFill>
        </p:spPr>
        <p:txBody>
          <a:bodyPr wrap="square">
            <a:spAutoFit/>
          </a:bodyPr>
          <a:lstStyle/>
          <a:p>
            <a:pPr algn="just"/>
            <a:r>
              <a:rPr lang="es-ES" b="1" dirty="0">
                <a:solidFill>
                  <a:srgbClr val="333333"/>
                </a:solidFill>
                <a:latin typeface="Arial" panose="020B0604020202020204" pitchFamily="34" charset="0"/>
                <a:cs typeface="Arial" panose="020B0604020202020204" pitchFamily="34" charset="0"/>
              </a:rPr>
              <a:t>Núcleo Básico de Conocimiento  </a:t>
            </a:r>
            <a:r>
              <a:rPr lang="es-ES" dirty="0">
                <a:solidFill>
                  <a:srgbClr val="333333"/>
                </a:solidFill>
                <a:latin typeface="Arial" panose="020B0604020202020204" pitchFamily="34" charset="0"/>
                <a:cs typeface="Arial" panose="020B0604020202020204" pitchFamily="34" charset="0"/>
              </a:rPr>
              <a:t>- </a:t>
            </a:r>
            <a:r>
              <a:rPr lang="es-ES" b="1" dirty="0">
                <a:solidFill>
                  <a:srgbClr val="333333"/>
                </a:solidFill>
                <a:latin typeface="Arial" panose="020B0604020202020204" pitchFamily="34" charset="0"/>
                <a:cs typeface="Arial" panose="020B0604020202020204" pitchFamily="34" charset="0"/>
              </a:rPr>
              <a:t>NBC</a:t>
            </a:r>
            <a:r>
              <a:rPr lang="es-ES" dirty="0">
                <a:solidFill>
                  <a:srgbClr val="333333"/>
                </a:solidFill>
                <a:latin typeface="Arial" panose="020B0604020202020204" pitchFamily="34" charset="0"/>
                <a:cs typeface="Arial" panose="020B0604020202020204" pitchFamily="34" charset="0"/>
              </a:rPr>
              <a:t>, agrupación de disciplinas académicas o profesiones según la clasificación establecida en el Sistema Nacional de Información de la Educación Superior (SNIES), a cargo del Ministerio de Educación Nacional.</a:t>
            </a:r>
            <a:endParaRPr lang="es-CO"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31B070B9-E313-45BE-B2C6-35EBC004F405}"/>
              </a:ext>
            </a:extLst>
          </p:cNvPr>
          <p:cNvSpPr/>
          <p:nvPr/>
        </p:nvSpPr>
        <p:spPr>
          <a:xfrm>
            <a:off x="0" y="619766"/>
            <a:ext cx="4572000" cy="1754326"/>
          </a:xfrm>
          <a:prstGeom prst="rect">
            <a:avLst/>
          </a:prstGeom>
          <a:solidFill>
            <a:schemeClr val="tx2">
              <a:lumMod val="40000"/>
              <a:lumOff val="60000"/>
            </a:schemeClr>
          </a:solidFill>
        </p:spPr>
        <p:txBody>
          <a:bodyPr>
            <a:spAutoFit/>
          </a:bodyPr>
          <a:lstStyle/>
          <a:p>
            <a:pPr algn="just"/>
            <a:r>
              <a:rPr lang="es-ES" b="1" dirty="0">
                <a:solidFill>
                  <a:schemeClr val="bg1"/>
                </a:solidFill>
                <a:latin typeface="Arial" panose="020B0604020202020204" pitchFamily="34" charset="0"/>
                <a:cs typeface="Arial" panose="020B0604020202020204" pitchFamily="34" charset="0"/>
              </a:rPr>
              <a:t>Áreas de Conocimiento </a:t>
            </a:r>
            <a:r>
              <a:rPr lang="es-ES" dirty="0">
                <a:solidFill>
                  <a:schemeClr val="bg1"/>
                </a:solidFill>
                <a:latin typeface="Arial" panose="020B0604020202020204" pitchFamily="34" charset="0"/>
                <a:cs typeface="Arial" panose="020B0604020202020204" pitchFamily="34" charset="0"/>
              </a:rPr>
              <a:t>del Sistema Nacional de Información de la Educación Superior SNIES, corresponden a agrupaciones de Núcleos Básicos del Conocimiento, y en esencia es una rama del saber.</a:t>
            </a:r>
            <a:endParaRPr lang="es-CO" dirty="0">
              <a:solidFill>
                <a:schemeClr val="bg1"/>
              </a:solidFill>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B4E9EBC5-96D4-4F99-A454-3BC7FDD88755}"/>
              </a:ext>
            </a:extLst>
          </p:cNvPr>
          <p:cNvSpPr/>
          <p:nvPr/>
        </p:nvSpPr>
        <p:spPr>
          <a:xfrm>
            <a:off x="3340807" y="5339413"/>
            <a:ext cx="5775126" cy="646331"/>
          </a:xfrm>
          <a:prstGeom prst="rect">
            <a:avLst/>
          </a:prstGeom>
          <a:solidFill>
            <a:schemeClr val="accent5">
              <a:lumMod val="20000"/>
              <a:lumOff val="80000"/>
            </a:schemeClr>
          </a:solidFill>
        </p:spPr>
        <p:txBody>
          <a:bodyPr wrap="square">
            <a:spAutoFit/>
          </a:bodyPr>
          <a:lstStyle/>
          <a:p>
            <a:pPr algn="just"/>
            <a:r>
              <a:rPr lang="es-ES" b="1" dirty="0">
                <a:solidFill>
                  <a:schemeClr val="bg1"/>
                </a:solidFill>
                <a:latin typeface="Arial" panose="020B0604020202020204" pitchFamily="34" charset="0"/>
                <a:cs typeface="Arial" panose="020B0604020202020204" pitchFamily="34" charset="0"/>
              </a:rPr>
              <a:t>Disciplinas académicas o profesiones. </a:t>
            </a:r>
            <a:r>
              <a:rPr lang="es-ES" dirty="0">
                <a:solidFill>
                  <a:schemeClr val="bg1"/>
                </a:solidFill>
                <a:latin typeface="Arial" panose="020B0604020202020204" pitchFamily="34" charset="0"/>
                <a:cs typeface="Arial" panose="020B0604020202020204" pitchFamily="34" charset="0"/>
              </a:rPr>
              <a:t> título o la aprobación de estudios en educación superior.</a:t>
            </a:r>
            <a:endParaRPr lang="es-CO" dirty="0">
              <a:solidFill>
                <a:schemeClr val="bg1"/>
              </a:solidFill>
              <a:latin typeface="Arial" panose="020B0604020202020204" pitchFamily="34" charset="0"/>
              <a:cs typeface="Arial" panose="020B0604020202020204" pitchFamily="34" charset="0"/>
            </a:endParaRPr>
          </a:p>
        </p:txBody>
      </p:sp>
      <p:pic>
        <p:nvPicPr>
          <p:cNvPr id="1026" name="Picture 2" descr="Comprobar el vector de símbolos de: vector de stock (libre de regalías)  1184231827 | Shutterstock">
            <a:extLst>
              <a:ext uri="{FF2B5EF4-FFF2-40B4-BE49-F238E27FC236}">
                <a16:creationId xmlns:a16="http://schemas.microsoft.com/office/drawing/2014/main" id="{A56E117F-AFE0-4EE0-8015-178710205C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84" t="12617" r="9916" b="20952"/>
          <a:stretch/>
        </p:blipFill>
        <p:spPr bwMode="auto">
          <a:xfrm>
            <a:off x="370647" y="3177384"/>
            <a:ext cx="1095105" cy="976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probar el vector de símbolos de: vector de stock (libre de regalías)  1184231827 | Shutterstock">
            <a:extLst>
              <a:ext uri="{FF2B5EF4-FFF2-40B4-BE49-F238E27FC236}">
                <a16:creationId xmlns:a16="http://schemas.microsoft.com/office/drawing/2014/main" id="{C6F8D3AA-704C-4934-8C5F-51390E1509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84" t="12617" r="9916" b="20952"/>
          <a:stretch/>
        </p:blipFill>
        <p:spPr bwMode="auto">
          <a:xfrm>
            <a:off x="2043622" y="5174555"/>
            <a:ext cx="1095105" cy="9760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43E01BA-E7FF-48F2-BD28-6B10AD5D44A8}"/>
              </a:ext>
            </a:extLst>
          </p:cNvPr>
          <p:cNvPicPr>
            <a:picLocks noChangeAspect="1"/>
          </p:cNvPicPr>
          <p:nvPr/>
        </p:nvPicPr>
        <p:blipFill>
          <a:blip r:embed="rId8"/>
          <a:stretch>
            <a:fillRect/>
          </a:stretch>
        </p:blipFill>
        <p:spPr>
          <a:xfrm>
            <a:off x="4781257" y="737410"/>
            <a:ext cx="1239486" cy="1239486"/>
          </a:xfrm>
          <a:prstGeom prst="rect">
            <a:avLst/>
          </a:prstGeom>
        </p:spPr>
      </p:pic>
    </p:spTree>
    <p:extLst>
      <p:ext uri="{BB962C8B-B14F-4D97-AF65-F5344CB8AC3E}">
        <p14:creationId xmlns:p14="http://schemas.microsoft.com/office/powerpoint/2010/main" val="357587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8705"/>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4"/>
          <a:stretch>
            <a:fillRect/>
          </a:stretch>
        </p:blipFill>
        <p:spPr>
          <a:xfrm>
            <a:off x="7197434" y="611105"/>
            <a:ext cx="1463167" cy="353599"/>
          </a:xfrm>
          <a:prstGeom prst="rect">
            <a:avLst/>
          </a:prstGeom>
        </p:spPr>
      </p:pic>
      <p:sp>
        <p:nvSpPr>
          <p:cNvPr id="2" name="CuadroTexto 1">
            <a:extLst>
              <a:ext uri="{FF2B5EF4-FFF2-40B4-BE49-F238E27FC236}">
                <a16:creationId xmlns:a16="http://schemas.microsoft.com/office/drawing/2014/main" id="{4A182F50-8813-420A-8D27-835A83F7F414}"/>
              </a:ext>
            </a:extLst>
          </p:cNvPr>
          <p:cNvSpPr txBox="1"/>
          <p:nvPr/>
        </p:nvSpPr>
        <p:spPr>
          <a:xfrm>
            <a:off x="36111" y="56712"/>
            <a:ext cx="9082936" cy="369332"/>
          </a:xfrm>
          <a:prstGeom prst="rect">
            <a:avLst/>
          </a:prstGeom>
          <a:solidFill>
            <a:schemeClr val="tx1"/>
          </a:solidFill>
        </p:spPr>
        <p:txBody>
          <a:bodyPr wrap="none" rtlCol="0">
            <a:spAutoFit/>
          </a:bodyPr>
          <a:lstStyle/>
          <a:p>
            <a:r>
              <a:rPr lang="es-ES" b="1" dirty="0">
                <a:solidFill>
                  <a:schemeClr val="bg1"/>
                </a:solidFill>
              </a:rPr>
              <a:t>En la redacción de Formación Académica, aplique el siguiente METALENGUAJE</a:t>
            </a:r>
            <a:endParaRPr lang="es-CO" b="1" dirty="0">
              <a:solidFill>
                <a:schemeClr val="bg1"/>
              </a:solidFill>
            </a:endParaRPr>
          </a:p>
        </p:txBody>
      </p:sp>
      <p:sp>
        <p:nvSpPr>
          <p:cNvPr id="5" name="CuadroTexto 4">
            <a:extLst>
              <a:ext uri="{FF2B5EF4-FFF2-40B4-BE49-F238E27FC236}">
                <a16:creationId xmlns:a16="http://schemas.microsoft.com/office/drawing/2014/main" id="{3CE68CE6-DFA4-4F63-81EE-E99DED50A95E}"/>
              </a:ext>
            </a:extLst>
          </p:cNvPr>
          <p:cNvSpPr txBox="1"/>
          <p:nvPr/>
        </p:nvSpPr>
        <p:spPr>
          <a:xfrm>
            <a:off x="36111" y="623370"/>
            <a:ext cx="9091287" cy="954107"/>
          </a:xfrm>
          <a:prstGeom prst="rect">
            <a:avLst/>
          </a:prstGeom>
          <a:solidFill>
            <a:schemeClr val="tx2">
              <a:lumMod val="60000"/>
              <a:lumOff val="40000"/>
            </a:schemeClr>
          </a:solidFill>
        </p:spPr>
        <p:txBody>
          <a:bodyPr wrap="square" rtlCol="0">
            <a:spAutoFit/>
          </a:bodyPr>
          <a:lstStyle/>
          <a:p>
            <a:pPr algn="ctr"/>
            <a:r>
              <a:rPr lang="es-ES" dirty="0">
                <a:solidFill>
                  <a:schemeClr val="bg1"/>
                </a:solidFill>
              </a:rPr>
              <a:t>Título profesional en disciplinas de </a:t>
            </a:r>
            <a:r>
              <a:rPr lang="es-ES" sz="2800" b="1" dirty="0">
                <a:solidFill>
                  <a:srgbClr val="FF0000"/>
                </a:solidFill>
              </a:rPr>
              <a:t>XXXX</a:t>
            </a:r>
            <a:r>
              <a:rPr lang="es-ES" dirty="0">
                <a:solidFill>
                  <a:schemeClr val="bg1"/>
                </a:solidFill>
              </a:rPr>
              <a:t> del núcleo básico del </a:t>
            </a:r>
          </a:p>
          <a:p>
            <a:pPr algn="ctr"/>
            <a:r>
              <a:rPr lang="es-ES" dirty="0">
                <a:solidFill>
                  <a:schemeClr val="bg1"/>
                </a:solidFill>
              </a:rPr>
              <a:t>conocimiento de </a:t>
            </a:r>
            <a:r>
              <a:rPr lang="es-ES" sz="2800" b="1" dirty="0">
                <a:solidFill>
                  <a:srgbClr val="FF0000"/>
                </a:solidFill>
              </a:rPr>
              <a:t>YYYY</a:t>
            </a:r>
            <a:r>
              <a:rPr lang="es-ES" dirty="0">
                <a:solidFill>
                  <a:schemeClr val="bg1"/>
                </a:solidFill>
              </a:rPr>
              <a:t>  </a:t>
            </a:r>
            <a:endParaRPr lang="es-CO" dirty="0">
              <a:solidFill>
                <a:schemeClr val="bg1"/>
              </a:solidFill>
            </a:endParaRPr>
          </a:p>
        </p:txBody>
      </p:sp>
      <p:sp>
        <p:nvSpPr>
          <p:cNvPr id="8" name="CuadroTexto 7">
            <a:extLst>
              <a:ext uri="{FF2B5EF4-FFF2-40B4-BE49-F238E27FC236}">
                <a16:creationId xmlns:a16="http://schemas.microsoft.com/office/drawing/2014/main" id="{419D8650-4F47-4326-9373-ED5B3F71EC34}"/>
              </a:ext>
            </a:extLst>
          </p:cNvPr>
          <p:cNvSpPr txBox="1"/>
          <p:nvPr/>
        </p:nvSpPr>
        <p:spPr>
          <a:xfrm>
            <a:off x="65130" y="2493951"/>
            <a:ext cx="9052513" cy="800219"/>
          </a:xfrm>
          <a:prstGeom prst="rect">
            <a:avLst/>
          </a:prstGeom>
          <a:solidFill>
            <a:schemeClr val="accent5">
              <a:lumMod val="40000"/>
              <a:lumOff val="60000"/>
            </a:schemeClr>
          </a:solidFill>
        </p:spPr>
        <p:txBody>
          <a:bodyPr wrap="square" rtlCol="0">
            <a:spAutoFit/>
          </a:bodyPr>
          <a:lstStyle/>
          <a:p>
            <a:pPr algn="ctr"/>
            <a:r>
              <a:rPr lang="es-ES" dirty="0">
                <a:solidFill>
                  <a:schemeClr val="bg1"/>
                </a:solidFill>
              </a:rPr>
              <a:t>Título profesional en las disciplinas académicas del núcleo básico del conocimiento en </a:t>
            </a:r>
            <a:r>
              <a:rPr lang="es-ES" sz="2800" b="1" dirty="0">
                <a:solidFill>
                  <a:srgbClr val="FF0000"/>
                </a:solidFill>
              </a:rPr>
              <a:t>YYYY</a:t>
            </a:r>
            <a:endParaRPr lang="es-CO" sz="2800" b="1" dirty="0">
              <a:solidFill>
                <a:srgbClr val="FF0000"/>
              </a:solidFill>
            </a:endParaRPr>
          </a:p>
        </p:txBody>
      </p:sp>
      <p:sp>
        <p:nvSpPr>
          <p:cNvPr id="9" name="CuadroTexto 8">
            <a:extLst>
              <a:ext uri="{FF2B5EF4-FFF2-40B4-BE49-F238E27FC236}">
                <a16:creationId xmlns:a16="http://schemas.microsoft.com/office/drawing/2014/main" id="{68E19D58-22F2-404B-BAF7-CCC16FE5B600}"/>
              </a:ext>
            </a:extLst>
          </p:cNvPr>
          <p:cNvSpPr txBox="1"/>
          <p:nvPr/>
        </p:nvSpPr>
        <p:spPr>
          <a:xfrm>
            <a:off x="26356" y="1613603"/>
            <a:ext cx="9091287" cy="646331"/>
          </a:xfrm>
          <a:prstGeom prst="rect">
            <a:avLst/>
          </a:prstGeom>
          <a:solidFill>
            <a:schemeClr val="tx2">
              <a:lumMod val="20000"/>
              <a:lumOff val="80000"/>
            </a:schemeClr>
          </a:solidFill>
        </p:spPr>
        <p:txBody>
          <a:bodyPr wrap="square" rtlCol="0">
            <a:spAutoFit/>
          </a:bodyPr>
          <a:lstStyle/>
          <a:p>
            <a:pPr algn="ctr"/>
            <a:r>
              <a:rPr lang="es-ES" dirty="0">
                <a:solidFill>
                  <a:schemeClr val="bg1"/>
                </a:solidFill>
              </a:rPr>
              <a:t>Este caso se da cuando se el empleo requiere un conocimiento especifico como auditorías, contratación estatal o es de ley, ejemplo contador</a:t>
            </a:r>
            <a:endParaRPr lang="es-CO" b="1" dirty="0">
              <a:solidFill>
                <a:srgbClr val="FF0000"/>
              </a:solidFill>
            </a:endParaRPr>
          </a:p>
        </p:txBody>
      </p:sp>
      <p:sp>
        <p:nvSpPr>
          <p:cNvPr id="10" name="CuadroTexto 9">
            <a:extLst>
              <a:ext uri="{FF2B5EF4-FFF2-40B4-BE49-F238E27FC236}">
                <a16:creationId xmlns:a16="http://schemas.microsoft.com/office/drawing/2014/main" id="{3584067A-B3E2-44D0-82AD-C821270B082F}"/>
              </a:ext>
            </a:extLst>
          </p:cNvPr>
          <p:cNvSpPr txBox="1"/>
          <p:nvPr/>
        </p:nvSpPr>
        <p:spPr>
          <a:xfrm>
            <a:off x="36110" y="3270728"/>
            <a:ext cx="9052513" cy="646331"/>
          </a:xfrm>
          <a:prstGeom prst="rect">
            <a:avLst/>
          </a:prstGeom>
          <a:solidFill>
            <a:schemeClr val="accent5">
              <a:lumMod val="20000"/>
              <a:lumOff val="80000"/>
            </a:schemeClr>
          </a:solidFill>
        </p:spPr>
        <p:txBody>
          <a:bodyPr wrap="square" rtlCol="0">
            <a:spAutoFit/>
          </a:bodyPr>
          <a:lstStyle/>
          <a:p>
            <a:r>
              <a:rPr lang="es-ES" dirty="0">
                <a:solidFill>
                  <a:schemeClr val="bg1"/>
                </a:solidFill>
              </a:rPr>
              <a:t>En este caso no se requiere un conocimiento especifico, ejemplo atención al ciudadano, censos</a:t>
            </a:r>
            <a:endParaRPr lang="es-CO" b="1" dirty="0">
              <a:solidFill>
                <a:srgbClr val="FF0000"/>
              </a:solidFill>
            </a:endParaRPr>
          </a:p>
        </p:txBody>
      </p:sp>
      <p:sp>
        <p:nvSpPr>
          <p:cNvPr id="11" name="Rectángulo 10">
            <a:extLst>
              <a:ext uri="{FF2B5EF4-FFF2-40B4-BE49-F238E27FC236}">
                <a16:creationId xmlns:a16="http://schemas.microsoft.com/office/drawing/2014/main" id="{94D5C6FD-3F88-4491-A3F2-A4472B9F1B38}"/>
              </a:ext>
            </a:extLst>
          </p:cNvPr>
          <p:cNvSpPr/>
          <p:nvPr/>
        </p:nvSpPr>
        <p:spPr>
          <a:xfrm>
            <a:off x="-34779" y="4561145"/>
            <a:ext cx="4709521" cy="246221"/>
          </a:xfrm>
          <a:prstGeom prst="rect">
            <a:avLst/>
          </a:prstGeom>
        </p:spPr>
        <p:txBody>
          <a:bodyPr wrap="square">
            <a:spAutoFit/>
          </a:bodyPr>
          <a:lstStyle/>
          <a:p>
            <a:r>
              <a:rPr lang="es-CO" sz="1000" b="1" dirty="0">
                <a:solidFill>
                  <a:schemeClr val="bg1"/>
                </a:solidFill>
              </a:rPr>
              <a:t>https://hecaa.mineducacion.gov.co/consultaspublicas/programas</a:t>
            </a:r>
          </a:p>
        </p:txBody>
      </p:sp>
      <p:sp>
        <p:nvSpPr>
          <p:cNvPr id="12" name="AutoShape 2" descr="https://hecaa.mineducacion.gov.co/documentos/logos/logo_men.png">
            <a:extLst>
              <a:ext uri="{FF2B5EF4-FFF2-40B4-BE49-F238E27FC236}">
                <a16:creationId xmlns:a16="http://schemas.microsoft.com/office/drawing/2014/main" id="{981D0179-AE3A-49D5-B0B8-FABCC5C35649}"/>
              </a:ext>
            </a:extLst>
          </p:cNvPr>
          <p:cNvSpPr>
            <a:spLocks noChangeAspect="1" noChangeArrowheads="1"/>
          </p:cNvSpPr>
          <p:nvPr/>
        </p:nvSpPr>
        <p:spPr bwMode="auto">
          <a:xfrm>
            <a:off x="4058506" y="288913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4" name="Imagen 13">
            <a:extLst>
              <a:ext uri="{FF2B5EF4-FFF2-40B4-BE49-F238E27FC236}">
                <a16:creationId xmlns:a16="http://schemas.microsoft.com/office/drawing/2014/main" id="{B8573E30-0FF6-4229-B7C6-42D066DAA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0" y="4151077"/>
            <a:ext cx="2686188" cy="406421"/>
          </a:xfrm>
          <a:prstGeom prst="rect">
            <a:avLst/>
          </a:prstGeom>
        </p:spPr>
      </p:pic>
      <p:pic>
        <p:nvPicPr>
          <p:cNvPr id="15" name="Imagen 14">
            <a:extLst>
              <a:ext uri="{FF2B5EF4-FFF2-40B4-BE49-F238E27FC236}">
                <a16:creationId xmlns:a16="http://schemas.microsoft.com/office/drawing/2014/main" id="{DEFD67AB-BE70-4362-AABC-2297BC44CA87}"/>
              </a:ext>
            </a:extLst>
          </p:cNvPr>
          <p:cNvPicPr>
            <a:picLocks noChangeAspect="1"/>
          </p:cNvPicPr>
          <p:nvPr/>
        </p:nvPicPr>
        <p:blipFill>
          <a:blip r:embed="rId6"/>
          <a:stretch>
            <a:fillRect/>
          </a:stretch>
        </p:blipFill>
        <p:spPr>
          <a:xfrm>
            <a:off x="4274050" y="4151076"/>
            <a:ext cx="4858382" cy="2472895"/>
          </a:xfrm>
          <a:prstGeom prst="rect">
            <a:avLst/>
          </a:prstGeom>
        </p:spPr>
      </p:pic>
    </p:spTree>
    <p:extLst>
      <p:ext uri="{BB962C8B-B14F-4D97-AF65-F5344CB8AC3E}">
        <p14:creationId xmlns:p14="http://schemas.microsoft.com/office/powerpoint/2010/main" val="254287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EBD9F7B6-8F7E-4AE1-B08E-751211F9FB63}"/>
              </a:ext>
            </a:extLst>
          </p:cNvPr>
          <p:cNvSpPr txBox="1"/>
          <p:nvPr/>
        </p:nvSpPr>
        <p:spPr>
          <a:xfrm>
            <a:off x="2240670" y="1054866"/>
            <a:ext cx="5208477" cy="369332"/>
          </a:xfrm>
          <a:prstGeom prst="rect">
            <a:avLst/>
          </a:prstGeom>
          <a:noFill/>
        </p:spPr>
        <p:txBody>
          <a:bodyPr wrap="none" rtlCol="0">
            <a:spAutoFit/>
          </a:bodyPr>
          <a:lstStyle/>
          <a:p>
            <a:r>
              <a:rPr lang="es-ES" b="1" dirty="0">
                <a:solidFill>
                  <a:schemeClr val="accent4">
                    <a:lumMod val="75000"/>
                  </a:schemeClr>
                </a:solidFill>
              </a:rPr>
              <a:t>Prueba de escritorio de Funciones Esenciales</a:t>
            </a:r>
            <a:endParaRPr lang="es-CO" b="1" dirty="0">
              <a:solidFill>
                <a:schemeClr val="accent4">
                  <a:lumMod val="75000"/>
                </a:schemeClr>
              </a:solidFill>
            </a:endParaRPr>
          </a:p>
        </p:txBody>
      </p:sp>
      <p:graphicFrame>
        <p:nvGraphicFramePr>
          <p:cNvPr id="5" name="Tabla 4">
            <a:extLst>
              <a:ext uri="{FF2B5EF4-FFF2-40B4-BE49-F238E27FC236}">
                <a16:creationId xmlns:a16="http://schemas.microsoft.com/office/drawing/2014/main" id="{90A989BF-B0FB-463C-9AF5-E76F1AE8E3EA}"/>
              </a:ext>
            </a:extLst>
          </p:cNvPr>
          <p:cNvGraphicFramePr>
            <a:graphicFrameLocks noGrp="1"/>
          </p:cNvGraphicFramePr>
          <p:nvPr>
            <p:extLst>
              <p:ext uri="{D42A27DB-BD31-4B8C-83A1-F6EECF244321}">
                <p14:modId xmlns:p14="http://schemas.microsoft.com/office/powerpoint/2010/main" val="1532768253"/>
              </p:ext>
            </p:extLst>
          </p:nvPr>
        </p:nvGraphicFramePr>
        <p:xfrm>
          <a:off x="913405" y="1710922"/>
          <a:ext cx="7317190" cy="4333240"/>
        </p:xfrm>
        <a:graphic>
          <a:graphicData uri="http://schemas.openxmlformats.org/drawingml/2006/table">
            <a:tbl>
              <a:tblPr firstRow="1" bandRow="1">
                <a:tableStyleId>{5940675A-B579-460E-94D1-54222C63F5DA}</a:tableStyleId>
              </a:tblPr>
              <a:tblGrid>
                <a:gridCol w="821971">
                  <a:extLst>
                    <a:ext uri="{9D8B030D-6E8A-4147-A177-3AD203B41FA5}">
                      <a16:colId xmlns:a16="http://schemas.microsoft.com/office/drawing/2014/main" val="421511458"/>
                    </a:ext>
                  </a:extLst>
                </a:gridCol>
                <a:gridCol w="1211931">
                  <a:extLst>
                    <a:ext uri="{9D8B030D-6E8A-4147-A177-3AD203B41FA5}">
                      <a16:colId xmlns:a16="http://schemas.microsoft.com/office/drawing/2014/main" val="889043969"/>
                    </a:ext>
                  </a:extLst>
                </a:gridCol>
                <a:gridCol w="637953">
                  <a:extLst>
                    <a:ext uri="{9D8B030D-6E8A-4147-A177-3AD203B41FA5}">
                      <a16:colId xmlns:a16="http://schemas.microsoft.com/office/drawing/2014/main" val="35872667"/>
                    </a:ext>
                  </a:extLst>
                </a:gridCol>
                <a:gridCol w="776177">
                  <a:extLst>
                    <a:ext uri="{9D8B030D-6E8A-4147-A177-3AD203B41FA5}">
                      <a16:colId xmlns:a16="http://schemas.microsoft.com/office/drawing/2014/main" val="1221653936"/>
                    </a:ext>
                  </a:extLst>
                </a:gridCol>
                <a:gridCol w="661823">
                  <a:extLst>
                    <a:ext uri="{9D8B030D-6E8A-4147-A177-3AD203B41FA5}">
                      <a16:colId xmlns:a16="http://schemas.microsoft.com/office/drawing/2014/main" val="3228586285"/>
                    </a:ext>
                  </a:extLst>
                </a:gridCol>
                <a:gridCol w="480371">
                  <a:extLst>
                    <a:ext uri="{9D8B030D-6E8A-4147-A177-3AD203B41FA5}">
                      <a16:colId xmlns:a16="http://schemas.microsoft.com/office/drawing/2014/main" val="3630074636"/>
                    </a:ext>
                  </a:extLst>
                </a:gridCol>
                <a:gridCol w="524042">
                  <a:extLst>
                    <a:ext uri="{9D8B030D-6E8A-4147-A177-3AD203B41FA5}">
                      <a16:colId xmlns:a16="http://schemas.microsoft.com/office/drawing/2014/main" val="831682963"/>
                    </a:ext>
                  </a:extLst>
                </a:gridCol>
                <a:gridCol w="524044">
                  <a:extLst>
                    <a:ext uri="{9D8B030D-6E8A-4147-A177-3AD203B41FA5}">
                      <a16:colId xmlns:a16="http://schemas.microsoft.com/office/drawing/2014/main" val="4265981904"/>
                    </a:ext>
                  </a:extLst>
                </a:gridCol>
                <a:gridCol w="566095">
                  <a:extLst>
                    <a:ext uri="{9D8B030D-6E8A-4147-A177-3AD203B41FA5}">
                      <a16:colId xmlns:a16="http://schemas.microsoft.com/office/drawing/2014/main" val="3534296317"/>
                    </a:ext>
                  </a:extLst>
                </a:gridCol>
                <a:gridCol w="549921">
                  <a:extLst>
                    <a:ext uri="{9D8B030D-6E8A-4147-A177-3AD203B41FA5}">
                      <a16:colId xmlns:a16="http://schemas.microsoft.com/office/drawing/2014/main" val="614651790"/>
                    </a:ext>
                  </a:extLst>
                </a:gridCol>
                <a:gridCol w="562862">
                  <a:extLst>
                    <a:ext uri="{9D8B030D-6E8A-4147-A177-3AD203B41FA5}">
                      <a16:colId xmlns:a16="http://schemas.microsoft.com/office/drawing/2014/main" val="358927689"/>
                    </a:ext>
                  </a:extLst>
                </a:gridCol>
              </a:tblGrid>
              <a:tr h="370840">
                <a:tc rowSpan="2">
                  <a:txBody>
                    <a:bodyPr/>
                    <a:lstStyle/>
                    <a:p>
                      <a:pPr algn="ctr"/>
                      <a:r>
                        <a:rPr lang="es-ES" sz="1000" b="1" dirty="0">
                          <a:solidFill>
                            <a:schemeClr val="bg1"/>
                          </a:solidFill>
                        </a:rPr>
                        <a:t>EMPLEO</a:t>
                      </a:r>
                      <a:endParaRPr lang="es-CO" sz="1000" b="1"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rowSpan="2">
                  <a:txBody>
                    <a:bodyPr/>
                    <a:lstStyle/>
                    <a:p>
                      <a:pPr algn="ctr"/>
                      <a:r>
                        <a:rPr lang="es-ES" sz="1000" b="1" dirty="0">
                          <a:solidFill>
                            <a:schemeClr val="bg1"/>
                          </a:solidFill>
                        </a:rPr>
                        <a:t>Función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NULEO BÁSICO 1 / PROGRAMA</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NULEO BÁSICO 2 / PROGRAMA</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NULEO BÁSICO n / PROGRAMA</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4053356"/>
                  </a:ext>
                </a:extLst>
              </a:tr>
              <a:tr h="370840">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b="1" dirty="0">
                          <a:solidFill>
                            <a:schemeClr val="bg1"/>
                          </a:solidFill>
                        </a:rPr>
                        <a:t>NBC</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err="1">
                          <a:ln>
                            <a:noFill/>
                          </a:ln>
                          <a:solidFill>
                            <a:prstClr val="black"/>
                          </a:solidFill>
                          <a:effectLst/>
                          <a:uLnTx/>
                          <a:uFillTx/>
                          <a:latin typeface="Century Gothic" panose="020B0502020202020204"/>
                          <a:ea typeface="+mn-ea"/>
                          <a:cs typeface="+mn-cs"/>
                        </a:rPr>
                        <a:t>Dis</a:t>
                      </a: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 1</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err="1">
                          <a:ln>
                            <a:noFill/>
                          </a:ln>
                          <a:solidFill>
                            <a:prstClr val="black"/>
                          </a:solidFill>
                          <a:effectLst/>
                          <a:uLnTx/>
                          <a:uFillTx/>
                          <a:latin typeface="Century Gothic" panose="020B0502020202020204"/>
                          <a:ea typeface="+mn-ea"/>
                          <a:cs typeface="+mn-cs"/>
                        </a:rPr>
                        <a:t>Dis</a:t>
                      </a: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 n</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s-ES" sz="1000" b="1" dirty="0">
                          <a:solidFill>
                            <a:schemeClr val="bg1"/>
                          </a:solidFill>
                        </a:rPr>
                        <a:t>Pd</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Pd</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66351737"/>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58321354"/>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27686812"/>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36634744"/>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1883209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6780606"/>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916749"/>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0905497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423618"/>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s-ES" sz="2000" b="1" dirty="0">
                          <a:solidFill>
                            <a:srgbClr val="FF0000"/>
                          </a:solidFill>
                        </a:rPr>
                        <a:t>-</a:t>
                      </a:r>
                      <a:endParaRPr lang="es-CO" sz="20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8323850"/>
                  </a:ext>
                </a:extLst>
              </a:tr>
            </a:tbl>
          </a:graphicData>
        </a:graphic>
      </p:graphicFrame>
    </p:spTree>
    <p:extLst>
      <p:ext uri="{BB962C8B-B14F-4D97-AF65-F5344CB8AC3E}">
        <p14:creationId xmlns:p14="http://schemas.microsoft.com/office/powerpoint/2010/main" val="111702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0"/>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EBD9F7B6-8F7E-4AE1-B08E-751211F9FB63}"/>
              </a:ext>
            </a:extLst>
          </p:cNvPr>
          <p:cNvSpPr txBox="1"/>
          <p:nvPr/>
        </p:nvSpPr>
        <p:spPr>
          <a:xfrm>
            <a:off x="2934770" y="1059114"/>
            <a:ext cx="3820277" cy="646331"/>
          </a:xfrm>
          <a:prstGeom prst="rect">
            <a:avLst/>
          </a:prstGeom>
          <a:noFill/>
        </p:spPr>
        <p:txBody>
          <a:bodyPr wrap="none" rtlCol="0">
            <a:spAutoFit/>
          </a:bodyPr>
          <a:lstStyle/>
          <a:p>
            <a:pPr algn="ctr"/>
            <a:r>
              <a:rPr lang="es-ES" b="1" dirty="0">
                <a:solidFill>
                  <a:schemeClr val="accent4">
                    <a:lumMod val="75000"/>
                  </a:schemeClr>
                </a:solidFill>
              </a:rPr>
              <a:t>Prueba de escritorio  ante dudas</a:t>
            </a:r>
          </a:p>
          <a:p>
            <a:pPr algn="ctr"/>
            <a:r>
              <a:rPr lang="es-ES" b="1" dirty="0">
                <a:solidFill>
                  <a:schemeClr val="accent4">
                    <a:lumMod val="75000"/>
                  </a:schemeClr>
                </a:solidFill>
              </a:rPr>
              <a:t>de programas Académicos</a:t>
            </a:r>
            <a:endParaRPr lang="es-CO" b="1" dirty="0">
              <a:solidFill>
                <a:schemeClr val="accent4">
                  <a:lumMod val="75000"/>
                </a:schemeClr>
              </a:solidFill>
            </a:endParaRPr>
          </a:p>
        </p:txBody>
      </p:sp>
      <p:graphicFrame>
        <p:nvGraphicFramePr>
          <p:cNvPr id="5" name="Tabla 4">
            <a:extLst>
              <a:ext uri="{FF2B5EF4-FFF2-40B4-BE49-F238E27FC236}">
                <a16:creationId xmlns:a16="http://schemas.microsoft.com/office/drawing/2014/main" id="{90A989BF-B0FB-463C-9AF5-E76F1AE8E3EA}"/>
              </a:ext>
            </a:extLst>
          </p:cNvPr>
          <p:cNvGraphicFramePr>
            <a:graphicFrameLocks noGrp="1"/>
          </p:cNvGraphicFramePr>
          <p:nvPr>
            <p:extLst>
              <p:ext uri="{D42A27DB-BD31-4B8C-83A1-F6EECF244321}">
                <p14:modId xmlns:p14="http://schemas.microsoft.com/office/powerpoint/2010/main" val="3382966566"/>
              </p:ext>
            </p:extLst>
          </p:nvPr>
        </p:nvGraphicFramePr>
        <p:xfrm>
          <a:off x="2701108" y="1746606"/>
          <a:ext cx="4109855" cy="4292704"/>
        </p:xfrm>
        <a:graphic>
          <a:graphicData uri="http://schemas.openxmlformats.org/drawingml/2006/table">
            <a:tbl>
              <a:tblPr firstRow="1" bandRow="1">
                <a:tableStyleId>{5940675A-B579-460E-94D1-54222C63F5DA}</a:tableStyleId>
              </a:tblPr>
              <a:tblGrid>
                <a:gridCol w="821971">
                  <a:extLst>
                    <a:ext uri="{9D8B030D-6E8A-4147-A177-3AD203B41FA5}">
                      <a16:colId xmlns:a16="http://schemas.microsoft.com/office/drawing/2014/main" val="421511458"/>
                    </a:ext>
                  </a:extLst>
                </a:gridCol>
                <a:gridCol w="1211931">
                  <a:extLst>
                    <a:ext uri="{9D8B030D-6E8A-4147-A177-3AD203B41FA5}">
                      <a16:colId xmlns:a16="http://schemas.microsoft.com/office/drawing/2014/main" val="889043969"/>
                    </a:ext>
                  </a:extLst>
                </a:gridCol>
                <a:gridCol w="637953">
                  <a:extLst>
                    <a:ext uri="{9D8B030D-6E8A-4147-A177-3AD203B41FA5}">
                      <a16:colId xmlns:a16="http://schemas.microsoft.com/office/drawing/2014/main" val="35872667"/>
                    </a:ext>
                  </a:extLst>
                </a:gridCol>
                <a:gridCol w="776177">
                  <a:extLst>
                    <a:ext uri="{9D8B030D-6E8A-4147-A177-3AD203B41FA5}">
                      <a16:colId xmlns:a16="http://schemas.microsoft.com/office/drawing/2014/main" val="1221653936"/>
                    </a:ext>
                  </a:extLst>
                </a:gridCol>
                <a:gridCol w="661823">
                  <a:extLst>
                    <a:ext uri="{9D8B030D-6E8A-4147-A177-3AD203B41FA5}">
                      <a16:colId xmlns:a16="http://schemas.microsoft.com/office/drawing/2014/main" val="3228586285"/>
                    </a:ext>
                  </a:extLst>
                </a:gridCol>
              </a:tblGrid>
              <a:tr h="355704">
                <a:tc rowSpan="2">
                  <a:txBody>
                    <a:bodyPr/>
                    <a:lstStyle/>
                    <a:p>
                      <a:pPr algn="ctr"/>
                      <a:r>
                        <a:rPr lang="es-ES" sz="1000" b="1" dirty="0">
                          <a:solidFill>
                            <a:schemeClr val="bg1"/>
                          </a:solidFill>
                        </a:rPr>
                        <a:t>EMPLEO</a:t>
                      </a:r>
                      <a:endParaRPr lang="es-CO" sz="1000" b="1"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rowSpan="2">
                  <a:txBody>
                    <a:bodyPr/>
                    <a:lstStyle/>
                    <a:p>
                      <a:pPr algn="ctr"/>
                      <a:r>
                        <a:rPr lang="es-ES" sz="1000" b="1" dirty="0">
                          <a:solidFill>
                            <a:schemeClr val="bg1"/>
                          </a:solidFill>
                        </a:rPr>
                        <a:t>Función</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gridSpan="3">
                  <a:txBody>
                    <a:bodyPr/>
                    <a:lstStyle/>
                    <a:p>
                      <a:pPr algn="ctr"/>
                      <a:r>
                        <a:rPr lang="es-ES" sz="1000" b="1" dirty="0">
                          <a:solidFill>
                            <a:schemeClr val="bg1"/>
                          </a:solidFill>
                        </a:rPr>
                        <a:t>NOMBRE DEL PROGRAMA</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4053356"/>
                  </a:ext>
                </a:extLst>
              </a:tr>
              <a:tr h="370840">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b="1" dirty="0">
                          <a:solidFill>
                            <a:schemeClr val="bg1"/>
                          </a:solidFill>
                        </a:rPr>
                        <a:t>Mat 1</a:t>
                      </a:r>
                      <a:endParaRPr lang="es-CO"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Mat 2</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entury Gothic" panose="020B0502020202020204"/>
                          <a:ea typeface="+mn-ea"/>
                          <a:cs typeface="+mn-cs"/>
                        </a:rPr>
                        <a:t>Mat 3</a:t>
                      </a:r>
                      <a:endParaRPr kumimoji="0" lang="es-CO"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066351737"/>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58321354"/>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27686812"/>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36634744"/>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1883209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36780606"/>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s-ES" sz="2000" b="1" dirty="0">
                          <a:solidFill>
                            <a:schemeClr val="bg1"/>
                          </a:solidFill>
                        </a:rPr>
                        <a:t>+</a:t>
                      </a:r>
                      <a:endParaRPr lang="es-CO"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916749"/>
                  </a:ext>
                </a:extLst>
              </a:tr>
              <a:tr h="370840">
                <a:tc rowSpan="3">
                  <a:txBody>
                    <a:bodyPr/>
                    <a:lstStyle/>
                    <a:p>
                      <a:pPr algn="ctr"/>
                      <a:r>
                        <a:rPr lang="es-ES" sz="1000" dirty="0">
                          <a:solidFill>
                            <a:schemeClr val="bg1"/>
                          </a:solidFill>
                        </a:rPr>
                        <a:t>XXXX</a:t>
                      </a:r>
                      <a:endParaRPr lang="es-CO" sz="1000" dirty="0">
                        <a:solidFill>
                          <a:schemeClr val="bg1"/>
                        </a:solidFill>
                      </a:endParaRPr>
                    </a:p>
                  </a:txBody>
                  <a:tcPr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1</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209054970"/>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2</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69423618"/>
                  </a:ext>
                </a:extLst>
              </a:tr>
              <a:tr h="370840">
                <a:tc vMerge="1">
                  <a:txBody>
                    <a:bodyPr/>
                    <a:lstStyle/>
                    <a:p>
                      <a:endParaRPr lang="es-CO"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000" dirty="0">
                          <a:solidFill>
                            <a:schemeClr val="bg1"/>
                          </a:solidFill>
                        </a:rPr>
                        <a:t>n</a:t>
                      </a:r>
                      <a:endParaRPr lang="es-CO" sz="1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0000"/>
                          </a:solidFill>
                          <a:effectLst/>
                          <a:uLnTx/>
                          <a:uFillTx/>
                          <a:latin typeface="Century Gothic" panose="020B0502020202020204"/>
                          <a:ea typeface="+mn-ea"/>
                          <a:cs typeface="+mn-cs"/>
                        </a:rPr>
                        <a:t>+</a:t>
                      </a:r>
                      <a:endParaRPr kumimoji="0" lang="es-CO"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08323850"/>
                  </a:ext>
                </a:extLst>
              </a:tr>
            </a:tbl>
          </a:graphicData>
        </a:graphic>
      </p:graphicFrame>
    </p:spTree>
    <p:extLst>
      <p:ext uri="{BB962C8B-B14F-4D97-AF65-F5344CB8AC3E}">
        <p14:creationId xmlns:p14="http://schemas.microsoft.com/office/powerpoint/2010/main" val="118416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9CD0CE88-DA75-4BF9-AF29-660418CA63E0}"/>
              </a:ext>
            </a:extLst>
          </p:cNvPr>
          <p:cNvPicPr/>
          <p:nvPr/>
        </p:nvPicPr>
        <p:blipFill rotWithShape="1">
          <a:blip r:embed="rId7"/>
          <a:srcRect t="46943"/>
          <a:stretch/>
        </p:blipFill>
        <p:spPr>
          <a:xfrm>
            <a:off x="0" y="18650"/>
            <a:ext cx="8979613" cy="6626831"/>
          </a:xfrm>
          <a:prstGeom prst="rect">
            <a:avLst/>
          </a:prstGeom>
          <a:solidFill>
            <a:schemeClr val="accent5">
              <a:lumMod val="40000"/>
              <a:lumOff val="60000"/>
            </a:schemeClr>
          </a:solidFill>
        </p:spPr>
      </p:pic>
      <p:sp>
        <p:nvSpPr>
          <p:cNvPr id="2" name="Rectángulo 1">
            <a:extLst>
              <a:ext uri="{FF2B5EF4-FFF2-40B4-BE49-F238E27FC236}">
                <a16:creationId xmlns:a16="http://schemas.microsoft.com/office/drawing/2014/main" id="{CE0BB60B-593E-4278-8403-3307420736AC}"/>
              </a:ext>
            </a:extLst>
          </p:cNvPr>
          <p:cNvSpPr/>
          <p:nvPr/>
        </p:nvSpPr>
        <p:spPr>
          <a:xfrm>
            <a:off x="0" y="1846944"/>
            <a:ext cx="4572000" cy="646331"/>
          </a:xfrm>
          <a:prstGeom prst="rect">
            <a:avLst/>
          </a:prstGeom>
          <a:solidFill>
            <a:schemeClr val="tx2">
              <a:lumMod val="20000"/>
              <a:lumOff val="80000"/>
            </a:schemeClr>
          </a:solidFill>
        </p:spPr>
        <p:txBody>
          <a:bodyPr>
            <a:spAutoFit/>
          </a:bodyPr>
          <a:lstStyle/>
          <a:p>
            <a:pPr algn="just"/>
            <a:r>
              <a:rPr lang="es-ES" sz="1200" b="1" dirty="0">
                <a:solidFill>
                  <a:schemeClr val="bg1"/>
                </a:solidFill>
              </a:rPr>
              <a:t>Título profesional en las disciplinas académicas de: Administración de Empresas, o Administración Pública del núcleo básico del conocimiento en Administración</a:t>
            </a:r>
            <a:endParaRPr lang="es-CO" sz="1200" b="1" dirty="0">
              <a:solidFill>
                <a:schemeClr val="bg1"/>
              </a:solidFill>
            </a:endParaRPr>
          </a:p>
        </p:txBody>
      </p:sp>
      <p:sp>
        <p:nvSpPr>
          <p:cNvPr id="9" name="Rectángulo 8">
            <a:extLst>
              <a:ext uri="{FF2B5EF4-FFF2-40B4-BE49-F238E27FC236}">
                <a16:creationId xmlns:a16="http://schemas.microsoft.com/office/drawing/2014/main" id="{7E9E7066-4BA1-447C-B892-B5E13D90762F}"/>
              </a:ext>
            </a:extLst>
          </p:cNvPr>
          <p:cNvSpPr/>
          <p:nvPr/>
        </p:nvSpPr>
        <p:spPr>
          <a:xfrm>
            <a:off x="0" y="2703475"/>
            <a:ext cx="4572000" cy="646331"/>
          </a:xfrm>
          <a:prstGeom prst="rect">
            <a:avLst/>
          </a:prstGeom>
          <a:solidFill>
            <a:schemeClr val="accent5">
              <a:lumMod val="20000"/>
              <a:lumOff val="80000"/>
            </a:schemeClr>
          </a:solidFill>
        </p:spPr>
        <p:txBody>
          <a:bodyPr>
            <a:spAutoFit/>
          </a:bodyPr>
          <a:lstStyle/>
          <a:p>
            <a:pPr algn="just"/>
            <a:r>
              <a:rPr lang="es-ES" sz="1200" b="1" dirty="0">
                <a:solidFill>
                  <a:schemeClr val="bg1"/>
                </a:solidFill>
                <a:latin typeface="+mj-lt"/>
              </a:rPr>
              <a:t>Título profesional en las disciplinas académicas núcleo básico del conocimiento en </a:t>
            </a:r>
            <a:r>
              <a:rPr lang="es-CO" sz="1200" b="1" dirty="0">
                <a:solidFill>
                  <a:schemeClr val="bg1"/>
                </a:solidFill>
                <a:latin typeface="+mj-lt"/>
              </a:rPr>
              <a:t>Administración, Ingeniería Industrial y Afines, Derecho </a:t>
            </a:r>
          </a:p>
        </p:txBody>
      </p:sp>
      <p:sp>
        <p:nvSpPr>
          <p:cNvPr id="5" name="Rectángulo 4">
            <a:extLst>
              <a:ext uri="{FF2B5EF4-FFF2-40B4-BE49-F238E27FC236}">
                <a16:creationId xmlns:a16="http://schemas.microsoft.com/office/drawing/2014/main" id="{3860E8A4-0C18-4143-B4E1-FD52A35B7FF2}"/>
              </a:ext>
            </a:extLst>
          </p:cNvPr>
          <p:cNvSpPr/>
          <p:nvPr/>
        </p:nvSpPr>
        <p:spPr>
          <a:xfrm>
            <a:off x="0" y="3491081"/>
            <a:ext cx="4572000" cy="451406"/>
          </a:xfrm>
          <a:prstGeom prst="rect">
            <a:avLst/>
          </a:prstGeom>
          <a:solidFill>
            <a:schemeClr val="accent4">
              <a:lumMod val="20000"/>
              <a:lumOff val="80000"/>
            </a:schemeClr>
          </a:solidFill>
        </p:spPr>
        <p:txBody>
          <a:bodyPr anchor="ctr">
            <a:spAutoFit/>
          </a:bodyPr>
          <a:lstStyle/>
          <a:p>
            <a:pPr indent="-279400" algn="just">
              <a:lnSpc>
                <a:spcPts val="1390"/>
              </a:lnSpc>
              <a:spcAft>
                <a:spcPts val="0"/>
              </a:spcAft>
              <a:tabLst>
                <a:tab pos="234950" algn="l"/>
              </a:tabLst>
            </a:pPr>
            <a:r>
              <a:rPr lang="es-CO" sz="1200" b="1" spc="-20" dirty="0">
                <a:solidFill>
                  <a:schemeClr val="bg1"/>
                </a:solidFill>
                <a:latin typeface="+mj-lt"/>
                <a:ea typeface="Times New Roman" panose="02020603050405020304" pitchFamily="18" charset="0"/>
                <a:cs typeface="Arial" panose="020B0604020202020204" pitchFamily="34" charset="0"/>
              </a:rPr>
              <a:t>Título Profesional en cualquier disciplina académica. </a:t>
            </a:r>
            <a:endParaRPr lang="es-CO" sz="1200" b="1" dirty="0">
              <a:solidFill>
                <a:schemeClr val="bg1"/>
              </a:solidFill>
              <a:latin typeface="+mj-lt"/>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200" b="1" spc="-20" dirty="0">
                <a:solidFill>
                  <a:schemeClr val="bg1"/>
                </a:solidFill>
                <a:latin typeface="+mj-lt"/>
                <a:ea typeface="Times New Roman" panose="02020603050405020304" pitchFamily="18" charset="0"/>
                <a:cs typeface="Arial" panose="020B0604020202020204" pitchFamily="34" charset="0"/>
              </a:rPr>
              <a:t> </a:t>
            </a:r>
            <a:endParaRPr lang="es-CO" sz="1200" b="1" dirty="0">
              <a:solidFill>
                <a:schemeClr val="bg1"/>
              </a:solidFill>
              <a:latin typeface="+mj-lt"/>
              <a:ea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18087709-F383-4208-B647-CCDA7D341877}"/>
              </a:ext>
            </a:extLst>
          </p:cNvPr>
          <p:cNvSpPr/>
          <p:nvPr/>
        </p:nvSpPr>
        <p:spPr>
          <a:xfrm>
            <a:off x="0" y="5864392"/>
            <a:ext cx="4572000" cy="457754"/>
          </a:xfrm>
          <a:prstGeom prst="rect">
            <a:avLst/>
          </a:prstGeom>
          <a:solidFill>
            <a:schemeClr val="accent5">
              <a:lumMod val="40000"/>
              <a:lumOff val="60000"/>
            </a:schemeClr>
          </a:solidFill>
        </p:spPr>
        <p:txBody>
          <a:bodyPr>
            <a:spAutoFit/>
          </a:bodyPr>
          <a:lstStyle/>
          <a:p>
            <a:pPr indent="-279400" algn="just">
              <a:lnSpc>
                <a:spcPts val="1390"/>
              </a:lnSpc>
              <a:spcAft>
                <a:spcPts val="0"/>
              </a:spcAft>
              <a:tabLst>
                <a:tab pos="234950" algn="l"/>
              </a:tabLst>
            </a:pPr>
            <a:r>
              <a:rPr lang="es-CO" sz="1200" b="1" dirty="0">
                <a:solidFill>
                  <a:schemeClr val="bg1"/>
                </a:solidFill>
              </a:rPr>
              <a:t>Tarjeta o matrícula profesional, en los casos reglamentados por la Ley.</a:t>
            </a:r>
            <a:endParaRPr lang="es-CO" sz="1200" b="1" dirty="0">
              <a:solidFill>
                <a:schemeClr val="bg1"/>
              </a:solidFill>
              <a:latin typeface="+mj-lt"/>
            </a:endParaRPr>
          </a:p>
        </p:txBody>
      </p:sp>
      <p:sp>
        <p:nvSpPr>
          <p:cNvPr id="11" name="Rectángulo 10">
            <a:extLst>
              <a:ext uri="{FF2B5EF4-FFF2-40B4-BE49-F238E27FC236}">
                <a16:creationId xmlns:a16="http://schemas.microsoft.com/office/drawing/2014/main" id="{1C7BA195-E79B-40AF-91B4-F0D4B096426E}"/>
              </a:ext>
            </a:extLst>
          </p:cNvPr>
          <p:cNvSpPr/>
          <p:nvPr/>
        </p:nvSpPr>
        <p:spPr>
          <a:xfrm>
            <a:off x="4736386" y="4159130"/>
            <a:ext cx="4322554" cy="1200329"/>
          </a:xfrm>
          <a:prstGeom prst="rect">
            <a:avLst/>
          </a:prstGeom>
          <a:solidFill>
            <a:schemeClr val="tx2">
              <a:lumMod val="40000"/>
              <a:lumOff val="60000"/>
            </a:schemeClr>
          </a:solidFill>
        </p:spPr>
        <p:txBody>
          <a:bodyPr wrap="square">
            <a:spAutoFit/>
          </a:bodyPr>
          <a:lstStyle/>
          <a:p>
            <a:pPr algn="just"/>
            <a:r>
              <a:rPr lang="es-ES" sz="1200" b="1" dirty="0">
                <a:solidFill>
                  <a:srgbClr val="000000"/>
                </a:solidFill>
                <a:latin typeface="+mj-lt"/>
              </a:rPr>
              <a:t>Con respecto al requisito del título de posgrado no es necesario describir el programa académico correspondiente, y puede indicarse: “Título de posgrado en la modalidad de (especialización o maestría, según corresponda) en áreas relacionadas con las funciones del empleo”. </a:t>
            </a:r>
            <a:endParaRPr lang="es-CO" sz="1200" b="1" dirty="0">
              <a:latin typeface="+mj-lt"/>
            </a:endParaRPr>
          </a:p>
        </p:txBody>
      </p:sp>
      <p:sp>
        <p:nvSpPr>
          <p:cNvPr id="12" name="Rectángulo 11">
            <a:extLst>
              <a:ext uri="{FF2B5EF4-FFF2-40B4-BE49-F238E27FC236}">
                <a16:creationId xmlns:a16="http://schemas.microsoft.com/office/drawing/2014/main" id="{E8C44308-979C-4903-92DF-ACA7E4ED9DFD}"/>
              </a:ext>
            </a:extLst>
          </p:cNvPr>
          <p:cNvSpPr/>
          <p:nvPr/>
        </p:nvSpPr>
        <p:spPr>
          <a:xfrm>
            <a:off x="0" y="4321569"/>
            <a:ext cx="4572000" cy="810478"/>
          </a:xfrm>
          <a:prstGeom prst="rect">
            <a:avLst/>
          </a:prstGeom>
          <a:solidFill>
            <a:schemeClr val="tx2">
              <a:lumMod val="20000"/>
              <a:lumOff val="80000"/>
            </a:schemeClr>
          </a:solidFill>
        </p:spPr>
        <p:txBody>
          <a:bodyPr>
            <a:spAutoFit/>
          </a:bodyPr>
          <a:lstStyle/>
          <a:p>
            <a:pPr indent="-279400" algn="just">
              <a:lnSpc>
                <a:spcPts val="1390"/>
              </a:lnSpc>
              <a:spcAft>
                <a:spcPts val="0"/>
              </a:spcAft>
              <a:tabLst>
                <a:tab pos="234950" algn="l"/>
              </a:tabLst>
            </a:pPr>
            <a:r>
              <a:rPr lang="es-CO" sz="1200" b="1" spc="-20" dirty="0">
                <a:solidFill>
                  <a:schemeClr val="bg1"/>
                </a:solidFill>
                <a:latin typeface="+mj-lt"/>
                <a:ea typeface="Times New Roman" panose="02020603050405020304" pitchFamily="18" charset="0"/>
                <a:cs typeface="Arial" panose="020B0604020202020204" pitchFamily="34" charset="0"/>
              </a:rPr>
              <a:t> </a:t>
            </a:r>
            <a:endParaRPr lang="es-CO" sz="1200" b="1" dirty="0">
              <a:solidFill>
                <a:schemeClr val="bg1"/>
              </a:solidFill>
              <a:latin typeface="+mj-lt"/>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200" b="1" spc="-20" dirty="0">
                <a:solidFill>
                  <a:schemeClr val="bg1"/>
                </a:solidFill>
                <a:latin typeface="+mj-lt"/>
                <a:ea typeface="Times New Roman" panose="02020603050405020304" pitchFamily="18" charset="0"/>
                <a:cs typeface="Arial" panose="020B0604020202020204" pitchFamily="34" charset="0"/>
              </a:rPr>
              <a:t>Título de postgrado en la modalidad de maestría en áreas relacionadas con las funciones del cargo. </a:t>
            </a:r>
            <a:endParaRPr lang="es-CO" sz="1200" b="1" dirty="0">
              <a:solidFill>
                <a:schemeClr val="bg1"/>
              </a:solidFill>
              <a:latin typeface="+mj-lt"/>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200" b="1" spc="-20" dirty="0">
                <a:solidFill>
                  <a:schemeClr val="bg1"/>
                </a:solidFill>
                <a:latin typeface="+mj-lt"/>
                <a:ea typeface="Times New Roman" panose="02020603050405020304" pitchFamily="18" charset="0"/>
                <a:cs typeface="Arial" panose="020B0604020202020204" pitchFamily="34" charset="0"/>
              </a:rPr>
              <a:t> </a:t>
            </a:r>
            <a:endParaRPr lang="es-CO" sz="1200" b="1" dirty="0">
              <a:solidFill>
                <a:schemeClr val="bg1"/>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39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5" grpId="0" animBg="1"/>
      <p:bldP spid="10" grpId="0" animBg="1"/>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7"/>
          <a:srcRect t="46943"/>
          <a:stretch/>
        </p:blipFill>
        <p:spPr>
          <a:xfrm>
            <a:off x="814292" y="619766"/>
            <a:ext cx="7383121" cy="4842418"/>
          </a:xfrm>
          <a:prstGeom prst="rect">
            <a:avLst/>
          </a:prstGeom>
          <a:solidFill>
            <a:schemeClr val="accent5">
              <a:lumMod val="40000"/>
              <a:lumOff val="60000"/>
            </a:schemeClr>
          </a:solidFill>
        </p:spPr>
      </p:pic>
      <p:sp>
        <p:nvSpPr>
          <p:cNvPr id="2" name="Rectángulo 1">
            <a:extLst>
              <a:ext uri="{FF2B5EF4-FFF2-40B4-BE49-F238E27FC236}">
                <a16:creationId xmlns:a16="http://schemas.microsoft.com/office/drawing/2014/main" id="{65F188A2-8586-4F7E-9224-2DD160B71EEC}"/>
              </a:ext>
            </a:extLst>
          </p:cNvPr>
          <p:cNvSpPr/>
          <p:nvPr/>
        </p:nvSpPr>
        <p:spPr>
          <a:xfrm>
            <a:off x="4321184" y="1113234"/>
            <a:ext cx="4089169" cy="1970208"/>
          </a:xfrm>
          <a:prstGeom prst="rect">
            <a:avLst/>
          </a:pr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552721B5-9F5B-4077-939F-214FC0BF99BA}"/>
              </a:ext>
            </a:extLst>
          </p:cNvPr>
          <p:cNvSpPr txBox="1"/>
          <p:nvPr/>
        </p:nvSpPr>
        <p:spPr>
          <a:xfrm>
            <a:off x="462337" y="6154220"/>
            <a:ext cx="663964" cy="369332"/>
          </a:xfrm>
          <a:prstGeom prst="rect">
            <a:avLst/>
          </a:prstGeom>
          <a:noFill/>
        </p:spPr>
        <p:txBody>
          <a:bodyPr wrap="none" rtlCol="0">
            <a:spAutoFit/>
          </a:bodyPr>
          <a:lstStyle/>
          <a:p>
            <a:r>
              <a:rPr lang="es-ES" dirty="0"/>
              <a:t>La e</a:t>
            </a:r>
            <a:endParaRPr lang="es-CO" dirty="0"/>
          </a:p>
        </p:txBody>
      </p:sp>
    </p:spTree>
    <p:extLst>
      <p:ext uri="{BB962C8B-B14F-4D97-AF65-F5344CB8AC3E}">
        <p14:creationId xmlns:p14="http://schemas.microsoft.com/office/powerpoint/2010/main" val="28119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graphicFrame>
        <p:nvGraphicFramePr>
          <p:cNvPr id="2" name="Diagrama 1">
            <a:extLst>
              <a:ext uri="{FF2B5EF4-FFF2-40B4-BE49-F238E27FC236}">
                <a16:creationId xmlns:a16="http://schemas.microsoft.com/office/drawing/2014/main" id="{69CF140B-611C-4BE0-9572-A3777DCE0505}"/>
              </a:ext>
            </a:extLst>
          </p:cNvPr>
          <p:cNvGraphicFramePr/>
          <p:nvPr>
            <p:extLst>
              <p:ext uri="{D42A27DB-BD31-4B8C-83A1-F6EECF244321}">
                <p14:modId xmlns:p14="http://schemas.microsoft.com/office/powerpoint/2010/main" val="1275612120"/>
              </p:ext>
            </p:extLst>
          </p:nvPr>
        </p:nvGraphicFramePr>
        <p:xfrm>
          <a:off x="-419986" y="-47134"/>
          <a:ext cx="9983972" cy="6905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65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D8D2496-0CA7-409D-AD5D-99DF1040EF3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26E077F-E052-4830-B169-E7D4F7CE0E2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E8361327-AF09-45E4-8A68-CE6B1B26562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426FE2DA-C681-4469-AD7C-44D5CBFAE98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32FAFED4-3F60-41BF-A1A5-067D06693F3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B2BB7B9-AC6C-424C-883A-B05483961F3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681AB46F-349F-436D-88B0-A5AA475026E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77475DF-E5DC-4B12-9114-BD659A65825B}"/>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5F8049D-2F10-4674-BD2E-DE5D275B29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2">
            <a:extLst>
              <a:ext uri="{FF2B5EF4-FFF2-40B4-BE49-F238E27FC236}">
                <a16:creationId xmlns:a16="http://schemas.microsoft.com/office/drawing/2014/main" id="{99D9DD7C-D9D0-4789-B697-9C03ADD42A47}"/>
              </a:ext>
            </a:extLst>
          </p:cNvPr>
          <p:cNvPicPr>
            <a:picLocks noChangeAspect="1" noChangeArrowheads="1"/>
          </p:cNvPicPr>
          <p:nvPr/>
        </p:nvPicPr>
        <p:blipFill>
          <a:blip r:embed="rId7" cstate="print"/>
          <a:srcRect/>
          <a:stretch>
            <a:fillRect/>
          </a:stretch>
        </p:blipFill>
        <p:spPr bwMode="auto">
          <a:xfrm>
            <a:off x="1416248" y="1414463"/>
            <a:ext cx="6311504" cy="4411014"/>
          </a:xfrm>
          <a:prstGeom prst="rect">
            <a:avLst/>
          </a:prstGeom>
          <a:noFill/>
          <a:ln w="9525">
            <a:noFill/>
            <a:miter lim="800000"/>
            <a:headEnd/>
            <a:tailEnd/>
          </a:ln>
          <a:effectLst/>
        </p:spPr>
      </p:pic>
      <p:sp>
        <p:nvSpPr>
          <p:cNvPr id="9" name="1 CuadroTexto">
            <a:extLst>
              <a:ext uri="{FF2B5EF4-FFF2-40B4-BE49-F238E27FC236}">
                <a16:creationId xmlns:a16="http://schemas.microsoft.com/office/drawing/2014/main" id="{2ED29325-E593-4B1B-B7CF-01B23F8EC510}"/>
              </a:ext>
            </a:extLst>
          </p:cNvPr>
          <p:cNvSpPr txBox="1"/>
          <p:nvPr/>
        </p:nvSpPr>
        <p:spPr>
          <a:xfrm>
            <a:off x="5760133" y="1322766"/>
            <a:ext cx="825867" cy="369332"/>
          </a:xfrm>
          <a:prstGeom prst="rect">
            <a:avLst/>
          </a:prstGeom>
          <a:solidFill>
            <a:schemeClr val="bg1"/>
          </a:solidFill>
        </p:spPr>
        <p:txBody>
          <a:bodyPr wrap="none" rtlCol="0">
            <a:spAutoFit/>
          </a:bodyPr>
          <a:lstStyle/>
          <a:p>
            <a:r>
              <a:rPr lang="es-CO" dirty="0"/>
              <a:t>40000</a:t>
            </a:r>
          </a:p>
        </p:txBody>
      </p:sp>
    </p:spTree>
    <p:extLst>
      <p:ext uri="{BB962C8B-B14F-4D97-AF65-F5344CB8AC3E}">
        <p14:creationId xmlns:p14="http://schemas.microsoft.com/office/powerpoint/2010/main" val="2258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51099"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5" name="CuadroTexto 4">
            <a:extLst>
              <a:ext uri="{FF2B5EF4-FFF2-40B4-BE49-F238E27FC236}">
                <a16:creationId xmlns:a16="http://schemas.microsoft.com/office/drawing/2014/main" id="{93709B04-8E94-4DE7-B206-73034A778C24}"/>
              </a:ext>
            </a:extLst>
          </p:cNvPr>
          <p:cNvSpPr txBox="1"/>
          <p:nvPr/>
        </p:nvSpPr>
        <p:spPr>
          <a:xfrm>
            <a:off x="1323876" y="1193517"/>
            <a:ext cx="2170787" cy="523220"/>
          </a:xfrm>
          <a:prstGeom prst="rect">
            <a:avLst/>
          </a:prstGeom>
          <a:solidFill>
            <a:schemeClr val="accent1">
              <a:lumMod val="75000"/>
            </a:schemeClr>
          </a:solidFill>
        </p:spPr>
        <p:txBody>
          <a:bodyPr wrap="none" rtlCol="0">
            <a:spAutoFit/>
          </a:bodyPr>
          <a:lstStyle/>
          <a:p>
            <a:pPr algn="ctr"/>
            <a:r>
              <a:rPr lang="es-ES" sz="1400" dirty="0"/>
              <a:t>NACIÓN</a:t>
            </a:r>
          </a:p>
          <a:p>
            <a:pPr algn="ctr"/>
            <a:r>
              <a:rPr lang="es-ES" sz="1400" dirty="0"/>
              <a:t>DECRETO 1083 DE 2015</a:t>
            </a:r>
            <a:endParaRPr lang="es-CO" sz="1400" dirty="0"/>
          </a:p>
        </p:txBody>
      </p:sp>
      <p:sp>
        <p:nvSpPr>
          <p:cNvPr id="8" name="CuadroTexto 7">
            <a:extLst>
              <a:ext uri="{FF2B5EF4-FFF2-40B4-BE49-F238E27FC236}">
                <a16:creationId xmlns:a16="http://schemas.microsoft.com/office/drawing/2014/main" id="{FDC0F84A-7ABE-49CB-962E-DBAF0317AEEE}"/>
              </a:ext>
            </a:extLst>
          </p:cNvPr>
          <p:cNvSpPr txBox="1"/>
          <p:nvPr/>
        </p:nvSpPr>
        <p:spPr>
          <a:xfrm>
            <a:off x="5699031" y="1190946"/>
            <a:ext cx="2121093" cy="523220"/>
          </a:xfrm>
          <a:prstGeom prst="rect">
            <a:avLst/>
          </a:prstGeom>
          <a:solidFill>
            <a:schemeClr val="accent1">
              <a:lumMod val="75000"/>
            </a:schemeClr>
          </a:solidFill>
        </p:spPr>
        <p:txBody>
          <a:bodyPr wrap="none" rtlCol="0">
            <a:spAutoFit/>
          </a:bodyPr>
          <a:lstStyle/>
          <a:p>
            <a:pPr algn="ctr"/>
            <a:r>
              <a:rPr lang="es-ES" sz="1400" dirty="0"/>
              <a:t>TERRITORIO</a:t>
            </a:r>
          </a:p>
          <a:p>
            <a:pPr algn="ctr"/>
            <a:r>
              <a:rPr lang="es-ES" sz="1400" dirty="0"/>
              <a:t>DECRETO 785 DE  2005</a:t>
            </a:r>
            <a:endParaRPr lang="es-CO" sz="1400" dirty="0"/>
          </a:p>
        </p:txBody>
      </p:sp>
      <p:graphicFrame>
        <p:nvGraphicFramePr>
          <p:cNvPr id="9" name="Tabla 8">
            <a:extLst>
              <a:ext uri="{FF2B5EF4-FFF2-40B4-BE49-F238E27FC236}">
                <a16:creationId xmlns:a16="http://schemas.microsoft.com/office/drawing/2014/main" id="{E935CA14-A0D3-42EF-80D4-F7B64A700239}"/>
              </a:ext>
            </a:extLst>
          </p:cNvPr>
          <p:cNvGraphicFramePr>
            <a:graphicFrameLocks noGrp="1"/>
          </p:cNvGraphicFramePr>
          <p:nvPr>
            <p:extLst>
              <p:ext uri="{D42A27DB-BD31-4B8C-83A1-F6EECF244321}">
                <p14:modId xmlns:p14="http://schemas.microsoft.com/office/powerpoint/2010/main" val="3095183292"/>
              </p:ext>
            </p:extLst>
          </p:nvPr>
        </p:nvGraphicFramePr>
        <p:xfrm>
          <a:off x="69111" y="1874152"/>
          <a:ext cx="4572001" cy="4255194"/>
        </p:xfrm>
        <a:graphic>
          <a:graphicData uri="http://schemas.openxmlformats.org/drawingml/2006/table">
            <a:tbl>
              <a:tblPr>
                <a:tableStyleId>{69CF1AB2-1976-4502-BF36-3FF5EA218861}</a:tableStyleId>
              </a:tblPr>
              <a:tblGrid>
                <a:gridCol w="796498">
                  <a:extLst>
                    <a:ext uri="{9D8B030D-6E8A-4147-A177-3AD203B41FA5}">
                      <a16:colId xmlns:a16="http://schemas.microsoft.com/office/drawing/2014/main" val="1057861703"/>
                    </a:ext>
                  </a:extLst>
                </a:gridCol>
                <a:gridCol w="695827">
                  <a:extLst>
                    <a:ext uri="{9D8B030D-6E8A-4147-A177-3AD203B41FA5}">
                      <a16:colId xmlns:a16="http://schemas.microsoft.com/office/drawing/2014/main" val="1677189334"/>
                    </a:ext>
                  </a:extLst>
                </a:gridCol>
                <a:gridCol w="3079676">
                  <a:extLst>
                    <a:ext uri="{9D8B030D-6E8A-4147-A177-3AD203B41FA5}">
                      <a16:colId xmlns:a16="http://schemas.microsoft.com/office/drawing/2014/main" val="68463754"/>
                    </a:ext>
                  </a:extLst>
                </a:gridCol>
              </a:tblGrid>
              <a:tr h="699799">
                <a:tc>
                  <a:txBody>
                    <a:bodyPr/>
                    <a:lstStyle/>
                    <a:p>
                      <a:pPr algn="ctr"/>
                      <a:r>
                        <a:rPr lang="es-ES" sz="800" dirty="0">
                          <a:effectLst/>
                          <a:latin typeface="Arial" panose="020B0604020202020204" pitchFamily="34" charset="0"/>
                          <a:cs typeface="Arial" panose="020B0604020202020204" pitchFamily="34" charset="0"/>
                        </a:rPr>
                        <a:t>Directivo</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CO" sz="800" dirty="0">
                          <a:effectLst/>
                          <a:latin typeface="Arial" panose="020B0604020202020204" pitchFamily="34" charset="0"/>
                          <a:cs typeface="Arial" panose="020B0604020202020204" pitchFamily="34" charset="0"/>
                        </a:rPr>
                        <a:t>22</a:t>
                      </a:r>
                    </a:p>
                  </a:txBody>
                  <a:tcPr marL="31750" marR="31750" marT="31750" marB="31750" anchor="ctr"/>
                </a:tc>
                <a:tc>
                  <a:txBody>
                    <a:bodyPr/>
                    <a:lstStyle/>
                    <a:p>
                      <a:pPr algn="just"/>
                      <a:r>
                        <a:rPr lang="es-ES" sz="800" dirty="0">
                          <a:effectLst/>
                          <a:latin typeface="Arial" panose="020B0604020202020204" pitchFamily="34" charset="0"/>
                          <a:cs typeface="Arial" panose="020B0604020202020204" pitchFamily="34" charset="0"/>
                        </a:rPr>
                        <a:t>Título profesional, Título de postgrado en la modalidad de maestría y sesenta (60) meses de </a:t>
                      </a:r>
                      <a:r>
                        <a:rPr lang="es-ES" sz="800" kern="1200" dirty="0">
                          <a:solidFill>
                            <a:schemeClr val="dk1"/>
                          </a:solidFill>
                          <a:effectLst/>
                          <a:latin typeface="Arial" panose="020B0604020202020204" pitchFamily="34" charset="0"/>
                          <a:ea typeface="+mn-ea"/>
                          <a:cs typeface="Arial" panose="020B0604020202020204" pitchFamily="34" charset="0"/>
                        </a:rPr>
                        <a:t>experiencia profesional </a:t>
                      </a:r>
                      <a:r>
                        <a:rPr lang="es-ES" sz="800" dirty="0">
                          <a:effectLst/>
                          <a:latin typeface="Arial" panose="020B0604020202020204" pitchFamily="34" charset="0"/>
                          <a:cs typeface="Arial" panose="020B0604020202020204" pitchFamily="34" charset="0"/>
                        </a:rPr>
                        <a:t>relacionada o Título de postgrado en la modalidad de especialización y </a:t>
                      </a:r>
                      <a:r>
                        <a:rPr lang="es-ES" sz="800" dirty="0">
                          <a:solidFill>
                            <a:srgbClr val="FF0000"/>
                          </a:solidFill>
                          <a:effectLst/>
                          <a:latin typeface="Arial" panose="020B0604020202020204" pitchFamily="34" charset="0"/>
                          <a:cs typeface="Arial" panose="020B0604020202020204" pitchFamily="34" charset="0"/>
                        </a:rPr>
                        <a:t>setenta y dos (72) meses de experiencia profesional relacionada.</a:t>
                      </a:r>
                    </a:p>
                  </a:txBody>
                  <a:tcPr marL="31750" marR="31750" marT="31750" marB="31750" anchor="ctr"/>
                </a:tc>
                <a:extLst>
                  <a:ext uri="{0D108BD9-81ED-4DB2-BD59-A6C34878D82A}">
                    <a16:rowId xmlns:a16="http://schemas.microsoft.com/office/drawing/2014/main" val="3015839232"/>
                  </a:ext>
                </a:extLst>
              </a:tr>
              <a:tr h="576459">
                <a:tc>
                  <a:txBody>
                    <a:bodyPr/>
                    <a:lstStyle/>
                    <a:p>
                      <a:pPr algn="ctr"/>
                      <a:r>
                        <a:rPr lang="es-ES" sz="800" dirty="0">
                          <a:effectLst/>
                          <a:latin typeface="Arial" panose="020B0604020202020204" pitchFamily="34" charset="0"/>
                          <a:cs typeface="Arial" panose="020B0604020202020204" pitchFamily="34" charset="0"/>
                        </a:rPr>
                        <a:t>Asesor</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09</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just"/>
                      <a:r>
                        <a:rPr lang="es-ES" sz="800" b="0" i="0" kern="1200" dirty="0">
                          <a:solidFill>
                            <a:schemeClr val="dk1"/>
                          </a:solidFill>
                          <a:effectLst/>
                          <a:latin typeface="Arial" panose="020B0604020202020204" pitchFamily="34" charset="0"/>
                          <a:ea typeface="+mn-ea"/>
                          <a:cs typeface="Arial" panose="020B0604020202020204" pitchFamily="34" charset="0"/>
                        </a:rPr>
                        <a:t>Título profesional, Título de postgrado en la modalidad de especialización </a:t>
                      </a:r>
                      <a:r>
                        <a:rPr lang="es-ES" sz="800" b="0" i="0" kern="1200" dirty="0">
                          <a:solidFill>
                            <a:srgbClr val="FF0000"/>
                          </a:solidFill>
                          <a:effectLst/>
                          <a:latin typeface="Arial" panose="020B0604020202020204" pitchFamily="34" charset="0"/>
                          <a:ea typeface="+mn-ea"/>
                          <a:cs typeface="Arial" panose="020B0604020202020204" pitchFamily="34" charset="0"/>
                        </a:rPr>
                        <a:t>y veintiséis (26) meses de experiencia profesional relacionada.</a:t>
                      </a:r>
                      <a:endParaRPr lang="es-ES" sz="800" dirty="0">
                        <a:solidFill>
                          <a:srgbClr val="FF0000"/>
                        </a:solidFill>
                        <a:effectLst/>
                        <a:latin typeface="Arial" panose="020B0604020202020204" pitchFamily="34" charset="0"/>
                        <a:cs typeface="Arial" panose="020B0604020202020204" pitchFamily="34" charset="0"/>
                      </a:endParaRPr>
                    </a:p>
                  </a:txBody>
                  <a:tcPr marL="31750" marR="31750" marT="31750" marB="31750" anchor="ctr"/>
                </a:tc>
                <a:extLst>
                  <a:ext uri="{0D108BD9-81ED-4DB2-BD59-A6C34878D82A}">
                    <a16:rowId xmlns:a16="http://schemas.microsoft.com/office/drawing/2014/main" val="4221669860"/>
                  </a:ext>
                </a:extLst>
              </a:tr>
              <a:tr h="576459">
                <a:tc>
                  <a:txBody>
                    <a:bodyPr/>
                    <a:lstStyle/>
                    <a:p>
                      <a:pPr algn="ctr"/>
                      <a:r>
                        <a:rPr lang="es-ES" sz="800" dirty="0">
                          <a:effectLst/>
                          <a:latin typeface="Arial" panose="020B0604020202020204" pitchFamily="34" charset="0"/>
                          <a:cs typeface="Arial" panose="020B0604020202020204" pitchFamily="34" charset="0"/>
                        </a:rPr>
                        <a:t>Profesional</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18</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just"/>
                      <a:r>
                        <a:rPr lang="es-ES" sz="800" b="0" i="0" kern="1200" dirty="0">
                          <a:solidFill>
                            <a:schemeClr val="dk1"/>
                          </a:solidFill>
                          <a:effectLst/>
                          <a:latin typeface="Arial" panose="020B0604020202020204" pitchFamily="34" charset="0"/>
                          <a:ea typeface="+mn-ea"/>
                          <a:cs typeface="Arial" panose="020B0604020202020204" pitchFamily="34" charset="0"/>
                        </a:rPr>
                        <a:t>Título profesional, título de posgrado en la modalidad de especialización y </a:t>
                      </a:r>
                      <a:r>
                        <a:rPr lang="es-ES" sz="800" b="0" i="0" kern="1200" dirty="0">
                          <a:solidFill>
                            <a:srgbClr val="FF0000"/>
                          </a:solidFill>
                          <a:effectLst/>
                          <a:latin typeface="Arial" panose="020B0604020202020204" pitchFamily="34" charset="0"/>
                          <a:ea typeface="+mn-ea"/>
                          <a:cs typeface="Arial" panose="020B0604020202020204" pitchFamily="34" charset="0"/>
                        </a:rPr>
                        <a:t>veinticinco (25) meses de experiencia profesional relacionada</a:t>
                      </a:r>
                      <a:r>
                        <a:rPr lang="es-ES" sz="800" b="0" i="0" kern="1200" dirty="0">
                          <a:solidFill>
                            <a:schemeClr val="dk1"/>
                          </a:solidFill>
                          <a:effectLst/>
                          <a:latin typeface="Arial" panose="020B0604020202020204" pitchFamily="34" charset="0"/>
                          <a:ea typeface="+mn-ea"/>
                          <a:cs typeface="Arial" panose="020B0604020202020204" pitchFamily="34" charset="0"/>
                        </a:rPr>
                        <a:t>.</a:t>
                      </a:r>
                    </a:p>
                  </a:txBody>
                  <a:tcPr marL="31750" marR="31750" marT="31750" marB="31750" anchor="ctr"/>
                </a:tc>
                <a:extLst>
                  <a:ext uri="{0D108BD9-81ED-4DB2-BD59-A6C34878D82A}">
                    <a16:rowId xmlns:a16="http://schemas.microsoft.com/office/drawing/2014/main" val="609329515"/>
                  </a:ext>
                </a:extLst>
              </a:tr>
              <a:tr h="576459">
                <a:tc>
                  <a:txBody>
                    <a:bodyPr/>
                    <a:lstStyle/>
                    <a:p>
                      <a:pPr algn="ctr"/>
                      <a:r>
                        <a:rPr lang="es-ES" sz="800" dirty="0">
                          <a:effectLst/>
                          <a:latin typeface="Arial" panose="020B0604020202020204" pitchFamily="34" charset="0"/>
                          <a:cs typeface="Arial" panose="020B0604020202020204" pitchFamily="34" charset="0"/>
                        </a:rPr>
                        <a:t>Profesional </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03</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just"/>
                      <a:r>
                        <a:rPr lang="es-ES" sz="800" b="0" i="0" kern="1200" dirty="0">
                          <a:solidFill>
                            <a:schemeClr val="dk1"/>
                          </a:solidFill>
                          <a:effectLst/>
                          <a:latin typeface="Arial" panose="020B0604020202020204" pitchFamily="34" charset="0"/>
                          <a:ea typeface="+mn-ea"/>
                          <a:cs typeface="Arial" panose="020B0604020202020204" pitchFamily="34" charset="0"/>
                        </a:rPr>
                        <a:t>Título profesional y </a:t>
                      </a:r>
                      <a:r>
                        <a:rPr lang="es-ES" sz="800" b="0" i="0" kern="1200" dirty="0">
                          <a:solidFill>
                            <a:srgbClr val="FF0000"/>
                          </a:solidFill>
                          <a:effectLst/>
                          <a:latin typeface="Arial" panose="020B0604020202020204" pitchFamily="34" charset="0"/>
                          <a:ea typeface="+mn-ea"/>
                          <a:cs typeface="Arial" panose="020B0604020202020204" pitchFamily="34" charset="0"/>
                        </a:rPr>
                        <a:t>tres (3) meses de experiencia profesional relacionada.</a:t>
                      </a:r>
                    </a:p>
                  </a:txBody>
                  <a:tcPr marL="31750" marR="31750" marT="31750" marB="31750" anchor="ctr"/>
                </a:tc>
                <a:extLst>
                  <a:ext uri="{0D108BD9-81ED-4DB2-BD59-A6C34878D82A}">
                    <a16:rowId xmlns:a16="http://schemas.microsoft.com/office/drawing/2014/main" val="3402415970"/>
                  </a:ext>
                </a:extLst>
              </a:tr>
              <a:tr h="576459">
                <a:tc>
                  <a:txBody>
                    <a:bodyPr/>
                    <a:lstStyle/>
                    <a:p>
                      <a:pPr algn="ctr"/>
                      <a:r>
                        <a:rPr lang="es-ES" sz="800" dirty="0">
                          <a:effectLst/>
                          <a:latin typeface="Arial" panose="020B0604020202020204" pitchFamily="34" charset="0"/>
                          <a:cs typeface="Arial" panose="020B0604020202020204" pitchFamily="34" charset="0"/>
                        </a:rPr>
                        <a:t>Profesional </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01</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CO" sz="800" b="0" i="0" kern="1200" dirty="0">
                          <a:solidFill>
                            <a:schemeClr val="dk1"/>
                          </a:solidFill>
                          <a:effectLst/>
                          <a:latin typeface="Arial" panose="020B0604020202020204" pitchFamily="34" charset="0"/>
                          <a:ea typeface="+mn-ea"/>
                          <a:cs typeface="Arial" panose="020B0604020202020204" pitchFamily="34" charset="0"/>
                        </a:rPr>
                        <a:t>Título profesional, </a:t>
                      </a:r>
                      <a:r>
                        <a:rPr lang="es-CO" sz="800" b="0" i="0" kern="1200" dirty="0">
                          <a:solidFill>
                            <a:srgbClr val="FF0000"/>
                          </a:solidFill>
                          <a:effectLst/>
                          <a:latin typeface="Arial" panose="020B0604020202020204" pitchFamily="34" charset="0"/>
                          <a:ea typeface="+mn-ea"/>
                          <a:cs typeface="Arial" panose="020B0604020202020204" pitchFamily="34" charset="0"/>
                        </a:rPr>
                        <a:t>No </a:t>
                      </a:r>
                      <a:r>
                        <a:rPr lang="es-CO" sz="800" dirty="0">
                          <a:solidFill>
                            <a:srgbClr val="FF0000"/>
                          </a:solidFill>
                        </a:rPr>
                        <a:t>requiere experiencia profesional</a:t>
                      </a:r>
                      <a:endParaRPr lang="es-CO" sz="800" b="0" i="0" kern="1200" dirty="0">
                        <a:solidFill>
                          <a:srgbClr val="FF0000"/>
                        </a:solidFill>
                        <a:effectLst/>
                        <a:latin typeface="Arial" panose="020B0604020202020204" pitchFamily="34" charset="0"/>
                        <a:ea typeface="+mn-ea"/>
                        <a:cs typeface="Arial" panose="020B0604020202020204" pitchFamily="34" charset="0"/>
                      </a:endParaRPr>
                    </a:p>
                  </a:txBody>
                  <a:tcPr marL="31750" marR="31750" marT="31750" marB="31750" anchor="ctr"/>
                </a:tc>
                <a:extLst>
                  <a:ext uri="{0D108BD9-81ED-4DB2-BD59-A6C34878D82A}">
                    <a16:rowId xmlns:a16="http://schemas.microsoft.com/office/drawing/2014/main" val="62073843"/>
                  </a:ext>
                </a:extLst>
              </a:tr>
              <a:tr h="576459">
                <a:tc>
                  <a:txBody>
                    <a:bodyPr/>
                    <a:lstStyle/>
                    <a:p>
                      <a:pPr algn="ctr"/>
                      <a:r>
                        <a:rPr lang="es-ES" sz="800" dirty="0">
                          <a:effectLst/>
                          <a:latin typeface="Arial" panose="020B0604020202020204" pitchFamily="34" charset="0"/>
                          <a:cs typeface="Arial" panose="020B0604020202020204" pitchFamily="34" charset="0"/>
                        </a:rPr>
                        <a:t>Técnico</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15</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just"/>
                      <a:r>
                        <a:rPr lang="es-ES" sz="800" b="0" i="0" kern="1200" dirty="0">
                          <a:solidFill>
                            <a:schemeClr val="dk1"/>
                          </a:solidFill>
                          <a:effectLst/>
                          <a:latin typeface="Arial" panose="020B0604020202020204" pitchFamily="34" charset="0"/>
                          <a:ea typeface="+mn-ea"/>
                          <a:cs typeface="Arial" panose="020B0604020202020204" pitchFamily="34" charset="0"/>
                        </a:rPr>
                        <a:t>Título de formación tecnológica y </a:t>
                      </a:r>
                      <a:r>
                        <a:rPr lang="es-ES" sz="800" b="0" i="0" kern="1200" dirty="0">
                          <a:solidFill>
                            <a:srgbClr val="FF0000"/>
                          </a:solidFill>
                          <a:effectLst/>
                          <a:latin typeface="Arial" panose="020B0604020202020204" pitchFamily="34" charset="0"/>
                          <a:ea typeface="+mn-ea"/>
                          <a:cs typeface="Arial" panose="020B0604020202020204" pitchFamily="34" charset="0"/>
                        </a:rPr>
                        <a:t>tres (3) meses de experiencia relacionada o laboral </a:t>
                      </a:r>
                      <a:r>
                        <a:rPr lang="es-ES" sz="800" b="0" i="0" kern="1200" dirty="0">
                          <a:solidFill>
                            <a:schemeClr val="dk1"/>
                          </a:solidFill>
                          <a:effectLst/>
                          <a:latin typeface="Arial" panose="020B0604020202020204" pitchFamily="34" charset="0"/>
                          <a:ea typeface="+mn-ea"/>
                          <a:cs typeface="Arial" panose="020B0604020202020204" pitchFamily="34" charset="0"/>
                        </a:rPr>
                        <a:t>o aprobación de tres (3) años de educación superior en la modalidad de formación tecnológica o profesional o universitaria y </a:t>
                      </a:r>
                      <a:r>
                        <a:rPr lang="es-ES" sz="800" b="0" i="0" kern="1200" dirty="0">
                          <a:solidFill>
                            <a:srgbClr val="FF0000"/>
                          </a:solidFill>
                          <a:effectLst/>
                          <a:latin typeface="Arial" panose="020B0604020202020204" pitchFamily="34" charset="0"/>
                          <a:ea typeface="+mn-ea"/>
                          <a:cs typeface="Arial" panose="020B0604020202020204" pitchFamily="34" charset="0"/>
                        </a:rPr>
                        <a:t>doce meses (12) meses de experiencia relacionada o laboral.</a:t>
                      </a:r>
                      <a:endParaRPr lang="es-ES" sz="800" dirty="0">
                        <a:solidFill>
                          <a:srgbClr val="FF0000"/>
                        </a:solidFill>
                        <a:effectLst/>
                        <a:latin typeface="Arial" panose="020B0604020202020204" pitchFamily="34" charset="0"/>
                        <a:cs typeface="Arial" panose="020B0604020202020204" pitchFamily="34" charset="0"/>
                      </a:endParaRPr>
                    </a:p>
                  </a:txBody>
                  <a:tcPr marL="31750" marR="31750" marT="31750" marB="31750" anchor="ctr"/>
                </a:tc>
                <a:extLst>
                  <a:ext uri="{0D108BD9-81ED-4DB2-BD59-A6C34878D82A}">
                    <a16:rowId xmlns:a16="http://schemas.microsoft.com/office/drawing/2014/main" val="3935680666"/>
                  </a:ext>
                </a:extLst>
              </a:tr>
              <a:tr h="576459">
                <a:tc>
                  <a:txBody>
                    <a:bodyPr/>
                    <a:lstStyle/>
                    <a:p>
                      <a:pPr algn="ctr"/>
                      <a:r>
                        <a:rPr lang="es-ES" sz="800" dirty="0">
                          <a:effectLst/>
                          <a:latin typeface="Arial" panose="020B0604020202020204" pitchFamily="34" charset="0"/>
                          <a:cs typeface="Arial" panose="020B0604020202020204" pitchFamily="34" charset="0"/>
                        </a:rPr>
                        <a:t>Asistencial</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ctr"/>
                      <a:r>
                        <a:rPr lang="es-ES" sz="800" dirty="0">
                          <a:effectLst/>
                          <a:latin typeface="Arial" panose="020B0604020202020204" pitchFamily="34" charset="0"/>
                          <a:cs typeface="Arial" panose="020B0604020202020204" pitchFamily="34" charset="0"/>
                        </a:rPr>
                        <a:t>08</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pPr algn="just"/>
                      <a:r>
                        <a:rPr lang="es-ES" sz="800" b="0" i="0" kern="1200" dirty="0">
                          <a:solidFill>
                            <a:schemeClr val="dk1"/>
                          </a:solidFill>
                          <a:effectLst/>
                          <a:latin typeface="Arial" panose="020B0604020202020204" pitchFamily="34" charset="0"/>
                          <a:ea typeface="+mn-ea"/>
                          <a:cs typeface="Arial" panose="020B0604020202020204" pitchFamily="34" charset="0"/>
                        </a:rPr>
                        <a:t>Aprobación de dos (2) años de educación básica secundaria y </a:t>
                      </a:r>
                      <a:r>
                        <a:rPr lang="es-ES" sz="800" b="0" i="0" kern="1200" dirty="0">
                          <a:solidFill>
                            <a:srgbClr val="FF0000"/>
                          </a:solidFill>
                          <a:effectLst/>
                          <a:latin typeface="Arial" panose="020B0604020202020204" pitchFamily="34" charset="0"/>
                          <a:ea typeface="+mn-ea"/>
                          <a:cs typeface="Arial" panose="020B0604020202020204" pitchFamily="34" charset="0"/>
                        </a:rPr>
                        <a:t>seis (6) meses de experiencia laboral</a:t>
                      </a:r>
                      <a:r>
                        <a:rPr lang="es-ES" sz="800" b="0" i="0" kern="1200" dirty="0">
                          <a:solidFill>
                            <a:schemeClr val="dk1"/>
                          </a:solidFill>
                          <a:effectLst/>
                          <a:latin typeface="Arial" panose="020B0604020202020204" pitchFamily="34" charset="0"/>
                          <a:ea typeface="+mn-ea"/>
                          <a:cs typeface="Arial" panose="020B0604020202020204" pitchFamily="34" charset="0"/>
                        </a:rPr>
                        <a:t>.</a:t>
                      </a:r>
                    </a:p>
                  </a:txBody>
                  <a:tcPr marL="31750" marR="31750" marT="31750" marB="31750" anchor="ctr"/>
                </a:tc>
                <a:extLst>
                  <a:ext uri="{0D108BD9-81ED-4DB2-BD59-A6C34878D82A}">
                    <a16:rowId xmlns:a16="http://schemas.microsoft.com/office/drawing/2014/main" val="2888529408"/>
                  </a:ext>
                </a:extLst>
              </a:tr>
            </a:tbl>
          </a:graphicData>
        </a:graphic>
      </p:graphicFrame>
      <p:graphicFrame>
        <p:nvGraphicFramePr>
          <p:cNvPr id="10" name="Tabla 9">
            <a:extLst>
              <a:ext uri="{FF2B5EF4-FFF2-40B4-BE49-F238E27FC236}">
                <a16:creationId xmlns:a16="http://schemas.microsoft.com/office/drawing/2014/main" id="{1F507812-4ED7-45C2-9BB0-2CC5475E82B2}"/>
              </a:ext>
            </a:extLst>
          </p:cNvPr>
          <p:cNvGraphicFramePr>
            <a:graphicFrameLocks noGrp="1"/>
          </p:cNvGraphicFramePr>
          <p:nvPr>
            <p:extLst>
              <p:ext uri="{D42A27DB-BD31-4B8C-83A1-F6EECF244321}">
                <p14:modId xmlns:p14="http://schemas.microsoft.com/office/powerpoint/2010/main" val="2111028599"/>
              </p:ext>
            </p:extLst>
          </p:nvPr>
        </p:nvGraphicFramePr>
        <p:xfrm>
          <a:off x="4659124" y="1874152"/>
          <a:ext cx="4433777" cy="3224196"/>
        </p:xfrm>
        <a:graphic>
          <a:graphicData uri="http://schemas.openxmlformats.org/drawingml/2006/table">
            <a:tbl>
              <a:tblPr>
                <a:tableStyleId>{16D9F66E-5EB9-4882-86FB-DCBF35E3C3E4}</a:tableStyleId>
              </a:tblPr>
              <a:tblGrid>
                <a:gridCol w="911078">
                  <a:extLst>
                    <a:ext uri="{9D8B030D-6E8A-4147-A177-3AD203B41FA5}">
                      <a16:colId xmlns:a16="http://schemas.microsoft.com/office/drawing/2014/main" val="1057861703"/>
                    </a:ext>
                  </a:extLst>
                </a:gridCol>
                <a:gridCol w="3522699">
                  <a:extLst>
                    <a:ext uri="{9D8B030D-6E8A-4147-A177-3AD203B41FA5}">
                      <a16:colId xmlns:a16="http://schemas.microsoft.com/office/drawing/2014/main" val="68463754"/>
                    </a:ext>
                  </a:extLst>
                </a:gridCol>
              </a:tblGrid>
              <a:tr h="699799">
                <a:tc>
                  <a:txBody>
                    <a:bodyPr/>
                    <a:lstStyle/>
                    <a:p>
                      <a:pPr algn="ctr"/>
                      <a:r>
                        <a:rPr lang="es-ES" sz="800" dirty="0">
                          <a:effectLst/>
                          <a:latin typeface="Arial" panose="020B0604020202020204" pitchFamily="34" charset="0"/>
                          <a:cs typeface="Arial" panose="020B0604020202020204" pitchFamily="34" charset="0"/>
                        </a:rPr>
                        <a:t>Directivo</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ES" sz="800" b="1" i="0" kern="1200" dirty="0">
                          <a:solidFill>
                            <a:schemeClr val="dk1"/>
                          </a:solidFill>
                          <a:effectLst/>
                          <a:latin typeface="Arial" panose="020B0604020202020204" pitchFamily="34" charset="0"/>
                          <a:ea typeface="+mn-ea"/>
                          <a:cs typeface="Arial" panose="020B0604020202020204" pitchFamily="34" charset="0"/>
                        </a:rPr>
                        <a:t>Mínimo</a:t>
                      </a:r>
                      <a:r>
                        <a:rPr lang="es-ES" sz="800" b="0" i="0" kern="1200" dirty="0">
                          <a:solidFill>
                            <a:schemeClr val="dk1"/>
                          </a:solidFill>
                          <a:effectLst/>
                          <a:latin typeface="Arial" panose="020B0604020202020204" pitchFamily="34" charset="0"/>
                          <a:ea typeface="+mn-ea"/>
                          <a:cs typeface="Arial" panose="020B0604020202020204" pitchFamily="34" charset="0"/>
                        </a:rPr>
                        <a:t>: Título profesional y </a:t>
                      </a:r>
                      <a:r>
                        <a:rPr lang="es-ES" sz="800" b="0" i="0" kern="1200" dirty="0">
                          <a:solidFill>
                            <a:srgbClr val="FF0000"/>
                          </a:solidFill>
                          <a:effectLst/>
                          <a:latin typeface="Arial" panose="020B0604020202020204" pitchFamily="34" charset="0"/>
                          <a:ea typeface="+mn-ea"/>
                          <a:cs typeface="Arial" panose="020B0604020202020204" pitchFamily="34" charset="0"/>
                        </a:rPr>
                        <a:t>experiencia.</a:t>
                      </a:r>
                    </a:p>
                    <a:p>
                      <a:r>
                        <a:rPr lang="es-ES" sz="800" b="1" i="0" kern="1200" dirty="0">
                          <a:solidFill>
                            <a:schemeClr val="dk1"/>
                          </a:solidFill>
                          <a:effectLst/>
                          <a:latin typeface="Arial" panose="020B0604020202020204" pitchFamily="34" charset="0"/>
                          <a:ea typeface="+mn-ea"/>
                          <a:cs typeface="Arial" panose="020B0604020202020204" pitchFamily="34" charset="0"/>
                        </a:rPr>
                        <a:t>Máximo: </a:t>
                      </a:r>
                      <a:r>
                        <a:rPr lang="es-ES" sz="800" b="0" i="0" kern="1200" dirty="0">
                          <a:solidFill>
                            <a:schemeClr val="dk1"/>
                          </a:solidFill>
                          <a:effectLst/>
                          <a:latin typeface="Arial" panose="020B0604020202020204" pitchFamily="34" charset="0"/>
                          <a:ea typeface="+mn-ea"/>
                          <a:cs typeface="Arial" panose="020B0604020202020204" pitchFamily="34" charset="0"/>
                        </a:rPr>
                        <a:t>Título profesional y título de postgrado y </a:t>
                      </a:r>
                      <a:r>
                        <a:rPr lang="es-ES" sz="800" b="0" i="0" kern="1200" dirty="0">
                          <a:solidFill>
                            <a:srgbClr val="FF0000"/>
                          </a:solidFill>
                          <a:effectLst/>
                          <a:latin typeface="Arial" panose="020B0604020202020204" pitchFamily="34" charset="0"/>
                          <a:ea typeface="+mn-ea"/>
                          <a:cs typeface="Arial" panose="020B0604020202020204" pitchFamily="34" charset="0"/>
                        </a:rPr>
                        <a:t>experiencia</a:t>
                      </a:r>
                    </a:p>
                  </a:txBody>
                  <a:tcPr marL="31750" marR="31750" marT="31750" marB="31750" anchor="ctr"/>
                </a:tc>
                <a:extLst>
                  <a:ext uri="{0D108BD9-81ED-4DB2-BD59-A6C34878D82A}">
                    <a16:rowId xmlns:a16="http://schemas.microsoft.com/office/drawing/2014/main" val="3015839232"/>
                  </a:ext>
                </a:extLst>
              </a:tr>
              <a:tr h="576459">
                <a:tc>
                  <a:txBody>
                    <a:bodyPr/>
                    <a:lstStyle/>
                    <a:p>
                      <a:pPr algn="ctr"/>
                      <a:r>
                        <a:rPr lang="es-ES" sz="800" dirty="0">
                          <a:effectLst/>
                          <a:latin typeface="Arial" panose="020B0604020202020204" pitchFamily="34" charset="0"/>
                          <a:cs typeface="Arial" panose="020B0604020202020204" pitchFamily="34" charset="0"/>
                        </a:rPr>
                        <a:t>Asesor</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CO" sz="800" b="1" i="0" kern="1200" dirty="0">
                          <a:solidFill>
                            <a:schemeClr val="dk1"/>
                          </a:solidFill>
                          <a:effectLst/>
                          <a:latin typeface="Arial" panose="020B0604020202020204" pitchFamily="34" charset="0"/>
                          <a:ea typeface="+mn-ea"/>
                          <a:cs typeface="Arial" panose="020B0604020202020204" pitchFamily="34" charset="0"/>
                        </a:rPr>
                        <a:t>Mínimo: </a:t>
                      </a:r>
                      <a:r>
                        <a:rPr lang="es-CO" sz="800" b="0" i="0" kern="1200" dirty="0">
                          <a:solidFill>
                            <a:schemeClr val="dk1"/>
                          </a:solidFill>
                          <a:effectLst/>
                          <a:latin typeface="Arial" panose="020B0604020202020204" pitchFamily="34" charset="0"/>
                          <a:ea typeface="+mn-ea"/>
                          <a:cs typeface="Arial" panose="020B0604020202020204" pitchFamily="34" charset="0"/>
                        </a:rPr>
                        <a:t>Título profesional y </a:t>
                      </a:r>
                      <a:r>
                        <a:rPr lang="es-CO" sz="800" b="0" i="0" kern="1200" dirty="0">
                          <a:solidFill>
                            <a:srgbClr val="FF0000"/>
                          </a:solidFill>
                          <a:effectLst/>
                          <a:latin typeface="Arial" panose="020B0604020202020204" pitchFamily="34" charset="0"/>
                          <a:ea typeface="+mn-ea"/>
                          <a:cs typeface="Arial" panose="020B0604020202020204" pitchFamily="34" charset="0"/>
                        </a:rPr>
                        <a:t>experiencia.</a:t>
                      </a:r>
                    </a:p>
                    <a:p>
                      <a:r>
                        <a:rPr lang="es-CO" sz="800" b="1" i="0" kern="1200" dirty="0">
                          <a:solidFill>
                            <a:schemeClr val="dk1"/>
                          </a:solidFill>
                          <a:effectLst/>
                          <a:latin typeface="Arial" panose="020B0604020202020204" pitchFamily="34" charset="0"/>
                          <a:ea typeface="+mn-ea"/>
                          <a:cs typeface="Arial" panose="020B0604020202020204" pitchFamily="34" charset="0"/>
                        </a:rPr>
                        <a:t>Máximo</a:t>
                      </a:r>
                      <a:r>
                        <a:rPr lang="es-CO" sz="800" b="0" i="0" kern="1200" dirty="0">
                          <a:solidFill>
                            <a:schemeClr val="dk1"/>
                          </a:solidFill>
                          <a:effectLst/>
                          <a:latin typeface="Arial" panose="020B0604020202020204" pitchFamily="34" charset="0"/>
                          <a:ea typeface="+mn-ea"/>
                          <a:cs typeface="Arial" panose="020B0604020202020204" pitchFamily="34" charset="0"/>
                        </a:rPr>
                        <a:t>: Título profesional, título de postgrado y </a:t>
                      </a:r>
                      <a:r>
                        <a:rPr lang="es-CO" sz="800" b="0" i="0" kern="1200" dirty="0">
                          <a:solidFill>
                            <a:srgbClr val="FF0000"/>
                          </a:solidFill>
                          <a:effectLst/>
                          <a:latin typeface="Arial" panose="020B0604020202020204" pitchFamily="34" charset="0"/>
                          <a:ea typeface="+mn-ea"/>
                          <a:cs typeface="Arial" panose="020B0604020202020204" pitchFamily="34" charset="0"/>
                        </a:rPr>
                        <a:t>experiencia.</a:t>
                      </a:r>
                    </a:p>
                  </a:txBody>
                  <a:tcPr marL="31750" marR="31750" marT="31750" marB="31750" anchor="ctr"/>
                </a:tc>
                <a:extLst>
                  <a:ext uri="{0D108BD9-81ED-4DB2-BD59-A6C34878D82A}">
                    <a16:rowId xmlns:a16="http://schemas.microsoft.com/office/drawing/2014/main" val="4221669860"/>
                  </a:ext>
                </a:extLst>
              </a:tr>
              <a:tr h="576459">
                <a:tc>
                  <a:txBody>
                    <a:bodyPr/>
                    <a:lstStyle/>
                    <a:p>
                      <a:pPr algn="ctr"/>
                      <a:r>
                        <a:rPr lang="es-ES" sz="800" dirty="0">
                          <a:effectLst/>
                          <a:latin typeface="Arial" panose="020B0604020202020204" pitchFamily="34" charset="0"/>
                          <a:cs typeface="Arial" panose="020B0604020202020204" pitchFamily="34" charset="0"/>
                        </a:rPr>
                        <a:t>Profesional</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CO" sz="800" b="1" i="0" kern="1200" dirty="0">
                          <a:solidFill>
                            <a:schemeClr val="dk1"/>
                          </a:solidFill>
                          <a:effectLst/>
                          <a:latin typeface="Arial" panose="020B0604020202020204" pitchFamily="34" charset="0"/>
                          <a:ea typeface="+mn-ea"/>
                          <a:cs typeface="Arial" panose="020B0604020202020204" pitchFamily="34" charset="0"/>
                        </a:rPr>
                        <a:t>Mínimo: </a:t>
                      </a:r>
                      <a:r>
                        <a:rPr lang="es-CO" sz="800" b="0" i="0" kern="1200" dirty="0">
                          <a:solidFill>
                            <a:schemeClr val="dk1"/>
                          </a:solidFill>
                          <a:effectLst/>
                          <a:latin typeface="Arial" panose="020B0604020202020204" pitchFamily="34" charset="0"/>
                          <a:ea typeface="+mn-ea"/>
                          <a:cs typeface="Arial" panose="020B0604020202020204" pitchFamily="34" charset="0"/>
                        </a:rPr>
                        <a:t>Título profesional.</a:t>
                      </a:r>
                    </a:p>
                    <a:p>
                      <a:r>
                        <a:rPr lang="es-CO" sz="800" b="1" i="0" kern="1200" dirty="0">
                          <a:solidFill>
                            <a:schemeClr val="dk1"/>
                          </a:solidFill>
                          <a:effectLst/>
                          <a:latin typeface="Arial" panose="020B0604020202020204" pitchFamily="34" charset="0"/>
                          <a:ea typeface="+mn-ea"/>
                          <a:cs typeface="Arial" panose="020B0604020202020204" pitchFamily="34" charset="0"/>
                        </a:rPr>
                        <a:t>Máximo</a:t>
                      </a:r>
                      <a:r>
                        <a:rPr lang="es-CO" sz="800" b="0" i="0" kern="1200" dirty="0">
                          <a:solidFill>
                            <a:schemeClr val="dk1"/>
                          </a:solidFill>
                          <a:effectLst/>
                          <a:latin typeface="Arial" panose="020B0604020202020204" pitchFamily="34" charset="0"/>
                          <a:ea typeface="+mn-ea"/>
                          <a:cs typeface="Arial" panose="020B0604020202020204" pitchFamily="34" charset="0"/>
                        </a:rPr>
                        <a:t>: Título profesional, título de postgrado y </a:t>
                      </a:r>
                      <a:r>
                        <a:rPr lang="es-CO" sz="800" b="0" i="0" kern="1200" dirty="0">
                          <a:solidFill>
                            <a:srgbClr val="FF0000"/>
                          </a:solidFill>
                          <a:effectLst/>
                          <a:latin typeface="Arial" panose="020B0604020202020204" pitchFamily="34" charset="0"/>
                          <a:ea typeface="+mn-ea"/>
                          <a:cs typeface="Arial" panose="020B0604020202020204" pitchFamily="34" charset="0"/>
                        </a:rPr>
                        <a:t>experiencia.</a:t>
                      </a:r>
                    </a:p>
                    <a:p>
                      <a:pPr algn="just"/>
                      <a:endParaRPr lang="es-ES" sz="800" dirty="0">
                        <a:effectLst/>
                        <a:latin typeface="Arial" panose="020B0604020202020204" pitchFamily="34" charset="0"/>
                        <a:cs typeface="Arial" panose="020B0604020202020204" pitchFamily="34" charset="0"/>
                      </a:endParaRPr>
                    </a:p>
                  </a:txBody>
                  <a:tcPr marL="31750" marR="31750" marT="31750" marB="31750" anchor="ctr"/>
                </a:tc>
                <a:extLst>
                  <a:ext uri="{0D108BD9-81ED-4DB2-BD59-A6C34878D82A}">
                    <a16:rowId xmlns:a16="http://schemas.microsoft.com/office/drawing/2014/main" val="609329515"/>
                  </a:ext>
                </a:extLst>
              </a:tr>
              <a:tr h="576459">
                <a:tc>
                  <a:txBody>
                    <a:bodyPr/>
                    <a:lstStyle/>
                    <a:p>
                      <a:pPr algn="ctr"/>
                      <a:r>
                        <a:rPr lang="es-ES" sz="800" dirty="0">
                          <a:effectLst/>
                          <a:latin typeface="Arial" panose="020B0604020202020204" pitchFamily="34" charset="0"/>
                          <a:cs typeface="Arial" panose="020B0604020202020204" pitchFamily="34" charset="0"/>
                        </a:rPr>
                        <a:t>Técnico</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ES" sz="800" b="1" i="0" kern="1200" dirty="0">
                          <a:solidFill>
                            <a:schemeClr val="dk1"/>
                          </a:solidFill>
                          <a:effectLst/>
                          <a:latin typeface="Arial" panose="020B0604020202020204" pitchFamily="34" charset="0"/>
                          <a:ea typeface="+mn-ea"/>
                          <a:cs typeface="Arial" panose="020B0604020202020204" pitchFamily="34" charset="0"/>
                        </a:rPr>
                        <a:t>Mínimo:</a:t>
                      </a:r>
                      <a:r>
                        <a:rPr lang="es-ES" sz="800" b="0" i="0" kern="1200" dirty="0">
                          <a:solidFill>
                            <a:schemeClr val="dk1"/>
                          </a:solidFill>
                          <a:effectLst/>
                          <a:latin typeface="Arial" panose="020B0604020202020204" pitchFamily="34" charset="0"/>
                          <a:ea typeface="+mn-ea"/>
                          <a:cs typeface="Arial" panose="020B0604020202020204" pitchFamily="34" charset="0"/>
                        </a:rPr>
                        <a:t> Diploma de bachiller en cualquier modalidad.</a:t>
                      </a:r>
                    </a:p>
                    <a:p>
                      <a:r>
                        <a:rPr lang="es-ES" sz="800" b="1" i="0" kern="1200" dirty="0">
                          <a:solidFill>
                            <a:schemeClr val="bg1"/>
                          </a:solidFill>
                          <a:effectLst/>
                          <a:latin typeface="Arial" panose="020B0604020202020204" pitchFamily="34" charset="0"/>
                          <a:ea typeface="+mn-ea"/>
                          <a:cs typeface="Arial" panose="020B0604020202020204" pitchFamily="34" charset="0"/>
                        </a:rPr>
                        <a:t>Máximo</a:t>
                      </a:r>
                      <a:r>
                        <a:rPr lang="es-ES" sz="800" b="0" i="0" kern="1200" dirty="0">
                          <a:solidFill>
                            <a:schemeClr val="dk1"/>
                          </a:solidFill>
                          <a:effectLst/>
                          <a:latin typeface="Arial" panose="020B0604020202020204" pitchFamily="34" charset="0"/>
                          <a:ea typeface="+mn-ea"/>
                          <a:cs typeface="Arial" panose="020B0604020202020204" pitchFamily="34" charset="0"/>
                        </a:rPr>
                        <a:t>: Al fijar el requisito específico podrá optar por el título de formación técnica profesional o tecnológica y </a:t>
                      </a:r>
                      <a:r>
                        <a:rPr lang="es-ES" sz="800" b="0" i="0" kern="1200" dirty="0">
                          <a:solidFill>
                            <a:srgbClr val="FF0000"/>
                          </a:solidFill>
                          <a:effectLst/>
                          <a:latin typeface="Arial" panose="020B0604020202020204" pitchFamily="34" charset="0"/>
                          <a:ea typeface="+mn-ea"/>
                          <a:cs typeface="Arial" panose="020B0604020202020204" pitchFamily="34" charset="0"/>
                        </a:rPr>
                        <a:t>experiencia</a:t>
                      </a:r>
                      <a:r>
                        <a:rPr lang="es-ES" sz="800" b="0" i="0" kern="1200" dirty="0">
                          <a:solidFill>
                            <a:schemeClr val="dk1"/>
                          </a:solidFill>
                          <a:effectLst/>
                          <a:latin typeface="Arial" panose="020B0604020202020204" pitchFamily="34" charset="0"/>
                          <a:ea typeface="+mn-ea"/>
                          <a:cs typeface="Arial" panose="020B0604020202020204" pitchFamily="34" charset="0"/>
                        </a:rPr>
                        <a:t> o terminación y aprobación del pensum académico de educación superior en formación profesional y </a:t>
                      </a:r>
                      <a:r>
                        <a:rPr lang="es-ES" sz="800" b="0" i="0" kern="1200" dirty="0">
                          <a:solidFill>
                            <a:srgbClr val="FF0000"/>
                          </a:solidFill>
                          <a:effectLst/>
                          <a:latin typeface="Arial" panose="020B0604020202020204" pitchFamily="34" charset="0"/>
                          <a:ea typeface="+mn-ea"/>
                          <a:cs typeface="Arial" panose="020B0604020202020204" pitchFamily="34" charset="0"/>
                        </a:rPr>
                        <a:t>experiencia</a:t>
                      </a:r>
                      <a:r>
                        <a:rPr lang="es-ES" sz="800" b="0" i="0" kern="1200" dirty="0">
                          <a:solidFill>
                            <a:schemeClr val="dk1"/>
                          </a:solidFill>
                          <a:effectLst/>
                          <a:latin typeface="Arial" panose="020B0604020202020204" pitchFamily="34" charset="0"/>
                          <a:ea typeface="+mn-ea"/>
                          <a:cs typeface="Arial" panose="020B0604020202020204" pitchFamily="34" charset="0"/>
                        </a:rPr>
                        <a:t>.</a:t>
                      </a:r>
                    </a:p>
                    <a:p>
                      <a:pPr algn="just"/>
                      <a:endParaRPr lang="es-ES" sz="800" dirty="0">
                        <a:effectLst/>
                        <a:latin typeface="Arial" panose="020B0604020202020204" pitchFamily="34" charset="0"/>
                        <a:cs typeface="Arial" panose="020B0604020202020204" pitchFamily="34" charset="0"/>
                      </a:endParaRPr>
                    </a:p>
                  </a:txBody>
                  <a:tcPr marL="31750" marR="31750" marT="31750" marB="31750" anchor="ctr"/>
                </a:tc>
                <a:extLst>
                  <a:ext uri="{0D108BD9-81ED-4DB2-BD59-A6C34878D82A}">
                    <a16:rowId xmlns:a16="http://schemas.microsoft.com/office/drawing/2014/main" val="3402415970"/>
                  </a:ext>
                </a:extLst>
              </a:tr>
              <a:tr h="576459">
                <a:tc>
                  <a:txBody>
                    <a:bodyPr/>
                    <a:lstStyle/>
                    <a:p>
                      <a:pPr algn="ctr"/>
                      <a:r>
                        <a:rPr lang="es-ES" sz="800" dirty="0">
                          <a:effectLst/>
                          <a:latin typeface="Arial" panose="020B0604020202020204" pitchFamily="34" charset="0"/>
                          <a:cs typeface="Arial" panose="020B0604020202020204" pitchFamily="34" charset="0"/>
                        </a:rPr>
                        <a:t>Asistencial</a:t>
                      </a:r>
                      <a:endParaRPr lang="es-CO" sz="800" dirty="0">
                        <a:effectLst/>
                        <a:latin typeface="Arial" panose="020B0604020202020204" pitchFamily="34" charset="0"/>
                        <a:cs typeface="Arial" panose="020B0604020202020204" pitchFamily="34" charset="0"/>
                      </a:endParaRPr>
                    </a:p>
                  </a:txBody>
                  <a:tcPr marL="31750" marR="31750" marT="31750" marB="31750" anchor="ctr"/>
                </a:tc>
                <a:tc>
                  <a:txBody>
                    <a:bodyPr/>
                    <a:lstStyle/>
                    <a:p>
                      <a:r>
                        <a:rPr lang="es-ES" sz="800" b="1" i="0" kern="1200" dirty="0">
                          <a:solidFill>
                            <a:schemeClr val="dk1"/>
                          </a:solidFill>
                          <a:effectLst/>
                          <a:latin typeface="+mn-lt"/>
                          <a:ea typeface="+mn-ea"/>
                          <a:cs typeface="+mn-cs"/>
                        </a:rPr>
                        <a:t>Mínimo: </a:t>
                      </a:r>
                      <a:r>
                        <a:rPr lang="es-ES" sz="800" b="0" i="0" kern="1200" dirty="0">
                          <a:solidFill>
                            <a:schemeClr val="dk1"/>
                          </a:solidFill>
                          <a:effectLst/>
                          <a:latin typeface="+mn-lt"/>
                          <a:ea typeface="+mn-ea"/>
                          <a:cs typeface="+mn-cs"/>
                        </a:rPr>
                        <a:t>Terminación y aprobación de educación básica primaria.</a:t>
                      </a:r>
                    </a:p>
                    <a:p>
                      <a:r>
                        <a:rPr lang="es-ES" sz="800" b="1" i="0" kern="1200" dirty="0">
                          <a:solidFill>
                            <a:schemeClr val="dk1"/>
                          </a:solidFill>
                          <a:effectLst/>
                          <a:latin typeface="+mn-lt"/>
                          <a:ea typeface="+mn-ea"/>
                          <a:cs typeface="+mn-cs"/>
                        </a:rPr>
                        <a:t>Máximo: </a:t>
                      </a:r>
                      <a:r>
                        <a:rPr lang="es-ES" sz="800" b="0" i="0" kern="1200" dirty="0">
                          <a:solidFill>
                            <a:schemeClr val="dk1"/>
                          </a:solidFill>
                          <a:effectLst/>
                          <a:latin typeface="+mn-lt"/>
                          <a:ea typeface="+mn-ea"/>
                          <a:cs typeface="+mn-cs"/>
                        </a:rPr>
                        <a:t>Diploma de bachiller en cualquier modalidad y </a:t>
                      </a:r>
                      <a:r>
                        <a:rPr lang="es-ES" sz="800" b="0" i="0" kern="1200" dirty="0">
                          <a:solidFill>
                            <a:srgbClr val="FF0000"/>
                          </a:solidFill>
                          <a:effectLst/>
                          <a:latin typeface="+mn-lt"/>
                          <a:ea typeface="+mn-ea"/>
                          <a:cs typeface="+mn-cs"/>
                        </a:rPr>
                        <a:t>experiencia</a:t>
                      </a:r>
                      <a:r>
                        <a:rPr lang="es-ES" sz="800" b="0" i="0" kern="1200" dirty="0">
                          <a:solidFill>
                            <a:schemeClr val="dk1"/>
                          </a:solidFill>
                          <a:effectLst/>
                          <a:latin typeface="+mn-lt"/>
                          <a:ea typeface="+mn-ea"/>
                          <a:cs typeface="+mn-cs"/>
                        </a:rPr>
                        <a:t>.</a:t>
                      </a:r>
                    </a:p>
                    <a:p>
                      <a:pPr algn="just"/>
                      <a:endParaRPr lang="es-ES" sz="800" dirty="0">
                        <a:effectLst/>
                        <a:latin typeface="Arial" panose="020B0604020202020204" pitchFamily="34" charset="0"/>
                        <a:cs typeface="Arial" panose="020B0604020202020204" pitchFamily="34" charset="0"/>
                      </a:endParaRPr>
                    </a:p>
                  </a:txBody>
                  <a:tcPr marL="31750" marR="31750" marT="31750" marB="31750" anchor="ctr"/>
                </a:tc>
                <a:extLst>
                  <a:ext uri="{0D108BD9-81ED-4DB2-BD59-A6C34878D82A}">
                    <a16:rowId xmlns:a16="http://schemas.microsoft.com/office/drawing/2014/main" val="62073843"/>
                  </a:ext>
                </a:extLst>
              </a:tr>
            </a:tbl>
          </a:graphicData>
        </a:graphic>
      </p:graphicFrame>
    </p:spTree>
    <p:extLst>
      <p:ext uri="{BB962C8B-B14F-4D97-AF65-F5344CB8AC3E}">
        <p14:creationId xmlns:p14="http://schemas.microsoft.com/office/powerpoint/2010/main" val="188567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7"/>
          <a:srcRect t="46943"/>
          <a:stretch/>
        </p:blipFill>
        <p:spPr>
          <a:xfrm>
            <a:off x="106326" y="138223"/>
            <a:ext cx="8825023" cy="6306942"/>
          </a:xfrm>
          <a:prstGeom prst="rect">
            <a:avLst/>
          </a:prstGeom>
          <a:solidFill>
            <a:schemeClr val="accent5">
              <a:lumMod val="40000"/>
              <a:lumOff val="60000"/>
            </a:schemeClr>
          </a:solidFill>
        </p:spPr>
      </p:pic>
      <p:sp>
        <p:nvSpPr>
          <p:cNvPr id="5" name="Rectángulo 4">
            <a:extLst>
              <a:ext uri="{FF2B5EF4-FFF2-40B4-BE49-F238E27FC236}">
                <a16:creationId xmlns:a16="http://schemas.microsoft.com/office/drawing/2014/main" id="{30AA36E0-A3AA-4958-9362-6B5B7DF8031D}"/>
              </a:ext>
            </a:extLst>
          </p:cNvPr>
          <p:cNvSpPr/>
          <p:nvPr/>
        </p:nvSpPr>
        <p:spPr>
          <a:xfrm>
            <a:off x="4465674" y="1817801"/>
            <a:ext cx="4572000" cy="646331"/>
          </a:xfrm>
          <a:prstGeom prst="rect">
            <a:avLst/>
          </a:prstGeom>
          <a:solidFill>
            <a:schemeClr val="tx1"/>
          </a:solidFill>
        </p:spPr>
        <p:txBody>
          <a:bodyPr wrap="square">
            <a:spAutoFit/>
          </a:bodyPr>
          <a:lstStyle/>
          <a:p>
            <a:r>
              <a:rPr lang="es-CO" dirty="0">
                <a:solidFill>
                  <a:schemeClr val="bg1"/>
                </a:solidFill>
              </a:rPr>
              <a:t>Veinticinco (25) meses de experiencia Profesional relacionada. </a:t>
            </a:r>
          </a:p>
        </p:txBody>
      </p:sp>
      <p:sp>
        <p:nvSpPr>
          <p:cNvPr id="9" name="Rectángulo 8">
            <a:extLst>
              <a:ext uri="{FF2B5EF4-FFF2-40B4-BE49-F238E27FC236}">
                <a16:creationId xmlns:a16="http://schemas.microsoft.com/office/drawing/2014/main" id="{345ECB82-0C7C-4D4D-AC85-2A3E543D58CB}"/>
              </a:ext>
            </a:extLst>
          </p:cNvPr>
          <p:cNvSpPr/>
          <p:nvPr/>
        </p:nvSpPr>
        <p:spPr>
          <a:xfrm>
            <a:off x="4465673" y="2572361"/>
            <a:ext cx="4465675" cy="923330"/>
          </a:xfrm>
          <a:prstGeom prst="rect">
            <a:avLst/>
          </a:prstGeom>
          <a:solidFill>
            <a:schemeClr val="tx1"/>
          </a:solidFill>
        </p:spPr>
        <p:txBody>
          <a:bodyPr wrap="square">
            <a:spAutoFit/>
          </a:bodyPr>
          <a:lstStyle/>
          <a:p>
            <a:r>
              <a:rPr lang="es-ES" dirty="0">
                <a:solidFill>
                  <a:srgbClr val="FF0000"/>
                </a:solidFill>
              </a:rPr>
              <a:t>(21) meses de experiencia profesional relacionada con las funciones del cargo. </a:t>
            </a:r>
            <a:endParaRPr lang="es-CO" dirty="0">
              <a:solidFill>
                <a:srgbClr val="FF0000"/>
              </a:solidFill>
            </a:endParaRPr>
          </a:p>
        </p:txBody>
      </p:sp>
    </p:spTree>
    <p:extLst>
      <p:ext uri="{BB962C8B-B14F-4D97-AF65-F5344CB8AC3E}">
        <p14:creationId xmlns:p14="http://schemas.microsoft.com/office/powerpoint/2010/main" val="63781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7"/>
          <a:srcRect t="46943"/>
          <a:stretch/>
        </p:blipFill>
        <p:spPr>
          <a:xfrm>
            <a:off x="53162" y="187156"/>
            <a:ext cx="8825023" cy="6306942"/>
          </a:xfrm>
          <a:prstGeom prst="rect">
            <a:avLst/>
          </a:prstGeom>
          <a:solidFill>
            <a:schemeClr val="bg1"/>
          </a:solidFill>
        </p:spPr>
      </p:pic>
      <p:sp>
        <p:nvSpPr>
          <p:cNvPr id="5" name="Rectángulo 4">
            <a:extLst>
              <a:ext uri="{FF2B5EF4-FFF2-40B4-BE49-F238E27FC236}">
                <a16:creationId xmlns:a16="http://schemas.microsoft.com/office/drawing/2014/main" id="{CAF9E85E-B4F2-4992-ACDC-ABBA406D2D7D}"/>
              </a:ext>
            </a:extLst>
          </p:cNvPr>
          <p:cNvSpPr/>
          <p:nvPr/>
        </p:nvSpPr>
        <p:spPr>
          <a:xfrm>
            <a:off x="129322" y="3676412"/>
            <a:ext cx="8825023" cy="29073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A55D5F66-F01B-4FBD-83D0-1CAF81312A20}"/>
              </a:ext>
            </a:extLst>
          </p:cNvPr>
          <p:cNvSpPr/>
          <p:nvPr/>
        </p:nvSpPr>
        <p:spPr>
          <a:xfrm>
            <a:off x="53162" y="3702092"/>
            <a:ext cx="15232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680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81A70B3E-0D3A-452A-9CFE-5A910DC6CFC4}"/>
              </a:ext>
            </a:extLst>
          </p:cNvPr>
          <p:cNvSpPr/>
          <p:nvPr/>
        </p:nvSpPr>
        <p:spPr>
          <a:xfrm>
            <a:off x="277401" y="1570234"/>
            <a:ext cx="8383713" cy="3600986"/>
          </a:xfrm>
          <a:prstGeom prst="rect">
            <a:avLst/>
          </a:prstGeom>
          <a:solidFill>
            <a:schemeClr val="tx1"/>
          </a:solidFill>
        </p:spPr>
        <p:txBody>
          <a:bodyPr wrap="square">
            <a:spAutoFit/>
          </a:bodyPr>
          <a:lstStyle/>
          <a:p>
            <a:r>
              <a:rPr lang="es-ES" sz="1200" b="1" dirty="0">
                <a:solidFill>
                  <a:srgbClr val="333333"/>
                </a:solidFill>
                <a:latin typeface="Work Sans"/>
              </a:rPr>
              <a:t>El Título de postgrado en la modalidad de especialización por:</a:t>
            </a:r>
          </a:p>
          <a:p>
            <a:r>
              <a:rPr lang="es-ES" sz="1200" dirty="0">
                <a:solidFill>
                  <a:srgbClr val="333333"/>
                </a:solidFill>
                <a:latin typeface="Work Sans"/>
              </a:rPr>
              <a:t>. Dos (2) años de experiencia profesional y viceversa, siempre que se acredite el título profesional; o</a:t>
            </a:r>
          </a:p>
          <a:p>
            <a:r>
              <a:rPr lang="es-ES" sz="1200" dirty="0">
                <a:solidFill>
                  <a:srgbClr val="333333"/>
                </a:solidFill>
                <a:latin typeface="Work Sans"/>
              </a:rPr>
              <a:t>. Título profesional adicional al exigido en el requisito del respectivo empleo, siempre y cuando dicha formación adicional sea afín con las funciones del cargo; o,</a:t>
            </a:r>
          </a:p>
          <a:p>
            <a:r>
              <a:rPr lang="es-ES" sz="1200" dirty="0">
                <a:solidFill>
                  <a:srgbClr val="333333"/>
                </a:solidFill>
                <a:latin typeface="Work Sans"/>
              </a:rPr>
              <a:t>. Terminación y aprobación de estudios profesionales adicionales al título profesional exigido en el requisito del respectivo empleo, siempre y cuando dicha formación adicional sea afín con las funciones del cargo, y un (1) año de experiencia profesional.</a:t>
            </a:r>
          </a:p>
          <a:p>
            <a:r>
              <a:rPr lang="es-ES" sz="1200" b="1" dirty="0">
                <a:solidFill>
                  <a:srgbClr val="333333"/>
                </a:solidFill>
                <a:latin typeface="Work Sans"/>
              </a:rPr>
              <a:t>El Título de Postgrado en la modalidad de maestría por:</a:t>
            </a:r>
          </a:p>
          <a:p>
            <a:r>
              <a:rPr lang="es-ES" sz="1200" dirty="0">
                <a:solidFill>
                  <a:srgbClr val="333333"/>
                </a:solidFill>
                <a:latin typeface="Work Sans"/>
              </a:rPr>
              <a:t>. Tres (3) años de experiencia profesional y viceversa, siempre que se acredite el título profesional; o</a:t>
            </a:r>
          </a:p>
          <a:p>
            <a:r>
              <a:rPr lang="es-ES" sz="1200" dirty="0">
                <a:solidFill>
                  <a:srgbClr val="333333"/>
                </a:solidFill>
                <a:latin typeface="Work Sans"/>
              </a:rPr>
              <a:t>. Título profesional adicional al exigido en el requisito del respectivo empleo, siempre y cuando dicha formación adicional sea afín con las funciones del cargo; o</a:t>
            </a:r>
          </a:p>
          <a:p>
            <a:r>
              <a:rPr lang="es-ES" sz="1200" dirty="0">
                <a:solidFill>
                  <a:srgbClr val="333333"/>
                </a:solidFill>
                <a:latin typeface="Work Sans"/>
              </a:rPr>
              <a:t>. Terminación y aprobación de estudios profesionales adicionales al título profesional exigido en el requisito del respectivo empleo, siempre y cuando dicha formación adicional sea afín con las funciones del cargo, y un (1) año de experiencia profesional.</a:t>
            </a:r>
          </a:p>
          <a:p>
            <a:r>
              <a:rPr lang="es-ES" sz="1200" b="1" dirty="0">
                <a:solidFill>
                  <a:srgbClr val="333333"/>
                </a:solidFill>
                <a:latin typeface="Work Sans"/>
              </a:rPr>
              <a:t>El Título de Postgrado en la modalidad de doctorado o postdoctorado, por:</a:t>
            </a:r>
          </a:p>
          <a:p>
            <a:r>
              <a:rPr lang="es-ES" sz="1200" dirty="0">
                <a:solidFill>
                  <a:srgbClr val="333333"/>
                </a:solidFill>
                <a:latin typeface="Work Sans"/>
              </a:rPr>
              <a:t>. Cuatro (4) años de experiencia profesional y viceversa, siempre que se acredite el título profesional; o</a:t>
            </a:r>
          </a:p>
          <a:p>
            <a:r>
              <a:rPr lang="es-ES" sz="1200" dirty="0">
                <a:solidFill>
                  <a:srgbClr val="333333"/>
                </a:solidFill>
                <a:latin typeface="Work Sans"/>
              </a:rPr>
              <a:t>. Título profesional adicional al exigido en el requisito del respectivo empleo, siempre y cuando dicha formación adicional sea afín con las funciones del cargo; o</a:t>
            </a:r>
          </a:p>
          <a:p>
            <a:r>
              <a:rPr lang="es-ES" sz="1200" dirty="0">
                <a:solidFill>
                  <a:srgbClr val="333333"/>
                </a:solidFill>
                <a:latin typeface="Work Sans"/>
              </a:rPr>
              <a:t>. Terminación y aprobación de estudios profesionales adicionales al título profesional exigido en el requisito del respectivo empleo, siempre y cuando dicha formación adicional sea afín con las funciones del cargo, y dos (2) años de experiencia profesional.</a:t>
            </a:r>
          </a:p>
          <a:p>
            <a:r>
              <a:rPr lang="es-ES" sz="1200" dirty="0">
                <a:solidFill>
                  <a:srgbClr val="333333"/>
                </a:solidFill>
                <a:latin typeface="Work Sans"/>
              </a:rPr>
              <a:t>. Tres (3) años de experiencia profesional por título universitario adicional al exigido en el requisito del respectivo empleo.</a:t>
            </a:r>
            <a:endParaRPr lang="es-ES" sz="1200" b="0" i="0" dirty="0">
              <a:solidFill>
                <a:srgbClr val="333333"/>
              </a:solidFill>
              <a:effectLst/>
              <a:latin typeface="Work Sans"/>
            </a:endParaRPr>
          </a:p>
        </p:txBody>
      </p:sp>
      <p:sp>
        <p:nvSpPr>
          <p:cNvPr id="5" name="CuadroTexto 4">
            <a:extLst>
              <a:ext uri="{FF2B5EF4-FFF2-40B4-BE49-F238E27FC236}">
                <a16:creationId xmlns:a16="http://schemas.microsoft.com/office/drawing/2014/main" id="{36C51DD2-6665-4CCC-BDDB-F881D8DC5091}"/>
              </a:ext>
            </a:extLst>
          </p:cNvPr>
          <p:cNvSpPr txBox="1"/>
          <p:nvPr/>
        </p:nvSpPr>
        <p:spPr>
          <a:xfrm>
            <a:off x="965771" y="673150"/>
            <a:ext cx="3188693" cy="646331"/>
          </a:xfrm>
          <a:prstGeom prst="rect">
            <a:avLst/>
          </a:prstGeom>
          <a:noFill/>
        </p:spPr>
        <p:txBody>
          <a:bodyPr wrap="none" rtlCol="0">
            <a:spAutoFit/>
          </a:bodyPr>
          <a:lstStyle/>
          <a:p>
            <a:r>
              <a:rPr lang="es-ES" dirty="0">
                <a:solidFill>
                  <a:schemeClr val="bg1"/>
                </a:solidFill>
              </a:rPr>
              <a:t>Decreto Ley  770  del 2005 </a:t>
            </a:r>
          </a:p>
          <a:p>
            <a:r>
              <a:rPr lang="es-ES" dirty="0">
                <a:solidFill>
                  <a:schemeClr val="bg1"/>
                </a:solidFill>
              </a:rPr>
              <a:t>Decreto 1083 del 2015</a:t>
            </a:r>
            <a:endParaRPr lang="es-CO" dirty="0">
              <a:solidFill>
                <a:schemeClr val="bg1"/>
              </a:solidFill>
            </a:endParaRPr>
          </a:p>
        </p:txBody>
      </p:sp>
    </p:spTree>
    <p:extLst>
      <p:ext uri="{BB962C8B-B14F-4D97-AF65-F5344CB8AC3E}">
        <p14:creationId xmlns:p14="http://schemas.microsoft.com/office/powerpoint/2010/main" val="24609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28872"/>
            <a:ext cx="9144000" cy="6905134"/>
          </a:xfrm>
          <a:prstGeom prst="round2DiagRect">
            <a:avLst>
              <a:gd name="adj1" fmla="val 16667"/>
              <a:gd name="adj2" fmla="val 2020"/>
            </a:avLst>
          </a:prstGeom>
          <a:solidFill>
            <a:schemeClr val="tx1"/>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Rectángulo 1">
            <a:extLst>
              <a:ext uri="{FF2B5EF4-FFF2-40B4-BE49-F238E27FC236}">
                <a16:creationId xmlns:a16="http://schemas.microsoft.com/office/drawing/2014/main" id="{EE490605-4994-43C5-9DFE-1119277BC2A1}"/>
              </a:ext>
            </a:extLst>
          </p:cNvPr>
          <p:cNvSpPr/>
          <p:nvPr/>
        </p:nvSpPr>
        <p:spPr>
          <a:xfrm>
            <a:off x="1278498" y="849950"/>
            <a:ext cx="6789361" cy="5262979"/>
          </a:xfrm>
          <a:prstGeom prst="rect">
            <a:avLst/>
          </a:prstGeom>
          <a:solidFill>
            <a:schemeClr val="tx1"/>
          </a:solidFill>
        </p:spPr>
        <p:txBody>
          <a:bodyPr wrap="square">
            <a:spAutoFit/>
          </a:bodyPr>
          <a:lstStyle/>
          <a:p>
            <a:r>
              <a:rPr lang="es-ES" sz="1200">
                <a:solidFill>
                  <a:srgbClr val="333333"/>
                </a:solidFill>
                <a:latin typeface="Work Sans"/>
              </a:rPr>
              <a:t>25.1 Para los empleos pertenecientes a los niveles Directivo, Asesor y Profesional:</a:t>
            </a:r>
          </a:p>
          <a:p>
            <a:endParaRPr lang="es-ES" sz="1200">
              <a:solidFill>
                <a:srgbClr val="333333"/>
              </a:solidFill>
              <a:latin typeface="Work Sans"/>
            </a:endParaRPr>
          </a:p>
          <a:p>
            <a:r>
              <a:rPr lang="es-ES" sz="1200" b="1">
                <a:solidFill>
                  <a:srgbClr val="333333"/>
                </a:solidFill>
                <a:latin typeface="Work Sans"/>
              </a:rPr>
              <a:t>25.1.1 El título de posgrado en la modalidad de especialización por:</a:t>
            </a:r>
          </a:p>
          <a:p>
            <a:r>
              <a:rPr lang="es-ES" sz="1200">
                <a:solidFill>
                  <a:srgbClr val="333333"/>
                </a:solidFill>
                <a:latin typeface="Work Sans"/>
              </a:rPr>
              <a:t>25.1.1.1 Dos (2) años de experiencia profesional y viceversa, siempre que se acredite el título profesional, o</a:t>
            </a:r>
          </a:p>
          <a:p>
            <a:r>
              <a:rPr lang="es-ES" sz="1200">
                <a:solidFill>
                  <a:srgbClr val="333333"/>
                </a:solidFill>
                <a:latin typeface="Work Sans"/>
              </a:rPr>
              <a:t>25.1.1.2 Título profesional adicional al exigido en el requisito del respectivo empleo, siempre y cuando dicha formación adicional sea afín con las funciones del cargo, o</a:t>
            </a:r>
          </a:p>
          <a:p>
            <a:r>
              <a:rPr lang="es-ES" sz="1200">
                <a:solidFill>
                  <a:srgbClr val="333333"/>
                </a:solidFill>
                <a:latin typeface="Work Sans"/>
              </a:rPr>
              <a:t>25.1.1.3 Terminación y aprobación de estudios profesionales adicionales al título profesional exigido en el requisito del respectivo empleo, siempre y cuando dicha formación adicional sea afín con las funciones del cargo, y un (1) año de experiencia profesional.</a:t>
            </a:r>
          </a:p>
          <a:p>
            <a:r>
              <a:rPr lang="es-ES" sz="1200" b="1">
                <a:solidFill>
                  <a:schemeClr val="bg1"/>
                </a:solidFill>
                <a:latin typeface="Work Sans"/>
              </a:rPr>
              <a:t>25.1.2 El título de posgrado en la modalidad de maestría por:</a:t>
            </a:r>
          </a:p>
          <a:p>
            <a:r>
              <a:rPr lang="es-ES" sz="1200">
                <a:solidFill>
                  <a:srgbClr val="333333"/>
                </a:solidFill>
                <a:latin typeface="Work Sans"/>
              </a:rPr>
              <a:t>25.1.2.1 Tres (3) años de experiencia profesional y viceversa, siempre que se acredite el título profesional, o</a:t>
            </a:r>
          </a:p>
          <a:p>
            <a:r>
              <a:rPr lang="es-ES" sz="1200">
                <a:solidFill>
                  <a:srgbClr val="333333"/>
                </a:solidFill>
                <a:latin typeface="Work Sans"/>
              </a:rPr>
              <a:t>25.1.2.2 Título profesional adicional al exigido en el requisito del respectivo empleo, siempre y cuando dicha formación adicional sea afín con las funciones del cargo, o</a:t>
            </a:r>
          </a:p>
          <a:p>
            <a:r>
              <a:rPr lang="es-ES" sz="1200">
                <a:solidFill>
                  <a:srgbClr val="333333"/>
                </a:solidFill>
                <a:latin typeface="Work Sans"/>
              </a:rPr>
              <a:t>25.1.2.3 Terminación y aprobación de estudios profesionales adicionales al título profesional exigido en el requisito del respectivo empleo, siempre y cuando dicha formación adicional sea afín con las funciones del cargo, y un (1) año de experiencia profesional.</a:t>
            </a:r>
          </a:p>
          <a:p>
            <a:r>
              <a:rPr lang="es-ES" sz="1200" b="1">
                <a:solidFill>
                  <a:schemeClr val="bg1"/>
                </a:solidFill>
                <a:latin typeface="Work Sans"/>
              </a:rPr>
              <a:t>25.1.3 El título de posgrado en la modalidad de doctorado o posdoctorado, por:</a:t>
            </a:r>
          </a:p>
          <a:p>
            <a:r>
              <a:rPr lang="es-ES" sz="1200">
                <a:solidFill>
                  <a:srgbClr val="333333"/>
                </a:solidFill>
                <a:latin typeface="Work Sans"/>
              </a:rPr>
              <a:t>25.1.3.1 Cuatro (4) años de experiencia profesional y viceversa, siempre que se acredite el título profesional, o</a:t>
            </a:r>
          </a:p>
          <a:p>
            <a:r>
              <a:rPr lang="es-ES" sz="1200">
                <a:solidFill>
                  <a:srgbClr val="333333"/>
                </a:solidFill>
                <a:latin typeface="Work Sans"/>
              </a:rPr>
              <a:t>25.1.3.2 Título profesional adicional al exigido en el requisito del respectivo empleo, siempre y cuando dicha formación adicional sea afín con las funciones del cargo, o</a:t>
            </a:r>
          </a:p>
          <a:p>
            <a:r>
              <a:rPr lang="es-ES" sz="1200">
                <a:solidFill>
                  <a:srgbClr val="333333"/>
                </a:solidFill>
                <a:latin typeface="Work Sans"/>
              </a:rPr>
              <a:t>25.1.3.3 Terminación y aprobación de estudios profesionales adicionales al título profesional exigido en el requisito del respectivo empleo, siempre y cuando dicha formación adicional sea afín con las funciones del cargo, y dos (2) años de experiencia profesional.</a:t>
            </a:r>
          </a:p>
          <a:p>
            <a:r>
              <a:rPr lang="es-ES" sz="1200">
                <a:solidFill>
                  <a:srgbClr val="333333"/>
                </a:solidFill>
                <a:latin typeface="Work Sans"/>
              </a:rPr>
              <a:t>25.1.4 Tres (3) años de experiencia profesional por título profesional adicional al exigido en el requisito del respectivo empleo.</a:t>
            </a:r>
            <a:endParaRPr lang="es-ES" sz="1200" b="0" i="0" dirty="0">
              <a:solidFill>
                <a:srgbClr val="333333"/>
              </a:solidFill>
              <a:effectLst/>
              <a:latin typeface="Work Sans"/>
            </a:endParaRPr>
          </a:p>
        </p:txBody>
      </p:sp>
      <p:sp>
        <p:nvSpPr>
          <p:cNvPr id="5" name="Rectángulo 4">
            <a:extLst>
              <a:ext uri="{FF2B5EF4-FFF2-40B4-BE49-F238E27FC236}">
                <a16:creationId xmlns:a16="http://schemas.microsoft.com/office/drawing/2014/main" id="{131DF707-E687-403E-B2C6-345AF20C5350}"/>
              </a:ext>
            </a:extLst>
          </p:cNvPr>
          <p:cNvSpPr/>
          <p:nvPr/>
        </p:nvSpPr>
        <p:spPr>
          <a:xfrm>
            <a:off x="503289" y="271486"/>
            <a:ext cx="4572000" cy="369332"/>
          </a:xfrm>
          <a:prstGeom prst="rect">
            <a:avLst/>
          </a:prstGeom>
          <a:solidFill>
            <a:schemeClr val="tx1"/>
          </a:solidFill>
        </p:spPr>
        <p:txBody>
          <a:bodyPr>
            <a:spAutoFit/>
          </a:bodyPr>
          <a:lstStyle/>
          <a:p>
            <a:r>
              <a:rPr lang="es-ES" b="1" u="sng" dirty="0">
                <a:solidFill>
                  <a:schemeClr val="bg1"/>
                </a:solidFill>
                <a:latin typeface="Google Sans"/>
              </a:rPr>
              <a:t>Decreto Ley 785 de 2005 - Gestor Normativo</a:t>
            </a:r>
          </a:p>
        </p:txBody>
      </p:sp>
    </p:spTree>
    <p:extLst>
      <p:ext uri="{BB962C8B-B14F-4D97-AF65-F5344CB8AC3E}">
        <p14:creationId xmlns:p14="http://schemas.microsoft.com/office/powerpoint/2010/main" val="417152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7"/>
          <a:srcRect t="46943"/>
          <a:stretch/>
        </p:blipFill>
        <p:spPr>
          <a:xfrm>
            <a:off x="53162" y="187156"/>
            <a:ext cx="8825023" cy="6306942"/>
          </a:xfrm>
          <a:prstGeom prst="rect">
            <a:avLst/>
          </a:prstGeom>
          <a:solidFill>
            <a:schemeClr val="bg1"/>
          </a:solidFill>
        </p:spPr>
      </p:pic>
      <p:sp>
        <p:nvSpPr>
          <p:cNvPr id="2" name="CuadroTexto 1">
            <a:extLst>
              <a:ext uri="{FF2B5EF4-FFF2-40B4-BE49-F238E27FC236}">
                <a16:creationId xmlns:a16="http://schemas.microsoft.com/office/drawing/2014/main" id="{E7939413-4886-414B-BD1F-F4BC245E5A28}"/>
              </a:ext>
            </a:extLst>
          </p:cNvPr>
          <p:cNvSpPr txBox="1"/>
          <p:nvPr/>
        </p:nvSpPr>
        <p:spPr>
          <a:xfrm>
            <a:off x="598769" y="378429"/>
            <a:ext cx="7459093" cy="923330"/>
          </a:xfrm>
          <a:prstGeom prst="rect">
            <a:avLst/>
          </a:prstGeom>
          <a:solidFill>
            <a:schemeClr val="tx1"/>
          </a:solidFill>
        </p:spPr>
        <p:txBody>
          <a:bodyPr wrap="none" rtlCol="0">
            <a:spAutoFit/>
          </a:bodyPr>
          <a:lstStyle/>
          <a:p>
            <a:pPr algn="ctr"/>
            <a:r>
              <a:rPr lang="es-ES" dirty="0">
                <a:solidFill>
                  <a:schemeClr val="bg1"/>
                </a:solidFill>
              </a:rPr>
              <a:t>Para tener en cuenta, la equivalencia se da para experiencia</a:t>
            </a:r>
          </a:p>
          <a:p>
            <a:pPr algn="ctr"/>
            <a:r>
              <a:rPr lang="es-ES" dirty="0">
                <a:solidFill>
                  <a:schemeClr val="bg1"/>
                </a:solidFill>
              </a:rPr>
              <a:t>profesional y compensa estudios de postgrado  por experiencia, </a:t>
            </a:r>
          </a:p>
          <a:p>
            <a:pPr algn="ctr"/>
            <a:r>
              <a:rPr lang="es-ES" dirty="0">
                <a:solidFill>
                  <a:schemeClr val="bg1"/>
                </a:solidFill>
              </a:rPr>
              <a:t>se da en los niveles directivo, asesor y profesional especializado</a:t>
            </a:r>
            <a:endParaRPr lang="es-CO" dirty="0">
              <a:solidFill>
                <a:schemeClr val="bg1"/>
              </a:solidFill>
            </a:endParaRPr>
          </a:p>
        </p:txBody>
      </p:sp>
      <p:sp>
        <p:nvSpPr>
          <p:cNvPr id="14" name="Rectángulo 13">
            <a:extLst>
              <a:ext uri="{FF2B5EF4-FFF2-40B4-BE49-F238E27FC236}">
                <a16:creationId xmlns:a16="http://schemas.microsoft.com/office/drawing/2014/main" id="{CE53F102-E7CA-4291-A00C-559EA9756C5C}"/>
              </a:ext>
            </a:extLst>
          </p:cNvPr>
          <p:cNvSpPr/>
          <p:nvPr/>
        </p:nvSpPr>
        <p:spPr>
          <a:xfrm>
            <a:off x="92147" y="1797784"/>
            <a:ext cx="4419601" cy="1631216"/>
          </a:xfrm>
          <a:prstGeom prst="rect">
            <a:avLst/>
          </a:prstGeom>
          <a:solidFill>
            <a:schemeClr val="tx1"/>
          </a:solidFill>
        </p:spPr>
        <p:txBody>
          <a:bodyPr wrap="square">
            <a:spAutoFit/>
          </a:bodyPr>
          <a:lstStyle/>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Título profesional de los Núcleos Básicos de Conocimientos en: Administración, Ingeniería Industrial y Afines, Economía, Contaduría Pública, Derecho y Afines en la disciplina académica de Derecho o Psicología.</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Tarjeta o matrícula profesional, en los casos reglamentados por la Ley.</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CO" sz="1000" spc="-20" dirty="0">
                <a:solidFill>
                  <a:schemeClr val="bg1"/>
                </a:solidFill>
                <a:latin typeface="Arial" panose="020B0604020202020204" pitchFamily="34" charset="0"/>
                <a:ea typeface="MS Mincho" panose="02020609040205080304" pitchFamily="49" charset="-128"/>
                <a:cs typeface="Arial" panose="020B0604020202020204" pitchFamily="34" charset="0"/>
              </a:rPr>
              <a:t> </a:t>
            </a:r>
            <a:endParaRPr lang="es-CO" sz="1000" dirty="0">
              <a:solidFill>
                <a:schemeClr val="bg1"/>
              </a:solidFill>
              <a:latin typeface="Arial" panose="020B0604020202020204" pitchFamily="34" charset="0"/>
              <a:ea typeface="MS Mincho" panose="02020609040205080304" pitchFamily="49" charset="-128"/>
              <a:cs typeface="Times New Roman" panose="02020603050405020304" pitchFamily="18" charset="0"/>
            </a:endParaRPr>
          </a:p>
          <a:p>
            <a:r>
              <a:rPr lang="es-CO" sz="1000" spc="-20" dirty="0">
                <a:solidFill>
                  <a:srgbClr val="FF0000"/>
                </a:solidFill>
                <a:latin typeface="Arial" panose="020B0604020202020204" pitchFamily="34" charset="0"/>
                <a:ea typeface="MS Mincho" panose="02020609040205080304" pitchFamily="49" charset="-128"/>
              </a:rPr>
              <a:t>Título de postgrado en la modalidad de especialización en áreas relacionadas con las funciones del cargo. </a:t>
            </a:r>
            <a:endParaRPr lang="es-CO" sz="1000" dirty="0">
              <a:solidFill>
                <a:srgbClr val="FF0000"/>
              </a:solidFill>
            </a:endParaRPr>
          </a:p>
        </p:txBody>
      </p:sp>
      <p:sp>
        <p:nvSpPr>
          <p:cNvPr id="15" name="Rectángulo 14">
            <a:extLst>
              <a:ext uri="{FF2B5EF4-FFF2-40B4-BE49-F238E27FC236}">
                <a16:creationId xmlns:a16="http://schemas.microsoft.com/office/drawing/2014/main" id="{605F0C4A-6AB4-4050-9B9B-C5DB424BC162}"/>
              </a:ext>
            </a:extLst>
          </p:cNvPr>
          <p:cNvSpPr/>
          <p:nvPr/>
        </p:nvSpPr>
        <p:spPr>
          <a:xfrm>
            <a:off x="4844909" y="2129790"/>
            <a:ext cx="3364143" cy="523220"/>
          </a:xfrm>
          <a:prstGeom prst="rect">
            <a:avLst/>
          </a:prstGeom>
          <a:solidFill>
            <a:schemeClr val="tx1"/>
          </a:solidFill>
        </p:spPr>
        <p:txBody>
          <a:bodyPr wrap="square">
            <a:spAutoFit/>
          </a:bodyPr>
          <a:lstStyle/>
          <a:p>
            <a:r>
              <a:rPr lang="es-CO" sz="1400" spc="-20" dirty="0">
                <a:solidFill>
                  <a:schemeClr val="bg1"/>
                </a:solidFill>
                <a:latin typeface="Arial" panose="020B0604020202020204" pitchFamily="34" charset="0"/>
                <a:ea typeface="MS Mincho" panose="02020609040205080304" pitchFamily="49" charset="-128"/>
              </a:rPr>
              <a:t>Veinticinco (25) meses de experiencia profesional relacionada.</a:t>
            </a:r>
            <a:endParaRPr lang="es-CO" sz="1400" dirty="0">
              <a:solidFill>
                <a:schemeClr val="bg1"/>
              </a:solidFill>
            </a:endParaRPr>
          </a:p>
        </p:txBody>
      </p:sp>
      <p:sp>
        <p:nvSpPr>
          <p:cNvPr id="16" name="Rectángulo 15">
            <a:extLst>
              <a:ext uri="{FF2B5EF4-FFF2-40B4-BE49-F238E27FC236}">
                <a16:creationId xmlns:a16="http://schemas.microsoft.com/office/drawing/2014/main" id="{1707E743-3C32-4842-85D2-94A5EF30FD56}"/>
              </a:ext>
            </a:extLst>
          </p:cNvPr>
          <p:cNvSpPr/>
          <p:nvPr/>
        </p:nvSpPr>
        <p:spPr>
          <a:xfrm>
            <a:off x="4934592" y="5427794"/>
            <a:ext cx="3504144" cy="523220"/>
          </a:xfrm>
          <a:prstGeom prst="rect">
            <a:avLst/>
          </a:prstGeom>
          <a:solidFill>
            <a:schemeClr val="tx1"/>
          </a:solidFill>
        </p:spPr>
        <p:txBody>
          <a:bodyPr wrap="square">
            <a:spAutoFit/>
          </a:bodyPr>
          <a:lstStyle/>
          <a:p>
            <a:r>
              <a:rPr lang="es-CO" sz="1400" spc="-20" dirty="0">
                <a:solidFill>
                  <a:schemeClr val="bg1"/>
                </a:solidFill>
                <a:latin typeface="Arial" panose="020B0604020202020204" pitchFamily="34" charset="0"/>
                <a:ea typeface="MS Mincho" panose="02020609040205080304" pitchFamily="49" charset="-128"/>
              </a:rPr>
              <a:t>Cuarenta y nueve (49) meses de experiencia profesional relacionada.</a:t>
            </a:r>
            <a:endParaRPr lang="es-CO" sz="1400" dirty="0">
              <a:solidFill>
                <a:schemeClr val="bg1"/>
              </a:solidFill>
            </a:endParaRPr>
          </a:p>
        </p:txBody>
      </p:sp>
      <p:sp>
        <p:nvSpPr>
          <p:cNvPr id="17" name="Rectángulo 16">
            <a:extLst>
              <a:ext uri="{FF2B5EF4-FFF2-40B4-BE49-F238E27FC236}">
                <a16:creationId xmlns:a16="http://schemas.microsoft.com/office/drawing/2014/main" id="{33011E3D-683F-4A01-BCDB-3ED200E618EB}"/>
              </a:ext>
            </a:extLst>
          </p:cNvPr>
          <p:cNvSpPr/>
          <p:nvPr/>
        </p:nvSpPr>
        <p:spPr>
          <a:xfrm>
            <a:off x="284077" y="5148616"/>
            <a:ext cx="4419601" cy="1153842"/>
          </a:xfrm>
          <a:prstGeom prst="rect">
            <a:avLst/>
          </a:prstGeom>
          <a:solidFill>
            <a:schemeClr val="tx1"/>
          </a:solidFill>
        </p:spPr>
        <p:txBody>
          <a:bodyPr wrap="square">
            <a:spAutoFit/>
          </a:bodyPr>
          <a:lstStyle/>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Título profesional de los Núcleos Básicos de Conocimientos en: Administración, Ingeniería Industrial y Afines, Economía, Contaduría Pública, Derecho y Afines en la disciplina académica de Derecho o Psicología.</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Tarjeta o matrícula profesional, en los casos reglamentados por la Ley.</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4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5"/>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6"/>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7"/>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8"/>
          <a:srcRect t="46943"/>
          <a:stretch/>
        </p:blipFill>
        <p:spPr>
          <a:xfrm>
            <a:off x="53162" y="187156"/>
            <a:ext cx="8825023" cy="6306942"/>
          </a:xfrm>
          <a:prstGeom prst="rect">
            <a:avLst/>
          </a:prstGeom>
          <a:solidFill>
            <a:schemeClr val="bg1"/>
          </a:solidFill>
        </p:spPr>
      </p:pic>
      <p:sp>
        <p:nvSpPr>
          <p:cNvPr id="14" name="Rectángulo 13">
            <a:extLst>
              <a:ext uri="{FF2B5EF4-FFF2-40B4-BE49-F238E27FC236}">
                <a16:creationId xmlns:a16="http://schemas.microsoft.com/office/drawing/2014/main" id="{CE53F102-E7CA-4291-A00C-559EA9756C5C}"/>
              </a:ext>
            </a:extLst>
          </p:cNvPr>
          <p:cNvSpPr/>
          <p:nvPr/>
        </p:nvSpPr>
        <p:spPr>
          <a:xfrm>
            <a:off x="92147" y="1797784"/>
            <a:ext cx="4419601" cy="1631216"/>
          </a:xfrm>
          <a:prstGeom prst="rect">
            <a:avLst/>
          </a:prstGeom>
          <a:solidFill>
            <a:schemeClr val="tx1"/>
          </a:solidFill>
        </p:spPr>
        <p:txBody>
          <a:bodyPr wrap="square">
            <a:spAutoFit/>
          </a:bodyPr>
          <a:lstStyle/>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Título profesional de los Núcleos Básicos de Conocimientos en: Administración, Ingeniería Industrial y Afines, Economía, Contaduría Pública, Derecho y Afines en la disciplina académica de Derecho o Psicología.</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Tarjeta o matrícula profesional, en los casos reglamentados por la Ley.</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CO" sz="1000" spc="-20" dirty="0">
                <a:solidFill>
                  <a:schemeClr val="bg1"/>
                </a:solidFill>
                <a:latin typeface="Arial" panose="020B0604020202020204" pitchFamily="34" charset="0"/>
                <a:ea typeface="MS Mincho" panose="02020609040205080304" pitchFamily="49" charset="-128"/>
                <a:cs typeface="Arial" panose="020B0604020202020204" pitchFamily="34" charset="0"/>
              </a:rPr>
              <a:t> </a:t>
            </a:r>
            <a:endParaRPr lang="es-CO" sz="1000" dirty="0">
              <a:solidFill>
                <a:schemeClr val="bg1"/>
              </a:solidFill>
              <a:latin typeface="Arial" panose="020B0604020202020204" pitchFamily="34" charset="0"/>
              <a:ea typeface="MS Mincho" panose="02020609040205080304" pitchFamily="49" charset="-128"/>
              <a:cs typeface="Times New Roman" panose="02020603050405020304" pitchFamily="18" charset="0"/>
            </a:endParaRPr>
          </a:p>
          <a:p>
            <a:r>
              <a:rPr lang="es-CO" sz="1000" spc="-20" dirty="0">
                <a:solidFill>
                  <a:srgbClr val="FF0000"/>
                </a:solidFill>
                <a:latin typeface="Arial" panose="020B0604020202020204" pitchFamily="34" charset="0"/>
                <a:ea typeface="MS Mincho" panose="02020609040205080304" pitchFamily="49" charset="-128"/>
              </a:rPr>
              <a:t>Título de postgrado en la modalidad de especialización en áreas relacionadas con las funciones del cargo. </a:t>
            </a:r>
            <a:endParaRPr lang="es-CO" sz="1000" dirty="0">
              <a:solidFill>
                <a:srgbClr val="FF0000"/>
              </a:solidFill>
            </a:endParaRPr>
          </a:p>
        </p:txBody>
      </p:sp>
      <p:sp>
        <p:nvSpPr>
          <p:cNvPr id="15" name="Rectángulo 14">
            <a:extLst>
              <a:ext uri="{FF2B5EF4-FFF2-40B4-BE49-F238E27FC236}">
                <a16:creationId xmlns:a16="http://schemas.microsoft.com/office/drawing/2014/main" id="{605F0C4A-6AB4-4050-9B9B-C5DB424BC162}"/>
              </a:ext>
            </a:extLst>
          </p:cNvPr>
          <p:cNvSpPr/>
          <p:nvPr/>
        </p:nvSpPr>
        <p:spPr>
          <a:xfrm>
            <a:off x="4844909" y="2129790"/>
            <a:ext cx="3364143" cy="523220"/>
          </a:xfrm>
          <a:prstGeom prst="rect">
            <a:avLst/>
          </a:prstGeom>
          <a:solidFill>
            <a:schemeClr val="tx1"/>
          </a:solidFill>
        </p:spPr>
        <p:txBody>
          <a:bodyPr wrap="square">
            <a:spAutoFit/>
          </a:bodyPr>
          <a:lstStyle/>
          <a:p>
            <a:r>
              <a:rPr lang="es-CO" sz="1400" spc="-20" dirty="0">
                <a:solidFill>
                  <a:schemeClr val="bg1"/>
                </a:solidFill>
                <a:latin typeface="Arial" panose="020B0604020202020204" pitchFamily="34" charset="0"/>
                <a:ea typeface="MS Mincho" panose="02020609040205080304" pitchFamily="49" charset="-128"/>
              </a:rPr>
              <a:t>Veinticinco (25) meses de experiencia profesional relacionada.</a:t>
            </a:r>
            <a:endParaRPr lang="es-CO" sz="1400" dirty="0">
              <a:solidFill>
                <a:schemeClr val="bg1"/>
              </a:solidFill>
            </a:endParaRPr>
          </a:p>
        </p:txBody>
      </p:sp>
      <p:sp>
        <p:nvSpPr>
          <p:cNvPr id="2" name="Rectángulo 1">
            <a:extLst>
              <a:ext uri="{FF2B5EF4-FFF2-40B4-BE49-F238E27FC236}">
                <a16:creationId xmlns:a16="http://schemas.microsoft.com/office/drawing/2014/main" id="{7F7BFE4A-CCA6-4FCF-93F3-C97E84F7A160}"/>
              </a:ext>
            </a:extLst>
          </p:cNvPr>
          <p:cNvSpPr/>
          <p:nvPr/>
        </p:nvSpPr>
        <p:spPr>
          <a:xfrm>
            <a:off x="257591" y="5239459"/>
            <a:ext cx="8508314" cy="1200329"/>
          </a:xfrm>
          <a:prstGeom prst="rect">
            <a:avLst/>
          </a:prstGeom>
          <a:solidFill>
            <a:schemeClr val="bg1"/>
          </a:solidFill>
        </p:spPr>
        <p:txBody>
          <a:bodyPr wrap="square">
            <a:spAutoFit/>
          </a:bodyPr>
          <a:lstStyle/>
          <a:p>
            <a:pPr algn="ctr"/>
            <a:r>
              <a:rPr lang="es-ES" dirty="0"/>
              <a:t>Para efectos de la aplicación de equivalencias entre estudios y experiencia en el presente manual de funciones y de competencias laborales, se dará aplicación a lo establecido en y el Decreto 785 de 2005 y las demás normas aplicables en la materia. </a:t>
            </a:r>
            <a:endParaRPr lang="es-CO" dirty="0"/>
          </a:p>
        </p:txBody>
      </p:sp>
    </p:spTree>
    <p:extLst>
      <p:ext uri="{BB962C8B-B14F-4D97-AF65-F5344CB8AC3E}">
        <p14:creationId xmlns:p14="http://schemas.microsoft.com/office/powerpoint/2010/main" val="426114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Imagen 7" descr="Escala de tiempo&#10;&#10;El contenido generado por IA puede ser incorrecto.">
            <a:extLst>
              <a:ext uri="{FF2B5EF4-FFF2-40B4-BE49-F238E27FC236}">
                <a16:creationId xmlns:a16="http://schemas.microsoft.com/office/drawing/2014/main" id="{658FA679-18A7-4F3A-B431-A5EAE9A68A09}"/>
              </a:ext>
            </a:extLst>
          </p:cNvPr>
          <p:cNvPicPr/>
          <p:nvPr/>
        </p:nvPicPr>
        <p:blipFill rotWithShape="1">
          <a:blip r:embed="rId7"/>
          <a:srcRect t="46943"/>
          <a:stretch/>
        </p:blipFill>
        <p:spPr>
          <a:xfrm>
            <a:off x="53162" y="187156"/>
            <a:ext cx="8825023" cy="6306942"/>
          </a:xfrm>
          <a:prstGeom prst="rect">
            <a:avLst/>
          </a:prstGeom>
          <a:solidFill>
            <a:schemeClr val="bg1"/>
          </a:solidFill>
        </p:spPr>
      </p:pic>
      <p:sp>
        <p:nvSpPr>
          <p:cNvPr id="14" name="Rectángulo 13">
            <a:extLst>
              <a:ext uri="{FF2B5EF4-FFF2-40B4-BE49-F238E27FC236}">
                <a16:creationId xmlns:a16="http://schemas.microsoft.com/office/drawing/2014/main" id="{CE53F102-E7CA-4291-A00C-559EA9756C5C}"/>
              </a:ext>
            </a:extLst>
          </p:cNvPr>
          <p:cNvSpPr/>
          <p:nvPr/>
        </p:nvSpPr>
        <p:spPr>
          <a:xfrm>
            <a:off x="92147" y="1797784"/>
            <a:ext cx="4419601" cy="1631216"/>
          </a:xfrm>
          <a:prstGeom prst="rect">
            <a:avLst/>
          </a:prstGeom>
          <a:solidFill>
            <a:schemeClr val="tx1"/>
          </a:solidFill>
        </p:spPr>
        <p:txBody>
          <a:bodyPr wrap="square">
            <a:spAutoFit/>
          </a:bodyPr>
          <a:lstStyle/>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Título profesional de los Núcleos Básicos de Conocimientos en: Administración, Ingeniería Industrial y Afines, Economía, Contaduría Pública, Derecho y Afines en la disciplina académica de Derecho o Psicología.</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Tarjeta o matrícula profesional, en los casos reglamentados por la Ley.</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CO" sz="1000" spc="-20" dirty="0">
                <a:solidFill>
                  <a:schemeClr val="bg1"/>
                </a:solidFill>
                <a:latin typeface="Arial" panose="020B0604020202020204" pitchFamily="34" charset="0"/>
                <a:ea typeface="MS Mincho" panose="02020609040205080304" pitchFamily="49" charset="-128"/>
                <a:cs typeface="Arial" panose="020B0604020202020204" pitchFamily="34" charset="0"/>
              </a:rPr>
              <a:t> </a:t>
            </a:r>
            <a:endParaRPr lang="es-CO" sz="1000" dirty="0">
              <a:solidFill>
                <a:schemeClr val="bg1"/>
              </a:solidFill>
              <a:latin typeface="Arial" panose="020B0604020202020204" pitchFamily="34" charset="0"/>
              <a:ea typeface="MS Mincho" panose="02020609040205080304" pitchFamily="49" charset="-128"/>
              <a:cs typeface="Times New Roman" panose="02020603050405020304" pitchFamily="18" charset="0"/>
            </a:endParaRPr>
          </a:p>
          <a:p>
            <a:r>
              <a:rPr lang="es-CO" sz="1000" spc="-20" dirty="0">
                <a:solidFill>
                  <a:srgbClr val="FF0000"/>
                </a:solidFill>
                <a:latin typeface="Arial" panose="020B0604020202020204" pitchFamily="34" charset="0"/>
                <a:ea typeface="MS Mincho" panose="02020609040205080304" pitchFamily="49" charset="-128"/>
              </a:rPr>
              <a:t>Título de postgrado en la modalidad de especialización en áreas relacionadas con las funciones del cargo. </a:t>
            </a:r>
            <a:endParaRPr lang="es-CO" sz="1000" dirty="0">
              <a:solidFill>
                <a:srgbClr val="FF0000"/>
              </a:solidFill>
            </a:endParaRPr>
          </a:p>
        </p:txBody>
      </p:sp>
      <p:sp>
        <p:nvSpPr>
          <p:cNvPr id="15" name="Rectángulo 14">
            <a:extLst>
              <a:ext uri="{FF2B5EF4-FFF2-40B4-BE49-F238E27FC236}">
                <a16:creationId xmlns:a16="http://schemas.microsoft.com/office/drawing/2014/main" id="{605F0C4A-6AB4-4050-9B9B-C5DB424BC162}"/>
              </a:ext>
            </a:extLst>
          </p:cNvPr>
          <p:cNvSpPr/>
          <p:nvPr/>
        </p:nvSpPr>
        <p:spPr>
          <a:xfrm>
            <a:off x="4844909" y="2129790"/>
            <a:ext cx="3364143" cy="523220"/>
          </a:xfrm>
          <a:prstGeom prst="rect">
            <a:avLst/>
          </a:prstGeom>
          <a:solidFill>
            <a:schemeClr val="tx1"/>
          </a:solidFill>
        </p:spPr>
        <p:txBody>
          <a:bodyPr wrap="square">
            <a:spAutoFit/>
          </a:bodyPr>
          <a:lstStyle/>
          <a:p>
            <a:r>
              <a:rPr lang="es-CO" sz="1400" spc="-20" dirty="0">
                <a:solidFill>
                  <a:schemeClr val="bg1"/>
                </a:solidFill>
                <a:latin typeface="Arial" panose="020B0604020202020204" pitchFamily="34" charset="0"/>
                <a:ea typeface="MS Mincho" panose="02020609040205080304" pitchFamily="49" charset="-128"/>
              </a:rPr>
              <a:t>Veinticinco (25) meses de experiencia profesional relacionada.</a:t>
            </a:r>
            <a:endParaRPr lang="es-CO" sz="1400" dirty="0">
              <a:solidFill>
                <a:schemeClr val="bg1"/>
              </a:solidFill>
            </a:endParaRPr>
          </a:p>
        </p:txBody>
      </p:sp>
      <p:sp>
        <p:nvSpPr>
          <p:cNvPr id="16" name="Rectángulo 15">
            <a:extLst>
              <a:ext uri="{FF2B5EF4-FFF2-40B4-BE49-F238E27FC236}">
                <a16:creationId xmlns:a16="http://schemas.microsoft.com/office/drawing/2014/main" id="{1707E743-3C32-4842-85D2-94A5EF30FD56}"/>
              </a:ext>
            </a:extLst>
          </p:cNvPr>
          <p:cNvSpPr/>
          <p:nvPr/>
        </p:nvSpPr>
        <p:spPr>
          <a:xfrm>
            <a:off x="4934592" y="5427794"/>
            <a:ext cx="3504144" cy="523220"/>
          </a:xfrm>
          <a:prstGeom prst="rect">
            <a:avLst/>
          </a:prstGeom>
          <a:solidFill>
            <a:schemeClr val="tx1"/>
          </a:solidFill>
        </p:spPr>
        <p:txBody>
          <a:bodyPr wrap="square">
            <a:spAutoFit/>
          </a:bodyPr>
          <a:lstStyle/>
          <a:p>
            <a:r>
              <a:rPr lang="es-CO" sz="1400" spc="-20" dirty="0">
                <a:solidFill>
                  <a:schemeClr val="bg1"/>
                </a:solidFill>
                <a:latin typeface="Arial" panose="020B0604020202020204" pitchFamily="34" charset="0"/>
                <a:ea typeface="MS Mincho" panose="02020609040205080304" pitchFamily="49" charset="-128"/>
              </a:rPr>
              <a:t>Cuarenta y nueve (49) meses de experiencia profesional relacionada.</a:t>
            </a:r>
            <a:endParaRPr lang="es-CO" sz="1400" dirty="0">
              <a:solidFill>
                <a:schemeClr val="bg1"/>
              </a:solidFill>
            </a:endParaRPr>
          </a:p>
        </p:txBody>
      </p:sp>
      <p:sp>
        <p:nvSpPr>
          <p:cNvPr id="17" name="Rectángulo 16">
            <a:extLst>
              <a:ext uri="{FF2B5EF4-FFF2-40B4-BE49-F238E27FC236}">
                <a16:creationId xmlns:a16="http://schemas.microsoft.com/office/drawing/2014/main" id="{33011E3D-683F-4A01-BCDB-3ED200E618EB}"/>
              </a:ext>
            </a:extLst>
          </p:cNvPr>
          <p:cNvSpPr/>
          <p:nvPr/>
        </p:nvSpPr>
        <p:spPr>
          <a:xfrm>
            <a:off x="284077" y="5148616"/>
            <a:ext cx="4419601" cy="1512915"/>
          </a:xfrm>
          <a:prstGeom prst="rect">
            <a:avLst/>
          </a:prstGeom>
          <a:solidFill>
            <a:schemeClr val="tx1"/>
          </a:solidFill>
        </p:spPr>
        <p:txBody>
          <a:bodyPr wrap="square">
            <a:spAutoFit/>
          </a:bodyPr>
          <a:lstStyle/>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Profesional de los Núcleos Básicos de Conocimientos en: Administración, Ingeniería Industrial y Afines, Economía, Contaduría Pública, Derecho y Afines en la disciplina académica de Derecho o Psicología.</a:t>
            </a:r>
          </a:p>
          <a:p>
            <a:pPr indent="-279400" algn="just">
              <a:lnSpc>
                <a:spcPts val="1390"/>
              </a:lnSpc>
              <a:spcAft>
                <a:spcPts val="0"/>
              </a:spcAft>
              <a:tabLst>
                <a:tab pos="234950" algn="l"/>
              </a:tabLst>
            </a:pPr>
            <a:endPar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279400" algn="just">
              <a:lnSpc>
                <a:spcPts val="1390"/>
              </a:lnSpc>
              <a:tabLst>
                <a:tab pos="234950" algn="l"/>
              </a:tabLst>
            </a:pPr>
            <a:r>
              <a:rPr lang="es-CO" sz="1000" dirty="0">
                <a:solidFill>
                  <a:srgbClr val="FF0000"/>
                </a:solidFill>
                <a:latin typeface="Arial" panose="020B0604020202020204" pitchFamily="34" charset="0"/>
                <a:ea typeface="Times New Roman" panose="02020603050405020304" pitchFamily="18" charset="0"/>
                <a:cs typeface="Arial" panose="020B0604020202020204" pitchFamily="34" charset="0"/>
              </a:rPr>
              <a:t>Título profesional adicional al exigido en las disciplinas académicas relacionadas con las funciones del cargo</a:t>
            </a: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indent="-279400" algn="just">
              <a:lnSpc>
                <a:spcPts val="1390"/>
              </a:lnSpc>
              <a:spcAft>
                <a:spcPts val="0"/>
              </a:spcAft>
              <a:tabLst>
                <a:tab pos="234950" algn="l"/>
              </a:tabLst>
            </a:pPr>
            <a:r>
              <a:rPr lang="es-C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Tarjeta o matrícula profesional, en los casos reglamentados por la Ley.</a:t>
            </a:r>
            <a:endParaRPr lang="es-CO"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25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2" name="Imagen 1">
            <a:extLst>
              <a:ext uri="{FF2B5EF4-FFF2-40B4-BE49-F238E27FC236}">
                <a16:creationId xmlns:a16="http://schemas.microsoft.com/office/drawing/2014/main" id="{09126D88-5702-46D5-B8AD-D49B9BDF4AB5}"/>
              </a:ext>
            </a:extLst>
          </p:cNvPr>
          <p:cNvPicPr>
            <a:picLocks noChangeAspect="1"/>
          </p:cNvPicPr>
          <p:nvPr/>
        </p:nvPicPr>
        <p:blipFill rotWithShape="1">
          <a:blip r:embed="rId7"/>
          <a:srcRect r="67528"/>
          <a:stretch/>
        </p:blipFill>
        <p:spPr>
          <a:xfrm>
            <a:off x="0" y="-47134"/>
            <a:ext cx="3452117" cy="4316165"/>
          </a:xfrm>
          <a:prstGeom prst="rect">
            <a:avLst/>
          </a:prstGeom>
        </p:spPr>
      </p:pic>
      <p:pic>
        <p:nvPicPr>
          <p:cNvPr id="8" name="Imagen 7">
            <a:extLst>
              <a:ext uri="{FF2B5EF4-FFF2-40B4-BE49-F238E27FC236}">
                <a16:creationId xmlns:a16="http://schemas.microsoft.com/office/drawing/2014/main" id="{BFC6F993-64BD-4E35-A0BA-52EA1ADD534C}"/>
              </a:ext>
            </a:extLst>
          </p:cNvPr>
          <p:cNvPicPr>
            <a:picLocks noChangeAspect="1"/>
          </p:cNvPicPr>
          <p:nvPr/>
        </p:nvPicPr>
        <p:blipFill rotWithShape="1">
          <a:blip r:embed="rId7"/>
          <a:srcRect l="66782"/>
          <a:stretch/>
        </p:blipFill>
        <p:spPr>
          <a:xfrm>
            <a:off x="6010773" y="-47135"/>
            <a:ext cx="3037465" cy="3712415"/>
          </a:xfrm>
          <a:prstGeom prst="rect">
            <a:avLst/>
          </a:prstGeom>
        </p:spPr>
      </p:pic>
      <p:pic>
        <p:nvPicPr>
          <p:cNvPr id="9" name="Imagen 8">
            <a:extLst>
              <a:ext uri="{FF2B5EF4-FFF2-40B4-BE49-F238E27FC236}">
                <a16:creationId xmlns:a16="http://schemas.microsoft.com/office/drawing/2014/main" id="{85F1DA74-7F81-4935-A6AD-608B22A37F99}"/>
              </a:ext>
            </a:extLst>
          </p:cNvPr>
          <p:cNvPicPr>
            <a:picLocks noChangeAspect="1"/>
          </p:cNvPicPr>
          <p:nvPr/>
        </p:nvPicPr>
        <p:blipFill rotWithShape="1">
          <a:blip r:embed="rId7"/>
          <a:srcRect l="33745" r="32691"/>
          <a:stretch/>
        </p:blipFill>
        <p:spPr>
          <a:xfrm>
            <a:off x="3228987" y="3145585"/>
            <a:ext cx="3069071" cy="3712415"/>
          </a:xfrm>
          <a:prstGeom prst="rect">
            <a:avLst/>
          </a:prstGeom>
        </p:spPr>
      </p:pic>
      <p:sp>
        <p:nvSpPr>
          <p:cNvPr id="10" name="CuadroTexto 9">
            <a:extLst>
              <a:ext uri="{FF2B5EF4-FFF2-40B4-BE49-F238E27FC236}">
                <a16:creationId xmlns:a16="http://schemas.microsoft.com/office/drawing/2014/main" id="{23D1DE6C-2FCF-4BC9-9951-D11C67722629}"/>
              </a:ext>
            </a:extLst>
          </p:cNvPr>
          <p:cNvSpPr txBox="1"/>
          <p:nvPr/>
        </p:nvSpPr>
        <p:spPr>
          <a:xfrm>
            <a:off x="3363895" y="1060364"/>
            <a:ext cx="2646878" cy="584775"/>
          </a:xfrm>
          <a:prstGeom prst="rect">
            <a:avLst/>
          </a:prstGeom>
          <a:solidFill>
            <a:schemeClr val="tx1"/>
          </a:solidFill>
        </p:spPr>
        <p:txBody>
          <a:bodyPr wrap="none" rtlCol="0">
            <a:spAutoFit/>
          </a:bodyPr>
          <a:lstStyle/>
          <a:p>
            <a:pPr algn="ctr"/>
            <a:r>
              <a:rPr lang="es-ES" sz="1600" b="1" dirty="0">
                <a:solidFill>
                  <a:schemeClr val="bg1"/>
                </a:solidFill>
              </a:rPr>
              <a:t>ADOPCIÓN </a:t>
            </a:r>
          </a:p>
          <a:p>
            <a:pPr algn="ctr"/>
            <a:r>
              <a:rPr lang="es-ES" sz="1600" b="1" dirty="0">
                <a:solidFill>
                  <a:schemeClr val="bg1"/>
                </a:solidFill>
              </a:rPr>
              <a:t>(ACTO ADMINISTRATIVO)</a:t>
            </a:r>
            <a:endParaRPr lang="es-CO" sz="1600" b="1" dirty="0">
              <a:solidFill>
                <a:schemeClr val="bg1"/>
              </a:solidFill>
            </a:endParaRPr>
          </a:p>
        </p:txBody>
      </p:sp>
    </p:spTree>
    <p:extLst>
      <p:ext uri="{BB962C8B-B14F-4D97-AF65-F5344CB8AC3E}">
        <p14:creationId xmlns:p14="http://schemas.microsoft.com/office/powerpoint/2010/main" val="155090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23567"/>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42A39B62-A6E6-4981-A7DD-2291B443163A}"/>
              </a:ext>
            </a:extLst>
          </p:cNvPr>
          <p:cNvSpPr txBox="1"/>
          <p:nvPr/>
        </p:nvSpPr>
        <p:spPr>
          <a:xfrm>
            <a:off x="2280101" y="552464"/>
            <a:ext cx="5876930" cy="646331"/>
          </a:xfrm>
          <a:prstGeom prst="rect">
            <a:avLst/>
          </a:prstGeom>
          <a:solidFill>
            <a:schemeClr val="tx1"/>
          </a:solidFill>
          <a:ln>
            <a:solidFill>
              <a:schemeClr val="accent4">
                <a:lumMod val="50000"/>
              </a:schemeClr>
            </a:solidFill>
          </a:ln>
        </p:spPr>
        <p:txBody>
          <a:bodyPr wrap="none" rtlCol="0">
            <a:spAutoFit/>
          </a:bodyPr>
          <a:lstStyle/>
          <a:p>
            <a:pPr algn="ctr"/>
            <a:r>
              <a:rPr lang="es-ES" b="1" dirty="0">
                <a:solidFill>
                  <a:schemeClr val="bg1"/>
                </a:solidFill>
              </a:rPr>
              <a:t>PROCEDIMIENTO PARA  LA ELABORACIÓN </a:t>
            </a:r>
          </a:p>
          <a:p>
            <a:pPr algn="ctr"/>
            <a:r>
              <a:rPr lang="es-ES" b="1" dirty="0">
                <a:solidFill>
                  <a:schemeClr val="bg1"/>
                </a:solidFill>
              </a:rPr>
              <a:t>O MODIFICACIÓN DEL MANUAL DE FUNCIONES Y…</a:t>
            </a:r>
            <a:endParaRPr lang="es-CO" b="1" dirty="0">
              <a:solidFill>
                <a:schemeClr val="bg1"/>
              </a:solidFill>
            </a:endParaRPr>
          </a:p>
        </p:txBody>
      </p:sp>
      <p:graphicFrame>
        <p:nvGraphicFramePr>
          <p:cNvPr id="5" name="Diagrama 4">
            <a:extLst>
              <a:ext uri="{FF2B5EF4-FFF2-40B4-BE49-F238E27FC236}">
                <a16:creationId xmlns:a16="http://schemas.microsoft.com/office/drawing/2014/main" id="{B1CE5E34-0FC7-4BC5-A26D-D7CAFDFD3899}"/>
              </a:ext>
            </a:extLst>
          </p:cNvPr>
          <p:cNvGraphicFramePr/>
          <p:nvPr>
            <p:extLst>
              <p:ext uri="{D42A27DB-BD31-4B8C-83A1-F6EECF244321}">
                <p14:modId xmlns:p14="http://schemas.microsoft.com/office/powerpoint/2010/main" val="531416189"/>
              </p:ext>
            </p:extLst>
          </p:nvPr>
        </p:nvGraphicFramePr>
        <p:xfrm>
          <a:off x="-1" y="1286665"/>
          <a:ext cx="9143999" cy="53093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70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pic>
        <p:nvPicPr>
          <p:cNvPr id="8" name="Picture 2">
            <a:extLst>
              <a:ext uri="{FF2B5EF4-FFF2-40B4-BE49-F238E27FC236}">
                <a16:creationId xmlns:a16="http://schemas.microsoft.com/office/drawing/2014/main" id="{A6A955DA-0391-47C0-996D-C23DB8D6A83A}"/>
              </a:ext>
            </a:extLst>
          </p:cNvPr>
          <p:cNvPicPr>
            <a:picLocks noChangeAspect="1" noChangeArrowheads="1"/>
          </p:cNvPicPr>
          <p:nvPr/>
        </p:nvPicPr>
        <p:blipFill>
          <a:blip r:embed="rId7" cstate="print"/>
          <a:srcRect/>
          <a:stretch>
            <a:fillRect/>
          </a:stretch>
        </p:blipFill>
        <p:spPr bwMode="auto">
          <a:xfrm>
            <a:off x="1402546" y="1500175"/>
            <a:ext cx="6277007" cy="3819980"/>
          </a:xfrm>
          <a:prstGeom prst="rect">
            <a:avLst/>
          </a:prstGeom>
          <a:noFill/>
          <a:ln w="9525">
            <a:noFill/>
            <a:miter lim="800000"/>
            <a:headEnd/>
            <a:tailEnd/>
          </a:ln>
          <a:effectLst/>
        </p:spPr>
      </p:pic>
      <p:sp>
        <p:nvSpPr>
          <p:cNvPr id="9" name="1 CuadroTexto">
            <a:extLst>
              <a:ext uri="{FF2B5EF4-FFF2-40B4-BE49-F238E27FC236}">
                <a16:creationId xmlns:a16="http://schemas.microsoft.com/office/drawing/2014/main" id="{DB504E3E-EEC8-476F-A38C-16250DB5C1D2}"/>
              </a:ext>
            </a:extLst>
          </p:cNvPr>
          <p:cNvSpPr txBox="1"/>
          <p:nvPr/>
        </p:nvSpPr>
        <p:spPr>
          <a:xfrm>
            <a:off x="6712364" y="1540960"/>
            <a:ext cx="1018227" cy="369332"/>
          </a:xfrm>
          <a:prstGeom prst="rect">
            <a:avLst/>
          </a:prstGeom>
          <a:solidFill>
            <a:schemeClr val="bg1"/>
          </a:solidFill>
        </p:spPr>
        <p:txBody>
          <a:bodyPr wrap="none" rtlCol="0">
            <a:spAutoFit/>
          </a:bodyPr>
          <a:lstStyle/>
          <a:p>
            <a:r>
              <a:rPr lang="es-CO" dirty="0"/>
              <a:t>100.000</a:t>
            </a:r>
          </a:p>
        </p:txBody>
      </p:sp>
    </p:spTree>
    <p:extLst>
      <p:ext uri="{BB962C8B-B14F-4D97-AF65-F5344CB8AC3E}">
        <p14:creationId xmlns:p14="http://schemas.microsoft.com/office/powerpoint/2010/main" val="14002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40EA-536E-6473-B28C-85EF727BC7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594860A-F7C3-B03A-6D7D-8C48F5CA7AC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6372" t="9274" r="12249" b="16943"/>
          <a:stretch/>
        </p:blipFill>
        <p:spPr>
          <a:xfrm rot="10800000">
            <a:off x="0" y="-47134"/>
            <a:ext cx="9144000" cy="6905134"/>
          </a:xfrm>
          <a:prstGeom prst="round2DiagRect">
            <a:avLst>
              <a:gd name="adj1" fmla="val 16667"/>
              <a:gd name="adj2" fmla="val 2020"/>
            </a:avLst>
          </a:prstGeom>
          <a:solidFill>
            <a:schemeClr val="tx2">
              <a:lumMod val="50000"/>
            </a:schemeClr>
          </a:solidFill>
          <a:ln>
            <a:solidFill>
              <a:srgbClr val="0099CC"/>
            </a:solidFill>
          </a:ln>
        </p:spPr>
        <p:style>
          <a:lnRef idx="0">
            <a:scrgbClr r="0" g="0" b="0"/>
          </a:lnRef>
          <a:fillRef idx="0">
            <a:scrgbClr r="0" g="0" b="0"/>
          </a:fillRef>
          <a:effectRef idx="0">
            <a:scrgbClr r="0" g="0" b="0"/>
          </a:effectRef>
          <a:fontRef idx="minor">
            <a:schemeClr val="lt1"/>
          </a:fontRef>
        </p:style>
      </p:pic>
      <p:pic>
        <p:nvPicPr>
          <p:cNvPr id="4" name="Imagen 3">
            <a:extLst>
              <a:ext uri="{FF2B5EF4-FFF2-40B4-BE49-F238E27FC236}">
                <a16:creationId xmlns:a16="http://schemas.microsoft.com/office/drawing/2014/main" id="{E848E91E-652D-7D02-15DF-0295E2F3B282}"/>
              </a:ext>
            </a:extLst>
          </p:cNvPr>
          <p:cNvPicPr>
            <a:picLocks noChangeAspect="1"/>
          </p:cNvPicPr>
          <p:nvPr/>
        </p:nvPicPr>
        <p:blipFill>
          <a:blip r:embed="rId4"/>
          <a:stretch>
            <a:fillRect/>
          </a:stretch>
        </p:blipFill>
        <p:spPr>
          <a:xfrm>
            <a:off x="7041745" y="363902"/>
            <a:ext cx="823757" cy="511728"/>
          </a:xfrm>
          <a:prstGeom prst="rect">
            <a:avLst/>
          </a:prstGeom>
        </p:spPr>
      </p:pic>
      <p:pic>
        <p:nvPicPr>
          <p:cNvPr id="7" name="Imagen 6">
            <a:extLst>
              <a:ext uri="{FF2B5EF4-FFF2-40B4-BE49-F238E27FC236}">
                <a16:creationId xmlns:a16="http://schemas.microsoft.com/office/drawing/2014/main" id="{A8342A55-003D-04A2-B00D-78AB5DF5F4F4}"/>
              </a:ext>
            </a:extLst>
          </p:cNvPr>
          <p:cNvPicPr>
            <a:picLocks noChangeAspect="1"/>
          </p:cNvPicPr>
          <p:nvPr/>
        </p:nvPicPr>
        <p:blipFill>
          <a:blip r:embed="rId5"/>
          <a:stretch>
            <a:fillRect/>
          </a:stretch>
        </p:blipFill>
        <p:spPr>
          <a:xfrm>
            <a:off x="7680833" y="496351"/>
            <a:ext cx="1463167" cy="353599"/>
          </a:xfrm>
          <a:prstGeom prst="rect">
            <a:avLst/>
          </a:prstGeom>
        </p:spPr>
      </p:pic>
      <p:pic>
        <p:nvPicPr>
          <p:cNvPr id="6" name="Imagen 5">
            <a:extLst>
              <a:ext uri="{FF2B5EF4-FFF2-40B4-BE49-F238E27FC236}">
                <a16:creationId xmlns:a16="http://schemas.microsoft.com/office/drawing/2014/main" id="{9EA0C703-20D1-EBFB-F164-8E42FEC819BA}"/>
              </a:ext>
            </a:extLst>
          </p:cNvPr>
          <p:cNvPicPr>
            <a:picLocks noChangeAspect="1"/>
          </p:cNvPicPr>
          <p:nvPr/>
        </p:nvPicPr>
        <p:blipFill>
          <a:blip r:embed="rId6"/>
          <a:stretch>
            <a:fillRect/>
          </a:stretch>
        </p:blipFill>
        <p:spPr>
          <a:xfrm>
            <a:off x="4844909" y="412835"/>
            <a:ext cx="2196836" cy="479948"/>
          </a:xfrm>
          <a:prstGeom prst="rect">
            <a:avLst/>
          </a:prstGeom>
        </p:spPr>
      </p:pic>
      <p:sp>
        <p:nvSpPr>
          <p:cNvPr id="2" name="CuadroTexto 1">
            <a:extLst>
              <a:ext uri="{FF2B5EF4-FFF2-40B4-BE49-F238E27FC236}">
                <a16:creationId xmlns:a16="http://schemas.microsoft.com/office/drawing/2014/main" id="{BC6774D1-E292-49CF-A3E1-A7A339FC57D5}"/>
              </a:ext>
            </a:extLst>
          </p:cNvPr>
          <p:cNvSpPr txBox="1"/>
          <p:nvPr/>
        </p:nvSpPr>
        <p:spPr>
          <a:xfrm>
            <a:off x="3101084" y="2858871"/>
            <a:ext cx="2941831" cy="830997"/>
          </a:xfrm>
          <a:prstGeom prst="rect">
            <a:avLst/>
          </a:prstGeom>
          <a:noFill/>
        </p:spPr>
        <p:txBody>
          <a:bodyPr wrap="none" rtlCol="0">
            <a:spAutoFit/>
          </a:bodyPr>
          <a:lstStyle/>
          <a:p>
            <a:r>
              <a:rPr lang="es-ES" sz="4800" b="1" dirty="0">
                <a:solidFill>
                  <a:schemeClr val="bg1"/>
                </a:solidFill>
              </a:rPr>
              <a:t>GRACIAS</a:t>
            </a:r>
            <a:endParaRPr lang="es-CO" sz="4800" b="1" dirty="0">
              <a:solidFill>
                <a:schemeClr val="bg1"/>
              </a:solidFill>
            </a:endParaRPr>
          </a:p>
        </p:txBody>
      </p:sp>
    </p:spTree>
    <p:extLst>
      <p:ext uri="{BB962C8B-B14F-4D97-AF65-F5344CB8AC3E}">
        <p14:creationId xmlns:p14="http://schemas.microsoft.com/office/powerpoint/2010/main" val="268163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4a145a3-ca99-4c51-91dd-328f404edd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58A309D003A3A4482F6B80DF0709708" ma:contentTypeVersion="16" ma:contentTypeDescription="Crear nuevo documento." ma:contentTypeScope="" ma:versionID="06baa1a0f7c95f56bf58af914369ab5c">
  <xsd:schema xmlns:xsd="http://www.w3.org/2001/XMLSchema" xmlns:xs="http://www.w3.org/2001/XMLSchema" xmlns:p="http://schemas.microsoft.com/office/2006/metadata/properties" xmlns:ns3="04a145a3-ca99-4c51-91dd-328f404edda9" xmlns:ns4="6bb5e516-f593-4b03-8d82-e9bffd3ca252" targetNamespace="http://schemas.microsoft.com/office/2006/metadata/properties" ma:root="true" ma:fieldsID="53d12d6242e78e9c5c6891fafe343249" ns3:_="" ns4:_="">
    <xsd:import namespace="04a145a3-ca99-4c51-91dd-328f404edda9"/>
    <xsd:import namespace="6bb5e516-f593-4b03-8d82-e9bffd3ca25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145a3-ca99-4c51-91dd-328f404ed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b5e516-f593-4b03-8d82-e9bffd3ca252"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B720BC-60B7-42D7-A234-7A88AA858E06}">
  <ds:schemaRef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purl.org/dc/elements/1.1/"/>
    <ds:schemaRef ds:uri="6bb5e516-f593-4b03-8d82-e9bffd3ca252"/>
    <ds:schemaRef ds:uri="04a145a3-ca99-4c51-91dd-328f404edda9"/>
    <ds:schemaRef ds:uri="http://www.w3.org/XML/1998/namespace"/>
  </ds:schemaRefs>
</ds:datastoreItem>
</file>

<file path=customXml/itemProps2.xml><?xml version="1.0" encoding="utf-8"?>
<ds:datastoreItem xmlns:ds="http://schemas.openxmlformats.org/officeDocument/2006/customXml" ds:itemID="{AF1645E1-712D-415E-9533-13D8878F0AF3}">
  <ds:schemaRefs>
    <ds:schemaRef ds:uri="http://schemas.microsoft.com/sharepoint/v3/contenttype/forms"/>
  </ds:schemaRefs>
</ds:datastoreItem>
</file>

<file path=customXml/itemProps3.xml><?xml version="1.0" encoding="utf-8"?>
<ds:datastoreItem xmlns:ds="http://schemas.openxmlformats.org/officeDocument/2006/customXml" ds:itemID="{019F7B40-22C4-45E1-890B-83C41A231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145a3-ca99-4c51-91dd-328f404edda9"/>
    <ds:schemaRef ds:uri="6bb5e516-f593-4b03-8d82-e9bffd3ca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3859</TotalTime>
  <Words>7222</Words>
  <Application>Microsoft Office PowerPoint</Application>
  <PresentationFormat>Presentación en pantalla (4:3)</PresentationFormat>
  <Paragraphs>1173</Paragraphs>
  <Slides>90</Slides>
  <Notes>1</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90</vt:i4>
      </vt:variant>
    </vt:vector>
  </HeadingPairs>
  <TitlesOfParts>
    <vt:vector size="108" baseType="lpstr">
      <vt:lpstr>MS Mincho</vt:lpstr>
      <vt:lpstr>Arial</vt:lpstr>
      <vt:lpstr>Arial Narrow</vt:lpstr>
      <vt:lpstr>Book Antiqua</vt:lpstr>
      <vt:lpstr>Calibri</vt:lpstr>
      <vt:lpstr>Century Gothic</vt:lpstr>
      <vt:lpstr>Flama Book</vt:lpstr>
      <vt:lpstr>Google Sans</vt:lpstr>
      <vt:lpstr>Helvetica</vt:lpstr>
      <vt:lpstr>Inter-Regular</vt:lpstr>
      <vt:lpstr>Segoe UI Emoji</vt:lpstr>
      <vt:lpstr>Symbol</vt:lpstr>
      <vt:lpstr>Tahoma</vt:lpstr>
      <vt:lpstr>Times New Roman</vt:lpstr>
      <vt:lpstr>Verdana</vt:lpstr>
      <vt:lpstr>Wingdings 3</vt:lpstr>
      <vt:lpstr>Work Sans</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dc:title>
  <dc:creator>LINA MARIA HIGUITA RIVERA</dc:creator>
  <cp:keywords>COLEGIO ESAP</cp:keywords>
  <cp:lastModifiedBy>Gerardo Duque Gutiérrez</cp:lastModifiedBy>
  <cp:revision>171</cp:revision>
  <dcterms:created xsi:type="dcterms:W3CDTF">2022-08-22T19:28:55Z</dcterms:created>
  <dcterms:modified xsi:type="dcterms:W3CDTF">2025-10-22T01:11:17Z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0x010100958A309D003A3A4482F6B80DF0709708</vt:lpwstr>
  </property>
</Properties>
</file>